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.xml" ContentType="application/vnd.openxmlformats-officedocument.presentationml.notesSlid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2.xml" ContentType="application/vnd.openxmlformats-officedocument.presentationml.notesSlid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3.xml" ContentType="application/vnd.openxmlformats-officedocument.presentationml.notesSlid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4.xml" ContentType="application/vnd.openxmlformats-officedocument.presentationml.notesSlid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5.xml" ContentType="application/vnd.openxmlformats-officedocument.presentationml.notesSlide+xml"/>
  <Override PartName="/ppt/charts/chart14.xml" ContentType="application/vnd.openxmlformats-officedocument.drawingml.chart+xml"/>
  <Override PartName="/ppt/notesSlides/notesSlide6.xml" ContentType="application/vnd.openxmlformats-officedocument.presentationml.notesSlide+xml"/>
  <Override PartName="/ppt/charts/chart1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70" r:id="rId2"/>
    <p:sldId id="288" r:id="rId3"/>
    <p:sldId id="312" r:id="rId4"/>
    <p:sldId id="338" r:id="rId5"/>
    <p:sldId id="352" r:id="rId6"/>
    <p:sldId id="334" r:id="rId7"/>
    <p:sldId id="374" r:id="rId8"/>
    <p:sldId id="355" r:id="rId9"/>
    <p:sldId id="356" r:id="rId10"/>
    <p:sldId id="375" r:id="rId11"/>
    <p:sldId id="358" r:id="rId12"/>
    <p:sldId id="359" r:id="rId13"/>
    <p:sldId id="360" r:id="rId14"/>
    <p:sldId id="381" r:id="rId15"/>
    <p:sldId id="384" r:id="rId16"/>
    <p:sldId id="385" r:id="rId17"/>
    <p:sldId id="349" r:id="rId18"/>
    <p:sldId id="361" r:id="rId19"/>
    <p:sldId id="363" r:id="rId20"/>
    <p:sldId id="333" r:id="rId21"/>
    <p:sldId id="364" r:id="rId22"/>
    <p:sldId id="365" r:id="rId23"/>
    <p:sldId id="396" r:id="rId24"/>
    <p:sldId id="397" r:id="rId25"/>
    <p:sldId id="346" r:id="rId26"/>
    <p:sldId id="347" r:id="rId27"/>
    <p:sldId id="394" r:id="rId28"/>
    <p:sldId id="395" r:id="rId29"/>
    <p:sldId id="335" r:id="rId30"/>
    <p:sldId id="389" r:id="rId31"/>
    <p:sldId id="398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FF3EA9E-BB28-4088-AA58-0C9C6C2AA903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FF3EA9E-BB28-4088-AA58-0C9C6C2AA903}" styleName="Ascensus Table Sty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 w="12700" cmpd="sng">
              <a:solidFill>
                <a:srgbClr val="BFBFBF"/>
              </a:solidFill>
            </a:ln>
          </a:top>
          <a:bottom>
            <a:ln w="12700" cmpd="sng">
              <a:solidFill>
                <a:srgbClr val="BFBFBF"/>
              </a:solidFill>
            </a:ln>
          </a:bottom>
        </a:tcBdr>
      </a:tcStyle>
    </a:band1H>
    <a:band1V>
      <a:tcStyle>
        <a:tcBdr>
          <a:left>
            <a:ln w="12700" cmpd="sng">
              <a:solidFill>
                <a:srgbClr val="BFBFBF"/>
              </a:solidFill>
            </a:ln>
          </a:left>
          <a:right>
            <a:ln w="12700" cmpd="sng">
              <a:solidFill>
                <a:srgbClr val="BFBFBF"/>
              </a:solidFill>
            </a:ln>
          </a:right>
        </a:tcBdr>
      </a:tcStyle>
    </a:band1V>
    <a:band2V>
      <a:tcStyle>
        <a:tcBdr>
          <a:left>
            <a:ln w="12700" cmpd="sng">
              <a:solidFill>
                <a:srgbClr val="BFBFBF"/>
              </a:solidFill>
            </a:ln>
          </a:left>
          <a:right>
            <a:ln w="12700" cmpd="sng">
              <a:solidFill>
                <a:srgbClr val="BFBFBF"/>
              </a:solidFill>
            </a:ln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rgbClr val="BFBFBF"/>
              </a:solidFill>
            </a:ln>
          </a:top>
        </a:tcBdr>
      </a:tcStyle>
    </a:lastRow>
    <a:firstRow>
      <a:tcTxStyle b="off">
        <a:fontRef idx="minor">
          <a:scrgbClr r="0" g="0" b="0"/>
        </a:fontRef>
        <a:schemeClr val="accent2"/>
      </a:tcTxStyle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24" autoAdjust="0"/>
    <p:restoredTop sz="93265" autoAdjust="0"/>
  </p:normalViewPr>
  <p:slideViewPr>
    <p:cSldViewPr snapToGrid="0">
      <p:cViewPr varScale="1">
        <p:scale>
          <a:sx n="67" d="100"/>
          <a:sy n="67" d="100"/>
        </p:scale>
        <p:origin x="796" y="44"/>
      </p:cViewPr>
      <p:guideLst/>
    </p:cSldViewPr>
  </p:slideViewPr>
  <p:outlineViewPr>
    <p:cViewPr>
      <p:scale>
        <a:sx n="33" d="100"/>
        <a:sy n="33" d="100"/>
      </p:scale>
      <p:origin x="0" y="-2430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696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L:\Departments\Marketing\~Plan_Work_In_Progress\529\DC_District%20of%20Columbia\~Measurement\Monthly%20Marketing%20Dashboards\DC%20Monthly%20Marketing%20Reporting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L:\Departments\Marketing\~Plan_Work_In_Progress\529\DC_District%20of%20Columbia\~Measurement\Monthly%20Marketing%20Dashboards\DC%20Monthly%20Marketing%20Reporting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L:\Departments\Marketing\~Plan_Work_In_Progress\529\DC_District%20of%20Columbia\~Measurement\Monthly%20Marketing%20Dashboards\DC%20Monthly%20Marketing%20Reporting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\\cnwt1-nasa.rsd.crumprsd.com\Library\Departments\Marketing\~Plan_Work_In_Progress\529\DC_District%20of%20Columbia\~Measurement\Monthly%20Marketing%20Dashboards\DC%20Monthly%20Marketing%20Reporting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L:\Departments\Marketing\~Plan_Work_In_Progress\529\DC_District%20of%20Columbia\~Measurement\Monthly%20Marketing%20Dashboards\DC%20Monthly%20Marketing%20Reporting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cnwt1-nasa.rsd.crumprsd.com\Library\Departments\Financial%20Services\UII\District%20of%20Columbia\Monthly%20Reporting\FY%202023\Mar\FieldTeam-Payroll_Trending-2023%20March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cnwt1-nasa.rsd.crumprsd.com\Library\Departments\Financial%20Services\UII\District%20of%20Columbia\Monthly%20Reporting\FY%202023\Mar\FieldTeam-Payroll_Trending-2023%20March.xls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857690661007801"/>
          <c:y val="9.0648998144149048E-2"/>
          <c:w val="0.6828463729267884"/>
          <c:h val="0.8130721680652227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7EE-44B1-BED1-D89F9B38FC6A}"/>
              </c:ext>
            </c:extLst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7EE-44B1-BED1-D89F9B38FC6A}"/>
              </c:ext>
            </c:extLst>
          </c:dPt>
          <c:dLbls>
            <c:dLbl>
              <c:idx val="0"/>
              <c:layout>
                <c:manualLayout>
                  <c:x val="0.15818972096573025"/>
                  <c:y val="6.333554019935380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F1691B6-C9EF-402F-B79F-B5B53AA74ADE}" type="CATEGORYNAME">
                      <a:rPr lang="en-US" sz="1200" baseline="0">
                        <a:solidFill>
                          <a:schemeClr val="accent1"/>
                        </a:solidFill>
                      </a:rPr>
                      <a:pPr>
                        <a:defRPr sz="1200">
                          <a:solidFill>
                            <a:schemeClr val="accent1"/>
                          </a:solidFill>
                        </a:defRPr>
                      </a:pPr>
                      <a:t>[CATEGORY NAME]</a:t>
                    </a:fld>
                    <a:r>
                      <a:rPr lang="en-US" sz="1200" baseline="0" dirty="0">
                        <a:solidFill>
                          <a:schemeClr val="accent1"/>
                        </a:solidFill>
                      </a:rPr>
                      <a:t>
</a:t>
                    </a:r>
                    <a:fld id="{00F6FDD7-682C-4EFB-B4C8-FA67A6F4A820}" type="VALUE">
                      <a:rPr lang="en-US" sz="1200" baseline="0">
                        <a:solidFill>
                          <a:schemeClr val="accent1"/>
                        </a:solidFill>
                      </a:rPr>
                      <a:pPr>
                        <a:defRPr sz="1200">
                          <a:solidFill>
                            <a:schemeClr val="accent1"/>
                          </a:solidFill>
                        </a:defRPr>
                      </a:pPr>
                      <a:t>[VALUE]</a:t>
                    </a:fld>
                    <a:endParaRPr lang="en-US" sz="1200" baseline="0" dirty="0">
                      <a:solidFill>
                        <a:schemeClr val="accent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93853427895981"/>
                      <c:h val="0.1058690593320399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7EE-44B1-BED1-D89F9B38FC6A}"/>
                </c:ext>
              </c:extLst>
            </c:dLbl>
            <c:dLbl>
              <c:idx val="1"/>
              <c:layout>
                <c:manualLayout>
                  <c:x val="-0.1309355745425439"/>
                  <c:y val="-6.1928081287734027E-2"/>
                </c:manualLayout>
              </c:layout>
              <c:tx>
                <c:rich>
                  <a:bodyPr/>
                  <a:lstStyle/>
                  <a:p>
                    <a:fld id="{F680E696-4DD6-492C-BA8A-6F56212B2153}" type="CATEGORYNAME">
                      <a:rPr lang="en-US" sz="1200">
                        <a:solidFill>
                          <a:schemeClr val="accent1"/>
                        </a:solidFill>
                      </a:rPr>
                      <a:pPr/>
                      <a:t>[CATEGORY NAME]</a:t>
                    </a:fld>
                    <a:r>
                      <a:rPr lang="en-US" sz="120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t>
</a:t>
                    </a:r>
                    <a:fld id="{1A865B1E-93DA-495A-B144-C9173CE5D0C3}" type="VALUE">
                      <a:rPr lang="en-US" sz="1200" baseline="0">
                        <a:solidFill>
                          <a:schemeClr val="accent1"/>
                        </a:solidFill>
                      </a:rPr>
                      <a:pPr/>
                      <a:t>[VALUE]</a:t>
                    </a:fld>
                    <a:endParaRPr lang="en-US" sz="1200" baseline="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8650118203309693"/>
                      <c:h val="0.2156227052601504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7EE-44B1-BED1-D89F9B38FC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DC Residents </c:v>
                </c:pt>
                <c:pt idx="1">
                  <c:v>Non DC Residents </c:v>
                </c:pt>
              </c:strCache>
            </c:strRef>
          </c:cat>
          <c:val>
            <c:numRef>
              <c:f>Sheet1!$B$2:$B$3</c:f>
              <c:numCache>
                <c:formatCode>"$"#,##0_);[Red]\("$"#,##0\)</c:formatCode>
                <c:ptCount val="2"/>
                <c:pt idx="0">
                  <c:v>859838419</c:v>
                </c:pt>
                <c:pt idx="1">
                  <c:v>221141921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7EE-44B1-BED1-D89F9B38FC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624095459331184"/>
          <c:y val="0.1111220939702711"/>
          <c:w val="0.66687715913947176"/>
          <c:h val="0.7777558120594577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B74-402F-B249-AB370F24670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B74-402F-B249-AB370F246704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F95-455E-BD5D-8A139F3E551B}"/>
              </c:ext>
            </c:extLst>
          </c:dPt>
          <c:dPt>
            <c:idx val="3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5D3-4B9F-B720-F6B0F25F2DE9}"/>
              </c:ext>
            </c:extLst>
          </c:dPt>
          <c:dLbls>
            <c:dLbl>
              <c:idx val="0"/>
              <c:layout>
                <c:manualLayout>
                  <c:x val="8.1244225383721017E-2"/>
                  <c:y val="-8.310002492026215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450C276-1819-46BE-8FC8-40CD8478F743}" type="CATEGORYNAME">
                      <a:rPr lang="en-US" sz="1000"/>
                      <a:pPr>
                        <a:defRPr sz="1000">
                          <a:solidFill>
                            <a:schemeClr val="accent1"/>
                          </a:solidFill>
                        </a:defRPr>
                      </a:pPr>
                      <a:t>[CATEGORY NAME]</a:t>
                    </a:fld>
                    <a:r>
                      <a:rPr lang="en-US" sz="1000" baseline="0" dirty="0"/>
                      <a:t>
</a:t>
                    </a:r>
                    <a:fld id="{41F0301E-5786-4DF8-88BD-4A01F296C009}" type="VALUE">
                      <a:rPr lang="en-US" sz="1000" baseline="0"/>
                      <a:pPr>
                        <a:defRPr sz="1000">
                          <a:solidFill>
                            <a:schemeClr val="accent1"/>
                          </a:solidFill>
                        </a:defRPr>
                      </a:pPr>
                      <a:t>[VALUE]</a:t>
                    </a:fld>
                    <a:endParaRPr lang="en-US" sz="10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B74-402F-B249-AB370F246704}"/>
                </c:ext>
              </c:extLst>
            </c:dLbl>
            <c:dLbl>
              <c:idx val="1"/>
              <c:layout>
                <c:manualLayout>
                  <c:x val="0.17215399454231614"/>
                  <c:y val="-4.989551588423080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837DAA5-4FFE-4F6E-819C-DD6D6CC9D03C}" type="CATEGORYNAME">
                      <a:rPr lang="en-US" sz="1000">
                        <a:solidFill>
                          <a:schemeClr val="accent2"/>
                        </a:solidFill>
                      </a:rPr>
                      <a:pPr>
                        <a:defRPr sz="1000">
                          <a:solidFill>
                            <a:schemeClr val="tx1"/>
                          </a:solidFill>
                        </a:defRPr>
                      </a:pPr>
                      <a:t>[CATEGORY NAME]</a:t>
                    </a:fld>
                    <a:r>
                      <a:rPr lang="en-US" sz="1000" baseline="0" dirty="0"/>
                      <a:t>
</a:t>
                    </a:r>
                    <a:fld id="{70CEB774-A288-4741-A4BF-6CB317AF86F7}" type="VALUE">
                      <a:rPr lang="en-US" sz="1000" baseline="0">
                        <a:solidFill>
                          <a:schemeClr val="accent2"/>
                        </a:solidFill>
                      </a:rPr>
                      <a:pPr>
                        <a:defRPr sz="1000">
                          <a:solidFill>
                            <a:schemeClr val="tx1"/>
                          </a:solidFill>
                        </a:defRPr>
                      </a:pPr>
                      <a:t>[VALUE]</a:t>
                    </a:fld>
                    <a:endParaRPr lang="en-US" sz="10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660758154892219"/>
                      <c:h val="0.1359215833137266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B74-402F-B249-AB370F246704}"/>
                </c:ext>
              </c:extLst>
            </c:dLbl>
            <c:dLbl>
              <c:idx val="2"/>
              <c:layout>
                <c:manualLayout>
                  <c:x val="-0.12248304321979472"/>
                  <c:y val="0.1140462222135595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sz="1000" b="0" i="0" u="none" strike="noStrike" kern="1200" baseline="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1CEF965-0C66-480F-AB7A-D9B5D1BC7A0E}" type="CATEGORYNAME">
                      <a:rPr lang="en-US" sz="1000" smtClean="0"/>
                      <a:pPr>
                        <a:defRPr lang="en-US" sz="1000" dirty="0">
                          <a:solidFill>
                            <a:schemeClr val="bg1">
                              <a:lumMod val="50000"/>
                            </a:schemeClr>
                          </a:solidFill>
                        </a:defRPr>
                      </a:pPr>
                      <a:t>[CATEGORY NAME]</a:t>
                    </a:fld>
                    <a:r>
                      <a:rPr lang="en-US" sz="1000" dirty="0"/>
                      <a:t> 144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sz="1000" b="0" i="0" u="none" strike="noStrike" kern="1200" baseline="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273442853084212"/>
                      <c:h val="0.1696478168318968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F95-455E-BD5D-8A139F3E551B}"/>
                </c:ext>
              </c:extLst>
            </c:dLbl>
            <c:dLbl>
              <c:idx val="3"/>
              <c:layout>
                <c:manualLayout>
                  <c:x val="-6.9483598195893379E-17"/>
                  <c:y val="0.44644162324183367"/>
                </c:manualLayout>
              </c:layout>
              <c:tx>
                <c:rich>
                  <a:bodyPr/>
                  <a:lstStyle/>
                  <a:p>
                    <a:fld id="{9CDC4486-DC47-411D-A84C-E974C6D5D950}" type="VALUE">
                      <a:rPr lang="en-US" sz="1400" b="1" baseline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5D3-4B9F-B720-F6B0F25F2D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3"/>
                <c:pt idx="0">
                  <c:v>Prior YTD</c:v>
                </c:pt>
                <c:pt idx="1">
                  <c:v>This Month</c:v>
                </c:pt>
                <c:pt idx="2">
                  <c:v>Left to Goal</c:v>
                </c:pt>
              </c:strCache>
              <c:extLst/>
            </c:strRef>
          </c:cat>
          <c:val>
            <c:numRef>
              <c:f>Sheet1!$B$2:$B$5</c:f>
              <c:numCache>
                <c:formatCode>_(* #,##0_);_(* \(#,##0\);_(* "-"??_);_(@_)</c:formatCode>
                <c:ptCount val="4"/>
                <c:pt idx="0">
                  <c:v>32</c:v>
                </c:pt>
                <c:pt idx="1">
                  <c:v>15</c:v>
                </c:pt>
                <c:pt idx="2">
                  <c:v>129</c:v>
                </c:pt>
                <c:pt idx="3" formatCode="0.0%">
                  <c:v>0.26704545454545453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8-5B74-402F-B249-AB370F2467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1600" b="0" i="0" u="none" strike="noStrike" kern="1200" spc="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r>
              <a:rPr lang="en-US" sz="1600" b="0" i="0" u="none" strike="noStrike" kern="1200" spc="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Accounts with Payroll Deposits</a:t>
            </a:r>
          </a:p>
        </c:rich>
      </c:tx>
      <c:layout>
        <c:manualLayout>
          <c:xMode val="edge"/>
          <c:yMode val="edge"/>
          <c:x val="0.20450644798651815"/>
          <c:y val="1.99203124759819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sz="1600" b="0" i="0" u="none" strike="noStrike" kern="1200" spc="0" baseline="0" dirty="0">
              <a:solidFill>
                <a:schemeClr val="accent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Goals!$A$2</c:f>
              <c:strCache>
                <c:ptCount val="1"/>
                <c:pt idx="0">
                  <c:v>Accounts with Payroll Deposits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numRef>
              <c:f>Goals!$B$1:$M$1</c:f>
              <c:numCache>
                <c:formatCode>[$-409]mmm\-yy;@</c:formatCode>
                <c:ptCount val="12"/>
                <c:pt idx="0">
                  <c:v>44948</c:v>
                </c:pt>
                <c:pt idx="1">
                  <c:v>44979</c:v>
                </c:pt>
                <c:pt idx="2">
                  <c:v>45007</c:v>
                </c:pt>
                <c:pt idx="3">
                  <c:v>45038</c:v>
                </c:pt>
                <c:pt idx="4">
                  <c:v>45068</c:v>
                </c:pt>
                <c:pt idx="5">
                  <c:v>45099</c:v>
                </c:pt>
                <c:pt idx="6">
                  <c:v>45129</c:v>
                </c:pt>
                <c:pt idx="7">
                  <c:v>45160</c:v>
                </c:pt>
                <c:pt idx="8">
                  <c:v>45191</c:v>
                </c:pt>
                <c:pt idx="9">
                  <c:v>45221</c:v>
                </c:pt>
                <c:pt idx="10">
                  <c:v>45252</c:v>
                </c:pt>
                <c:pt idx="11">
                  <c:v>45282</c:v>
                </c:pt>
              </c:numCache>
            </c:numRef>
          </c:cat>
          <c:val>
            <c:numRef>
              <c:f>Goals!$B$2:$M$2</c:f>
              <c:numCache>
                <c:formatCode>General</c:formatCode>
                <c:ptCount val="12"/>
                <c:pt idx="0">
                  <c:v>733</c:v>
                </c:pt>
                <c:pt idx="1">
                  <c:v>746</c:v>
                </c:pt>
                <c:pt idx="2">
                  <c:v>749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ABF-459A-840C-7E85EE4C23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7"/>
        <c:axId val="449015904"/>
        <c:axId val="449020896"/>
      </c:barChart>
      <c:dateAx>
        <c:axId val="449015904"/>
        <c:scaling>
          <c:orientation val="minMax"/>
        </c:scaling>
        <c:delete val="0"/>
        <c:axPos val="b"/>
        <c:numFmt formatCode="[$-409]mmm\-yy;@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449020896"/>
        <c:crosses val="autoZero"/>
        <c:auto val="1"/>
        <c:lblOffset val="100"/>
        <c:baseTimeUnit val="months"/>
      </c:dateAx>
      <c:valAx>
        <c:axId val="449020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9015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5124528301886792"/>
          <c:y val="2.39043824701195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sz="1600" b="0" i="0" u="none" strike="noStrike" kern="1200" spc="0" baseline="0">
              <a:solidFill>
                <a:schemeClr val="accent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Goals!$A$3</c:f>
              <c:strCache>
                <c:ptCount val="1"/>
                <c:pt idx="0">
                  <c:v>Accounts with Recurring Contributions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numRef>
              <c:f>Goals!$B$1:$M$1</c:f>
              <c:numCache>
                <c:formatCode>[$-409]mmm\-yy;@</c:formatCode>
                <c:ptCount val="12"/>
                <c:pt idx="0">
                  <c:v>44948</c:v>
                </c:pt>
                <c:pt idx="1">
                  <c:v>44979</c:v>
                </c:pt>
                <c:pt idx="2">
                  <c:v>45007</c:v>
                </c:pt>
                <c:pt idx="3">
                  <c:v>45038</c:v>
                </c:pt>
                <c:pt idx="4">
                  <c:v>45068</c:v>
                </c:pt>
                <c:pt idx="5">
                  <c:v>45099</c:v>
                </c:pt>
                <c:pt idx="6">
                  <c:v>45129</c:v>
                </c:pt>
                <c:pt idx="7">
                  <c:v>45160</c:v>
                </c:pt>
                <c:pt idx="8">
                  <c:v>45191</c:v>
                </c:pt>
                <c:pt idx="9">
                  <c:v>45221</c:v>
                </c:pt>
                <c:pt idx="10">
                  <c:v>45252</c:v>
                </c:pt>
                <c:pt idx="11">
                  <c:v>45282</c:v>
                </c:pt>
              </c:numCache>
            </c:numRef>
          </c:cat>
          <c:val>
            <c:numRef>
              <c:f>Goals!$B$3:$M$3</c:f>
              <c:numCache>
                <c:formatCode>General</c:formatCode>
                <c:ptCount val="12"/>
                <c:pt idx="0">
                  <c:v>13113</c:v>
                </c:pt>
                <c:pt idx="1">
                  <c:v>13065</c:v>
                </c:pt>
                <c:pt idx="2">
                  <c:v>13146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FE-49E4-85BE-F2F8C8714B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7"/>
        <c:axId val="1097649264"/>
        <c:axId val="1097649680"/>
      </c:barChart>
      <c:dateAx>
        <c:axId val="1097649264"/>
        <c:scaling>
          <c:orientation val="minMax"/>
        </c:scaling>
        <c:delete val="0"/>
        <c:axPos val="b"/>
        <c:numFmt formatCode="[$-409]mmm\-yy;@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097649680"/>
        <c:crosses val="autoZero"/>
        <c:auto val="1"/>
        <c:lblOffset val="100"/>
        <c:baseTimeUnit val="months"/>
      </c:dateAx>
      <c:valAx>
        <c:axId val="1097649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7649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sz="1600" b="0" i="0" u="none" strike="noStrike" kern="1200" spc="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rgbClr val="026B84"/>
                </a:solidFill>
              </a:rPr>
              <a:t>Accounts with Ugift</a:t>
            </a:r>
            <a:r>
              <a:rPr lang="en-US" baseline="30000" dirty="0">
                <a:solidFill>
                  <a:srgbClr val="026B84"/>
                </a:solidFill>
              </a:rPr>
              <a:t>®</a:t>
            </a:r>
            <a:r>
              <a:rPr lang="en-US" dirty="0">
                <a:solidFill>
                  <a:srgbClr val="026B84"/>
                </a:solidFill>
              </a:rPr>
              <a:t> Contributions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sz="1600" b="0" i="0" u="none" strike="noStrike" kern="1200" spc="0" baseline="0">
              <a:solidFill>
                <a:schemeClr val="accent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Goals!$A$4</c:f>
              <c:strCache>
                <c:ptCount val="1"/>
                <c:pt idx="0">
                  <c:v>Accounts with Ugift Contributions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Goals!$B$1:$M$1</c:f>
              <c:numCache>
                <c:formatCode>[$-409]mmm\-yy;@</c:formatCode>
                <c:ptCount val="12"/>
                <c:pt idx="0">
                  <c:v>44948</c:v>
                </c:pt>
                <c:pt idx="1">
                  <c:v>44979</c:v>
                </c:pt>
                <c:pt idx="2">
                  <c:v>45007</c:v>
                </c:pt>
                <c:pt idx="3">
                  <c:v>45038</c:v>
                </c:pt>
                <c:pt idx="4">
                  <c:v>45068</c:v>
                </c:pt>
                <c:pt idx="5">
                  <c:v>45099</c:v>
                </c:pt>
                <c:pt idx="6">
                  <c:v>45129</c:v>
                </c:pt>
                <c:pt idx="7">
                  <c:v>45160</c:v>
                </c:pt>
                <c:pt idx="8">
                  <c:v>45191</c:v>
                </c:pt>
                <c:pt idx="9">
                  <c:v>45221</c:v>
                </c:pt>
                <c:pt idx="10">
                  <c:v>45252</c:v>
                </c:pt>
                <c:pt idx="11">
                  <c:v>45282</c:v>
                </c:pt>
              </c:numCache>
            </c:numRef>
          </c:cat>
          <c:val>
            <c:numRef>
              <c:f>Goals!$B$4:$M$4</c:f>
              <c:numCache>
                <c:formatCode>General</c:formatCode>
                <c:ptCount val="12"/>
                <c:pt idx="0">
                  <c:v>947</c:v>
                </c:pt>
                <c:pt idx="1">
                  <c:v>594</c:v>
                </c:pt>
                <c:pt idx="2">
                  <c:v>518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68-4A5C-B538-E60CFAA63F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-27"/>
        <c:axId val="1259440848"/>
        <c:axId val="1259450416"/>
      </c:barChart>
      <c:dateAx>
        <c:axId val="1259440848"/>
        <c:scaling>
          <c:orientation val="minMax"/>
        </c:scaling>
        <c:delete val="0"/>
        <c:axPos val="b"/>
        <c:numFmt formatCode="[$-409]mmm\-yy;@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259450416"/>
        <c:crosses val="autoZero"/>
        <c:auto val="1"/>
        <c:lblOffset val="100"/>
        <c:baseTimeUnit val="months"/>
      </c:dateAx>
      <c:valAx>
        <c:axId val="1259450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9440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i="0" u="none" strike="noStrike" kern="1200" baseline="0">
                <a:solidFill>
                  <a:srgbClr val="000000"/>
                </a:solidFill>
                <a:latin typeface="Avenir Next" charset="0"/>
                <a:ea typeface="Avenir Next" charset="0"/>
                <a:cs typeface="Avenir Next" charset="0"/>
              </a:defRPr>
            </a:pPr>
            <a:r>
              <a:rPr lang="en-US" sz="1800" b="0" i="0" baseline="0" dirty="0">
                <a:solidFill>
                  <a:schemeClr val="accent2"/>
                </a:solidFill>
                <a:effectLst/>
              </a:rPr>
              <a:t>Total Website Visits</a:t>
            </a:r>
            <a:endParaRPr lang="en-US" sz="1400" dirty="0">
              <a:solidFill>
                <a:schemeClr val="accent2"/>
              </a:solidFill>
              <a:effectLst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i="0" u="none" strike="noStrike" kern="1200" baseline="0">
                <a:solidFill>
                  <a:srgbClr val="000000"/>
                </a:solidFill>
                <a:latin typeface="Avenir Next" charset="0"/>
                <a:ea typeface="Avenir Next" charset="0"/>
                <a:cs typeface="Avenir Next" charset="0"/>
              </a:defRPr>
            </a:pPr>
            <a:endParaRPr lang="en-US" sz="1400" b="1" dirty="0">
              <a:solidFill>
                <a:schemeClr val="accent2"/>
              </a:solidFill>
            </a:endParaRPr>
          </a:p>
        </c:rich>
      </c:tx>
      <c:layout>
        <c:manualLayout>
          <c:xMode val="edge"/>
          <c:yMode val="edge"/>
          <c:x val="0.39188560789882765"/>
          <c:y val="4.7544708872890903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2"/>
          <c:order val="0"/>
          <c:tx>
            <c:strRef>
              <c:f>'Website Visits'!$A$12</c:f>
              <c:strCache>
                <c:ptCount val="1"/>
                <c:pt idx="0">
                  <c:v>2023</c:v>
                </c:pt>
              </c:strCache>
            </c:strRef>
          </c:tx>
          <c:dLbls>
            <c:dLbl>
              <c:idx val="1"/>
              <c:layout>
                <c:manualLayout>
                  <c:x val="-1.5166538476543201E-2"/>
                  <c:y val="-5.08668486094108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B29-4D2C-AE24-AF0AF7A73FD2}"/>
                </c:ext>
              </c:extLst>
            </c:dLbl>
            <c:dLbl>
              <c:idx val="3"/>
              <c:layout>
                <c:manualLayout>
                  <c:x val="-3.6865362781846225E-2"/>
                  <c:y val="6.799492357281640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294-45DD-9691-6E637685D5FA}"/>
                </c:ext>
              </c:extLst>
            </c:dLbl>
            <c:dLbl>
              <c:idx val="6"/>
              <c:layout>
                <c:manualLayout>
                  <c:x val="-3.1440656705520535E-2"/>
                  <c:y val="3.946809824908177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294-45DD-9691-6E637685D5FA}"/>
                </c:ext>
              </c:extLst>
            </c:dLbl>
            <c:spPr>
              <a:noFill/>
              <a:ln>
                <a:noFill/>
              </a:ln>
              <a:effectLst/>
            </c:sp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'Website Visits'!$B$11:$M$11</c:f>
              <c:numCache>
                <c:formatCode>[$-409]mmm\-yy;@</c:formatCode>
                <c:ptCount val="12"/>
                <c:pt idx="0">
                  <c:v>44927</c:v>
                </c:pt>
                <c:pt idx="1">
                  <c:v>44958</c:v>
                </c:pt>
                <c:pt idx="2">
                  <c:v>44986</c:v>
                </c:pt>
                <c:pt idx="3">
                  <c:v>45017</c:v>
                </c:pt>
                <c:pt idx="4">
                  <c:v>45047</c:v>
                </c:pt>
                <c:pt idx="5">
                  <c:v>45078</c:v>
                </c:pt>
                <c:pt idx="6">
                  <c:v>45108</c:v>
                </c:pt>
                <c:pt idx="7">
                  <c:v>45139</c:v>
                </c:pt>
                <c:pt idx="8">
                  <c:v>45170</c:v>
                </c:pt>
                <c:pt idx="9">
                  <c:v>45200</c:v>
                </c:pt>
                <c:pt idx="10">
                  <c:v>45231</c:v>
                </c:pt>
                <c:pt idx="11">
                  <c:v>45261</c:v>
                </c:pt>
              </c:numCache>
            </c:numRef>
          </c:cat>
          <c:val>
            <c:numRef>
              <c:f>'Website Visits'!$B$12:$M$12</c:f>
              <c:numCache>
                <c:formatCode>#,##0</c:formatCode>
                <c:ptCount val="12"/>
                <c:pt idx="0">
                  <c:v>10971</c:v>
                </c:pt>
                <c:pt idx="1">
                  <c:v>8125</c:v>
                </c:pt>
                <c:pt idx="2">
                  <c:v>8954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294-45DD-9691-6E637685D5FA}"/>
            </c:ext>
          </c:extLst>
        </c:ser>
        <c:ser>
          <c:idx val="3"/>
          <c:order val="1"/>
          <c:tx>
            <c:strRef>
              <c:f>'Website Visits'!$A$13</c:f>
              <c:strCache>
                <c:ptCount val="1"/>
                <c:pt idx="0">
                  <c:v>2022</c:v>
                </c:pt>
              </c:strCache>
            </c:strRef>
          </c:tx>
          <c:dLbls>
            <c:dLbl>
              <c:idx val="1"/>
              <c:layout>
                <c:manualLayout>
                  <c:x val="-1.7942250942631667E-2"/>
                  <c:y val="3.422620050389895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294-45DD-9691-6E637685D5FA}"/>
                </c:ext>
              </c:extLst>
            </c:dLbl>
            <c:dLbl>
              <c:idx val="2"/>
              <c:layout>
                <c:manualLayout>
                  <c:x val="-3.5057127423071009E-2"/>
                  <c:y val="-2.75819210308591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052-4E25-8EDF-7FE402064911}"/>
                </c:ext>
              </c:extLst>
            </c:dLbl>
            <c:dLbl>
              <c:idx val="3"/>
              <c:layout>
                <c:manualLayout>
                  <c:x val="1.1075797524340699E-3"/>
                  <c:y val="-6.56176881291718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294-45DD-9691-6E637685D5FA}"/>
                </c:ext>
              </c:extLst>
            </c:dLbl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'Website Visits'!$B$11:$M$11</c:f>
              <c:numCache>
                <c:formatCode>[$-409]mmm\-yy;@</c:formatCode>
                <c:ptCount val="12"/>
                <c:pt idx="0">
                  <c:v>44927</c:v>
                </c:pt>
                <c:pt idx="1">
                  <c:v>44958</c:v>
                </c:pt>
                <c:pt idx="2">
                  <c:v>44986</c:v>
                </c:pt>
                <c:pt idx="3">
                  <c:v>45017</c:v>
                </c:pt>
                <c:pt idx="4">
                  <c:v>45047</c:v>
                </c:pt>
                <c:pt idx="5">
                  <c:v>45078</c:v>
                </c:pt>
                <c:pt idx="6">
                  <c:v>45108</c:v>
                </c:pt>
                <c:pt idx="7">
                  <c:v>45139</c:v>
                </c:pt>
                <c:pt idx="8">
                  <c:v>45170</c:v>
                </c:pt>
                <c:pt idx="9">
                  <c:v>45200</c:v>
                </c:pt>
                <c:pt idx="10">
                  <c:v>45231</c:v>
                </c:pt>
                <c:pt idx="11">
                  <c:v>45261</c:v>
                </c:pt>
              </c:numCache>
            </c:numRef>
          </c:cat>
          <c:val>
            <c:numRef>
              <c:f>'Website Visits'!$B$13:$M$13</c:f>
              <c:numCache>
                <c:formatCode>#,##0</c:formatCode>
                <c:ptCount val="12"/>
                <c:pt idx="0">
                  <c:v>13780</c:v>
                </c:pt>
                <c:pt idx="1">
                  <c:v>7506</c:v>
                </c:pt>
                <c:pt idx="2">
                  <c:v>9144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294-45DD-9691-6E637685D5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78750112"/>
        <c:axId val="-178747632"/>
      </c:lineChart>
      <c:dateAx>
        <c:axId val="-178750112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crossAx val="-178747632"/>
        <c:crosses val="autoZero"/>
        <c:auto val="1"/>
        <c:lblOffset val="100"/>
        <c:baseTimeUnit val="months"/>
      </c:dateAx>
      <c:valAx>
        <c:axId val="-17874763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crossAx val="-178750112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Avenir Next" charset="0"/>
          <a:ea typeface="Avenir Next" charset="0"/>
          <a:cs typeface="Avenir Next" charset="0"/>
        </a:defRPr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 rtl="0">
              <a:defRPr lang="en-US" sz="1600" b="0" i="0" u="none" strike="noStrike" kern="1200" spc="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r>
              <a:rPr lang="en-US" sz="1600" b="0" i="0" u="none" strike="noStrike" kern="1200" spc="0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Website Visits by Source</a:t>
            </a:r>
          </a:p>
        </c:rich>
      </c:tx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'Website Visits'!$A$2</c:f>
              <c:strCache>
                <c:ptCount val="1"/>
                <c:pt idx="0">
                  <c:v>Direct Traffic</c:v>
                </c:pt>
              </c:strCache>
            </c:strRef>
          </c:tx>
          <c:spPr>
            <a:solidFill>
              <a:srgbClr val="5DE2D4"/>
            </a:solidFill>
          </c:spPr>
          <c:invertIfNegative val="0"/>
          <c:cat>
            <c:numRef>
              <c:f>'Website Visits'!$B$1:$M$1</c:f>
              <c:numCache>
                <c:formatCode>[$-409]mmm\-yy;@</c:formatCode>
                <c:ptCount val="12"/>
                <c:pt idx="0">
                  <c:v>44927</c:v>
                </c:pt>
                <c:pt idx="1">
                  <c:v>44958</c:v>
                </c:pt>
                <c:pt idx="2">
                  <c:v>44986</c:v>
                </c:pt>
                <c:pt idx="3">
                  <c:v>45017</c:v>
                </c:pt>
                <c:pt idx="4">
                  <c:v>45047</c:v>
                </c:pt>
                <c:pt idx="5">
                  <c:v>45078</c:v>
                </c:pt>
                <c:pt idx="6">
                  <c:v>45108</c:v>
                </c:pt>
                <c:pt idx="7">
                  <c:v>45139</c:v>
                </c:pt>
                <c:pt idx="8">
                  <c:v>45170</c:v>
                </c:pt>
                <c:pt idx="9">
                  <c:v>45200</c:v>
                </c:pt>
                <c:pt idx="10">
                  <c:v>45231</c:v>
                </c:pt>
                <c:pt idx="11">
                  <c:v>45261</c:v>
                </c:pt>
              </c:numCache>
            </c:numRef>
          </c:cat>
          <c:val>
            <c:numRef>
              <c:f>'Website Visits'!$B$2:$M$2</c:f>
              <c:numCache>
                <c:formatCode>General</c:formatCode>
                <c:ptCount val="12"/>
                <c:pt idx="0">
                  <c:v>4903</c:v>
                </c:pt>
                <c:pt idx="1">
                  <c:v>3133</c:v>
                </c:pt>
                <c:pt idx="2">
                  <c:v>3371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54-497A-8799-A7235EC81F28}"/>
            </c:ext>
          </c:extLst>
        </c:ser>
        <c:ser>
          <c:idx val="1"/>
          <c:order val="1"/>
          <c:tx>
            <c:strRef>
              <c:f>'Website Visits'!$A$3</c:f>
              <c:strCache>
                <c:ptCount val="1"/>
                <c:pt idx="0">
                  <c:v>Email Marketing</c:v>
                </c:pt>
              </c:strCache>
            </c:strRef>
          </c:tx>
          <c:spPr>
            <a:solidFill>
              <a:srgbClr val="FF7045"/>
            </a:solidFill>
          </c:spPr>
          <c:invertIfNegative val="0"/>
          <c:cat>
            <c:numRef>
              <c:f>'Website Visits'!$B$1:$M$1</c:f>
              <c:numCache>
                <c:formatCode>[$-409]mmm\-yy;@</c:formatCode>
                <c:ptCount val="12"/>
                <c:pt idx="0">
                  <c:v>44927</c:v>
                </c:pt>
                <c:pt idx="1">
                  <c:v>44958</c:v>
                </c:pt>
                <c:pt idx="2">
                  <c:v>44986</c:v>
                </c:pt>
                <c:pt idx="3">
                  <c:v>45017</c:v>
                </c:pt>
                <c:pt idx="4">
                  <c:v>45047</c:v>
                </c:pt>
                <c:pt idx="5">
                  <c:v>45078</c:v>
                </c:pt>
                <c:pt idx="6">
                  <c:v>45108</c:v>
                </c:pt>
                <c:pt idx="7">
                  <c:v>45139</c:v>
                </c:pt>
                <c:pt idx="8">
                  <c:v>45170</c:v>
                </c:pt>
                <c:pt idx="9">
                  <c:v>45200</c:v>
                </c:pt>
                <c:pt idx="10">
                  <c:v>45231</c:v>
                </c:pt>
                <c:pt idx="11">
                  <c:v>45261</c:v>
                </c:pt>
              </c:numCache>
            </c:numRef>
          </c:cat>
          <c:val>
            <c:numRef>
              <c:f>'Website Visits'!$B$3:$M$3</c:f>
              <c:numCache>
                <c:formatCode>General</c:formatCode>
                <c:ptCount val="12"/>
                <c:pt idx="0">
                  <c:v>198</c:v>
                </c:pt>
                <c:pt idx="1">
                  <c:v>94</c:v>
                </c:pt>
                <c:pt idx="2">
                  <c:v>117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54-497A-8799-A7235EC81F28}"/>
            </c:ext>
          </c:extLst>
        </c:ser>
        <c:ser>
          <c:idx val="2"/>
          <c:order val="2"/>
          <c:tx>
            <c:strRef>
              <c:f>'Website Visits'!$A$4</c:f>
              <c:strCache>
                <c:ptCount val="1"/>
                <c:pt idx="0">
                  <c:v>Organic Search</c:v>
                </c:pt>
              </c:strCache>
            </c:strRef>
          </c:tx>
          <c:spPr>
            <a:solidFill>
              <a:srgbClr val="FFC635"/>
            </a:solidFill>
          </c:spPr>
          <c:invertIfNegative val="0"/>
          <c:cat>
            <c:numRef>
              <c:f>'Website Visits'!$B$1:$M$1</c:f>
              <c:numCache>
                <c:formatCode>[$-409]mmm\-yy;@</c:formatCode>
                <c:ptCount val="12"/>
                <c:pt idx="0">
                  <c:v>44927</c:v>
                </c:pt>
                <c:pt idx="1">
                  <c:v>44958</c:v>
                </c:pt>
                <c:pt idx="2">
                  <c:v>44986</c:v>
                </c:pt>
                <c:pt idx="3">
                  <c:v>45017</c:v>
                </c:pt>
                <c:pt idx="4">
                  <c:v>45047</c:v>
                </c:pt>
                <c:pt idx="5">
                  <c:v>45078</c:v>
                </c:pt>
                <c:pt idx="6">
                  <c:v>45108</c:v>
                </c:pt>
                <c:pt idx="7">
                  <c:v>45139</c:v>
                </c:pt>
                <c:pt idx="8">
                  <c:v>45170</c:v>
                </c:pt>
                <c:pt idx="9">
                  <c:v>45200</c:v>
                </c:pt>
                <c:pt idx="10">
                  <c:v>45231</c:v>
                </c:pt>
                <c:pt idx="11">
                  <c:v>45261</c:v>
                </c:pt>
              </c:numCache>
            </c:numRef>
          </c:cat>
          <c:val>
            <c:numRef>
              <c:f>'Website Visits'!$B$4:$M$4</c:f>
              <c:numCache>
                <c:formatCode>General</c:formatCode>
                <c:ptCount val="12"/>
                <c:pt idx="0">
                  <c:v>3472</c:v>
                </c:pt>
                <c:pt idx="1">
                  <c:v>2938</c:v>
                </c:pt>
                <c:pt idx="2">
                  <c:v>3161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654-497A-8799-A7235EC81F28}"/>
            </c:ext>
          </c:extLst>
        </c:ser>
        <c:ser>
          <c:idx val="3"/>
          <c:order val="3"/>
          <c:tx>
            <c:strRef>
              <c:f>'Website Visits'!$A$5</c:f>
              <c:strCache>
                <c:ptCount val="1"/>
                <c:pt idx="0">
                  <c:v>Paid Search</c:v>
                </c:pt>
              </c:strCache>
            </c:strRef>
          </c:tx>
          <c:spPr>
            <a:solidFill>
              <a:srgbClr val="00C3A7"/>
            </a:solidFill>
          </c:spPr>
          <c:invertIfNegative val="0"/>
          <c:cat>
            <c:numRef>
              <c:f>'Website Visits'!$B$1:$M$1</c:f>
              <c:numCache>
                <c:formatCode>[$-409]mmm\-yy;@</c:formatCode>
                <c:ptCount val="12"/>
                <c:pt idx="0">
                  <c:v>44927</c:v>
                </c:pt>
                <c:pt idx="1">
                  <c:v>44958</c:v>
                </c:pt>
                <c:pt idx="2">
                  <c:v>44986</c:v>
                </c:pt>
                <c:pt idx="3">
                  <c:v>45017</c:v>
                </c:pt>
                <c:pt idx="4">
                  <c:v>45047</c:v>
                </c:pt>
                <c:pt idx="5">
                  <c:v>45078</c:v>
                </c:pt>
                <c:pt idx="6">
                  <c:v>45108</c:v>
                </c:pt>
                <c:pt idx="7">
                  <c:v>45139</c:v>
                </c:pt>
                <c:pt idx="8">
                  <c:v>45170</c:v>
                </c:pt>
                <c:pt idx="9">
                  <c:v>45200</c:v>
                </c:pt>
                <c:pt idx="10">
                  <c:v>45231</c:v>
                </c:pt>
                <c:pt idx="11">
                  <c:v>45261</c:v>
                </c:pt>
              </c:numCache>
            </c:numRef>
          </c:cat>
          <c:val>
            <c:numRef>
              <c:f>'Website Visits'!$B$5:$M$5</c:f>
              <c:numCache>
                <c:formatCode>General</c:formatCode>
                <c:ptCount val="12"/>
                <c:pt idx="0">
                  <c:v>1938</c:v>
                </c:pt>
                <c:pt idx="1">
                  <c:v>1588</c:v>
                </c:pt>
                <c:pt idx="2">
                  <c:v>1984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654-497A-8799-A7235EC81F28}"/>
            </c:ext>
          </c:extLst>
        </c:ser>
        <c:ser>
          <c:idx val="4"/>
          <c:order val="4"/>
          <c:tx>
            <c:strRef>
              <c:f>'Website Visits'!$A$6</c:f>
              <c:strCache>
                <c:ptCount val="1"/>
                <c:pt idx="0">
                  <c:v>Referrals</c:v>
                </c:pt>
              </c:strCache>
            </c:strRef>
          </c:tx>
          <c:spPr>
            <a:solidFill>
              <a:srgbClr val="E3FBFA"/>
            </a:solidFill>
          </c:spPr>
          <c:invertIfNegative val="0"/>
          <c:cat>
            <c:numRef>
              <c:f>'Website Visits'!$B$1:$M$1</c:f>
              <c:numCache>
                <c:formatCode>[$-409]mmm\-yy;@</c:formatCode>
                <c:ptCount val="12"/>
                <c:pt idx="0">
                  <c:v>44927</c:v>
                </c:pt>
                <c:pt idx="1">
                  <c:v>44958</c:v>
                </c:pt>
                <c:pt idx="2">
                  <c:v>44986</c:v>
                </c:pt>
                <c:pt idx="3">
                  <c:v>45017</c:v>
                </c:pt>
                <c:pt idx="4">
                  <c:v>45047</c:v>
                </c:pt>
                <c:pt idx="5">
                  <c:v>45078</c:v>
                </c:pt>
                <c:pt idx="6">
                  <c:v>45108</c:v>
                </c:pt>
                <c:pt idx="7">
                  <c:v>45139</c:v>
                </c:pt>
                <c:pt idx="8">
                  <c:v>45170</c:v>
                </c:pt>
                <c:pt idx="9">
                  <c:v>45200</c:v>
                </c:pt>
                <c:pt idx="10">
                  <c:v>45231</c:v>
                </c:pt>
                <c:pt idx="11">
                  <c:v>45261</c:v>
                </c:pt>
              </c:numCache>
            </c:numRef>
          </c:cat>
          <c:val>
            <c:numRef>
              <c:f>'Website Visits'!$B$6:$M$6</c:f>
              <c:numCache>
                <c:formatCode>General</c:formatCode>
                <c:ptCount val="12"/>
                <c:pt idx="0">
                  <c:v>382</c:v>
                </c:pt>
                <c:pt idx="1">
                  <c:v>330</c:v>
                </c:pt>
                <c:pt idx="2">
                  <c:v>293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654-497A-8799-A7235EC81F28}"/>
            </c:ext>
          </c:extLst>
        </c:ser>
        <c:ser>
          <c:idx val="5"/>
          <c:order val="5"/>
          <c:tx>
            <c:strRef>
              <c:f>'Website Visits'!$A$7</c:f>
              <c:strCache>
                <c:ptCount val="1"/>
                <c:pt idx="0">
                  <c:v>Social Media</c:v>
                </c:pt>
              </c:strCache>
            </c:strRef>
          </c:tx>
          <c:spPr>
            <a:solidFill>
              <a:srgbClr val="00A6C2"/>
            </a:solidFill>
          </c:spPr>
          <c:invertIfNegative val="0"/>
          <c:cat>
            <c:numRef>
              <c:f>'Website Visits'!$B$1:$M$1</c:f>
              <c:numCache>
                <c:formatCode>[$-409]mmm\-yy;@</c:formatCode>
                <c:ptCount val="12"/>
                <c:pt idx="0">
                  <c:v>44927</c:v>
                </c:pt>
                <c:pt idx="1">
                  <c:v>44958</c:v>
                </c:pt>
                <c:pt idx="2">
                  <c:v>44986</c:v>
                </c:pt>
                <c:pt idx="3">
                  <c:v>45017</c:v>
                </c:pt>
                <c:pt idx="4">
                  <c:v>45047</c:v>
                </c:pt>
                <c:pt idx="5">
                  <c:v>45078</c:v>
                </c:pt>
                <c:pt idx="6">
                  <c:v>45108</c:v>
                </c:pt>
                <c:pt idx="7">
                  <c:v>45139</c:v>
                </c:pt>
                <c:pt idx="8">
                  <c:v>45170</c:v>
                </c:pt>
                <c:pt idx="9">
                  <c:v>45200</c:v>
                </c:pt>
                <c:pt idx="10">
                  <c:v>45231</c:v>
                </c:pt>
                <c:pt idx="11">
                  <c:v>45261</c:v>
                </c:pt>
              </c:numCache>
            </c:numRef>
          </c:cat>
          <c:val>
            <c:numRef>
              <c:f>'Website Visits'!$B$7:$M$7</c:f>
              <c:numCache>
                <c:formatCode>General</c:formatCode>
                <c:ptCount val="12"/>
                <c:pt idx="0">
                  <c:v>30</c:v>
                </c:pt>
                <c:pt idx="1">
                  <c:v>25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654-497A-8799-A7235EC81F28}"/>
            </c:ext>
          </c:extLst>
        </c:ser>
        <c:ser>
          <c:idx val="6"/>
          <c:order val="6"/>
          <c:tx>
            <c:strRef>
              <c:f>'Website Visits'!$A$8</c:f>
              <c:strCache>
                <c:ptCount val="1"/>
                <c:pt idx="0">
                  <c:v>Display</c:v>
                </c:pt>
              </c:strCache>
            </c:strRef>
          </c:tx>
          <c:spPr>
            <a:solidFill>
              <a:srgbClr val="FF3977"/>
            </a:solidFill>
          </c:spPr>
          <c:invertIfNegative val="0"/>
          <c:cat>
            <c:numRef>
              <c:f>'Website Visits'!$B$1:$M$1</c:f>
              <c:numCache>
                <c:formatCode>[$-409]mmm\-yy;@</c:formatCode>
                <c:ptCount val="12"/>
                <c:pt idx="0">
                  <c:v>44927</c:v>
                </c:pt>
                <c:pt idx="1">
                  <c:v>44958</c:v>
                </c:pt>
                <c:pt idx="2">
                  <c:v>44986</c:v>
                </c:pt>
                <c:pt idx="3">
                  <c:v>45017</c:v>
                </c:pt>
                <c:pt idx="4">
                  <c:v>45047</c:v>
                </c:pt>
                <c:pt idx="5">
                  <c:v>45078</c:v>
                </c:pt>
                <c:pt idx="6">
                  <c:v>45108</c:v>
                </c:pt>
                <c:pt idx="7">
                  <c:v>45139</c:v>
                </c:pt>
                <c:pt idx="8">
                  <c:v>45170</c:v>
                </c:pt>
                <c:pt idx="9">
                  <c:v>45200</c:v>
                </c:pt>
                <c:pt idx="10">
                  <c:v>45231</c:v>
                </c:pt>
                <c:pt idx="11">
                  <c:v>45261</c:v>
                </c:pt>
              </c:numCache>
            </c:numRef>
          </c:cat>
          <c:val>
            <c:numRef>
              <c:f>'Website Visits'!$B$8:$M$8</c:f>
              <c:numCache>
                <c:formatCode>General</c:formatCode>
                <c:ptCount val="12"/>
                <c:pt idx="0">
                  <c:v>0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654-497A-8799-A7235EC81F28}"/>
            </c:ext>
          </c:extLst>
        </c:ser>
        <c:ser>
          <c:idx val="7"/>
          <c:order val="7"/>
          <c:tx>
            <c:strRef>
              <c:f>'Website Visits'!$A$9</c:f>
              <c:strCache>
                <c:ptCount val="1"/>
                <c:pt idx="0">
                  <c:v>Other Campaigns</c:v>
                </c:pt>
              </c:strCache>
            </c:strRef>
          </c:tx>
          <c:invertIfNegative val="0"/>
          <c:cat>
            <c:numRef>
              <c:f>'Website Visits'!$B$1:$M$1</c:f>
              <c:numCache>
                <c:formatCode>[$-409]mmm\-yy;@</c:formatCode>
                <c:ptCount val="12"/>
                <c:pt idx="0">
                  <c:v>44927</c:v>
                </c:pt>
                <c:pt idx="1">
                  <c:v>44958</c:v>
                </c:pt>
                <c:pt idx="2">
                  <c:v>44986</c:v>
                </c:pt>
                <c:pt idx="3">
                  <c:v>45017</c:v>
                </c:pt>
                <c:pt idx="4">
                  <c:v>45047</c:v>
                </c:pt>
                <c:pt idx="5">
                  <c:v>45078</c:v>
                </c:pt>
                <c:pt idx="6">
                  <c:v>45108</c:v>
                </c:pt>
                <c:pt idx="7">
                  <c:v>45139</c:v>
                </c:pt>
                <c:pt idx="8">
                  <c:v>45170</c:v>
                </c:pt>
                <c:pt idx="9">
                  <c:v>45200</c:v>
                </c:pt>
                <c:pt idx="10">
                  <c:v>45231</c:v>
                </c:pt>
                <c:pt idx="11">
                  <c:v>45261</c:v>
                </c:pt>
              </c:numCache>
            </c:numRef>
          </c:cat>
          <c:val>
            <c:numRef>
              <c:f>'Website Visits'!$B$9:$M$9</c:f>
              <c:numCache>
                <c:formatCode>General</c:formatCode>
                <c:ptCount val="12"/>
                <c:pt idx="0">
                  <c:v>48</c:v>
                </c:pt>
                <c:pt idx="1">
                  <c:v>16</c:v>
                </c:pt>
                <c:pt idx="2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D654-497A-8799-A7235EC81F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100"/>
        <c:axId val="-219634768"/>
        <c:axId val="-219632048"/>
      </c:barChart>
      <c:dateAx>
        <c:axId val="-219634768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nextTo"/>
        <c:crossAx val="-219632048"/>
        <c:crosses val="autoZero"/>
        <c:auto val="1"/>
        <c:lblOffset val="100"/>
        <c:baseTimeUnit val="months"/>
      </c:dateAx>
      <c:valAx>
        <c:axId val="-2196320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19634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384422937123971"/>
          <c:y val="0.11001520557555969"/>
          <c:w val="0.1561557796707734"/>
          <c:h val="0.42410912876189799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Avenir Next" charset="0"/>
          <a:ea typeface="Avenir Next" charset="0"/>
          <a:cs typeface="Avenir Next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840059055118113"/>
          <c:y val="0.16182356287994815"/>
          <c:w val="0.50319881889763785"/>
          <c:h val="0.7547981819144818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AUM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BB86-4C75-BF82-9F0252FD80E9}"/>
              </c:ext>
            </c:extLst>
          </c:dPt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B86-4C75-BF82-9F0252FD80E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BB86-4C75-BF82-9F0252FD80E9}"/>
              </c:ext>
            </c:extLst>
          </c:dPt>
          <c:dPt>
            <c:idx val="3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B86-4C75-BF82-9F0252FD80E9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BB86-4C75-BF82-9F0252FD80E9}"/>
              </c:ext>
            </c:extLst>
          </c:dPt>
          <c:dPt>
            <c:idx val="5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BB86-4C75-BF82-9F0252FD80E9}"/>
              </c:ext>
            </c:extLst>
          </c:dPt>
          <c:dPt>
            <c:idx val="6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B86-4C75-BF82-9F0252FD80E9}"/>
              </c:ext>
            </c:extLst>
          </c:dPt>
          <c:dPt>
            <c:idx val="7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BB86-4C75-BF82-9F0252FD80E9}"/>
              </c:ext>
            </c:extLst>
          </c:dPt>
          <c:dPt>
            <c:idx val="8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BB86-4C75-BF82-9F0252FD80E9}"/>
              </c:ext>
            </c:extLst>
          </c:dPt>
          <c:dPt>
            <c:idx val="9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BB86-4C75-BF82-9F0252FD80E9}"/>
              </c:ext>
            </c:extLst>
          </c:dPt>
          <c:dPt>
            <c:idx val="1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BB86-4C75-BF82-9F0252FD80E9}"/>
              </c:ext>
            </c:extLst>
          </c:dPt>
          <c:dPt>
            <c:idx val="11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BB86-4C75-BF82-9F0252FD80E9}"/>
              </c:ext>
            </c:extLst>
          </c:dPt>
          <c:dPt>
            <c:idx val="12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BB86-4C75-BF82-9F0252FD80E9}"/>
              </c:ext>
            </c:extLst>
          </c:dPt>
          <c:dPt>
            <c:idx val="13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BB86-4C75-BF82-9F0252FD80E9}"/>
              </c:ext>
            </c:extLst>
          </c:dPt>
          <c:dPt>
            <c:idx val="14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BB86-4C75-BF82-9F0252FD80E9}"/>
              </c:ext>
            </c:extLst>
          </c:dPt>
          <c:dPt>
            <c:idx val="15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BB86-4C75-BF82-9F0252FD80E9}"/>
              </c:ext>
            </c:extLst>
          </c:dPt>
          <c:dLbls>
            <c:dLbl>
              <c:idx val="0"/>
              <c:layout>
                <c:manualLayout>
                  <c:x val="3.6058284527856928E-3"/>
                  <c:y val="-0.1527581251501664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B86-4C75-BF82-9F0252FD80E9}"/>
                </c:ext>
              </c:extLst>
            </c:dLbl>
            <c:dLbl>
              <c:idx val="1"/>
              <c:layout>
                <c:manualLayout>
                  <c:x val="0.23567593956559588"/>
                  <c:y val="-0.1651624892062480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B86-4C75-BF82-9F0252FD80E9}"/>
                </c:ext>
              </c:extLst>
            </c:dLbl>
            <c:dLbl>
              <c:idx val="2"/>
              <c:layout>
                <c:manualLayout>
                  <c:x val="0.22187504778604072"/>
                  <c:y val="-6.93397919439633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B86-4C75-BF82-9F0252FD80E9}"/>
                </c:ext>
              </c:extLst>
            </c:dLbl>
            <c:dLbl>
              <c:idx val="3"/>
              <c:layout>
                <c:manualLayout>
                  <c:x val="0.22351520629694005"/>
                  <c:y val="1.15114958262845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B86-4C75-BF82-9F0252FD80E9}"/>
                </c:ext>
              </c:extLst>
            </c:dLbl>
            <c:dLbl>
              <c:idx val="4"/>
              <c:layout>
                <c:manualLayout>
                  <c:x val="0.19530303570912785"/>
                  <c:y val="8.63998823700310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B86-4C75-BF82-9F0252FD80E9}"/>
                </c:ext>
              </c:extLst>
            </c:dLbl>
            <c:dLbl>
              <c:idx val="5"/>
              <c:layout>
                <c:manualLayout>
                  <c:x val="0.14385368154985906"/>
                  <c:y val="-1.25159233095176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BB86-4C75-BF82-9F0252FD80E9}"/>
                </c:ext>
              </c:extLst>
            </c:dLbl>
            <c:dLbl>
              <c:idx val="6"/>
              <c:layout>
                <c:manualLayout>
                  <c:x val="0.2079774512185936"/>
                  <c:y val="-0.1045759595327678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B86-4C75-BF82-9F0252FD80E9}"/>
                </c:ext>
              </c:extLst>
            </c:dLbl>
            <c:dLbl>
              <c:idx val="7"/>
              <c:layout>
                <c:manualLayout>
                  <c:x val="0.17873536756031505"/>
                  <c:y val="-1.769790976196684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B86-4C75-BF82-9F0252FD80E9}"/>
                </c:ext>
              </c:extLst>
            </c:dLbl>
            <c:dLbl>
              <c:idx val="8"/>
              <c:layout>
                <c:manualLayout>
                  <c:x val="0.15104636562735213"/>
                  <c:y val="6.007643188568439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B86-4C75-BF82-9F0252FD80E9}"/>
                </c:ext>
              </c:extLst>
            </c:dLbl>
            <c:dLbl>
              <c:idx val="9"/>
              <c:layout>
                <c:manualLayout>
                  <c:x val="0.11594790797668651"/>
                  <c:y val="0.12377203516994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B86-4C75-BF82-9F0252FD80E9}"/>
                </c:ext>
              </c:extLst>
            </c:dLbl>
            <c:dLbl>
              <c:idx val="10"/>
              <c:layout>
                <c:manualLayout>
                  <c:x val="1.7545759912736252E-2"/>
                  <c:y val="8.917920574936183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BB86-4C75-BF82-9F0252FD80E9}"/>
                </c:ext>
              </c:extLst>
            </c:dLbl>
            <c:dLbl>
              <c:idx val="11"/>
              <c:layout>
                <c:manualLayout>
                  <c:x val="-0.12563636847610812"/>
                  <c:y val="0.1123244001177088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BB86-4C75-BF82-9F0252FD80E9}"/>
                </c:ext>
              </c:extLst>
            </c:dLbl>
            <c:dLbl>
              <c:idx val="12"/>
              <c:layout>
                <c:manualLayout>
                  <c:x val="-0.14836680763194751"/>
                  <c:y val="6.97702608653489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BB86-4C75-BF82-9F0252FD80E9}"/>
                </c:ext>
              </c:extLst>
            </c:dLbl>
            <c:dLbl>
              <c:idx val="13"/>
              <c:layout>
                <c:manualLayout>
                  <c:x val="-0.13250608971146011"/>
                  <c:y val="-1.970656762727856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B86-4C75-BF82-9F0252FD80E9}"/>
                </c:ext>
              </c:extLst>
            </c:dLbl>
            <c:dLbl>
              <c:idx val="14"/>
              <c:layout>
                <c:manualLayout>
                  <c:x val="-0.21578052232478875"/>
                  <c:y val="-0.1077486968164418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BB86-4C75-BF82-9F0252FD80E9}"/>
                </c:ext>
              </c:extLst>
            </c:dLbl>
            <c:dLbl>
              <c:idx val="15"/>
              <c:layout>
                <c:manualLayout>
                  <c:x val="-0.1528445366467254"/>
                  <c:y val="-0.1415176434112927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B86-4C75-BF82-9F0252FD80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5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Sheet1!$A$2:$A$17</c:f>
              <c:strCache>
                <c:ptCount val="16"/>
                <c:pt idx="0">
                  <c:v>Non-U.S. Total Stock Market Index Portfolio</c:v>
                </c:pt>
                <c:pt idx="1">
                  <c:v>Non-U.S. Socially Responsible Equity Portfolio</c:v>
                </c:pt>
                <c:pt idx="2">
                  <c:v>U.S. Small Cap Equity Portfolio</c:v>
                </c:pt>
                <c:pt idx="3">
                  <c:v>U.S. Large Cap Equity Portfolio</c:v>
                </c:pt>
                <c:pt idx="4">
                  <c:v>U.S. Socially Responsible Equity Portfolio</c:v>
                </c:pt>
                <c:pt idx="5">
                  <c:v>U.S. Total Stock Market Index Portfolio</c:v>
                </c:pt>
                <c:pt idx="6">
                  <c:v>Intermediate-Term Bond Portfolio</c:v>
                </c:pt>
                <c:pt idx="7">
                  <c:v>U.S. Intermediate-Term Bond Index Portfolio</c:v>
                </c:pt>
                <c:pt idx="8">
                  <c:v>DC College Savings 2040 Portfolio</c:v>
                </c:pt>
                <c:pt idx="9">
                  <c:v>DC College Savings 2037 Portfolio</c:v>
                </c:pt>
                <c:pt idx="10">
                  <c:v>DC College Savings 2034 Portfolio</c:v>
                </c:pt>
                <c:pt idx="11">
                  <c:v>DC College Savings 2031 Portfolio</c:v>
                </c:pt>
                <c:pt idx="12">
                  <c:v>DC College Savings 2028 Portfolio</c:v>
                </c:pt>
                <c:pt idx="13">
                  <c:v>DC College Savings 2025 Portfolio</c:v>
                </c:pt>
                <c:pt idx="14">
                  <c:v>DC College Savings In College Portfolio</c:v>
                </c:pt>
                <c:pt idx="15">
                  <c:v>Principal Protected Portfolio</c:v>
                </c:pt>
              </c:strCache>
            </c:strRef>
          </c:cat>
          <c:val>
            <c:numRef>
              <c:f>Sheet1!$B$2:$B$17</c:f>
              <c:numCache>
                <c:formatCode>"$"#,##0_);[Red]\("$"#,##0\)</c:formatCode>
                <c:ptCount val="16"/>
                <c:pt idx="0">
                  <c:v>15962346</c:v>
                </c:pt>
                <c:pt idx="1">
                  <c:v>9590677</c:v>
                </c:pt>
                <c:pt idx="2">
                  <c:v>24096909</c:v>
                </c:pt>
                <c:pt idx="3">
                  <c:v>74638151</c:v>
                </c:pt>
                <c:pt idx="4">
                  <c:v>22163495</c:v>
                </c:pt>
                <c:pt idx="5">
                  <c:v>233984570</c:v>
                </c:pt>
                <c:pt idx="6">
                  <c:v>13145640</c:v>
                </c:pt>
                <c:pt idx="7">
                  <c:v>9888621</c:v>
                </c:pt>
                <c:pt idx="8">
                  <c:v>13426087</c:v>
                </c:pt>
                <c:pt idx="9">
                  <c:v>52994349</c:v>
                </c:pt>
                <c:pt idx="10">
                  <c:v>112925059</c:v>
                </c:pt>
                <c:pt idx="11">
                  <c:v>105668675</c:v>
                </c:pt>
                <c:pt idx="12">
                  <c:v>103913430</c:v>
                </c:pt>
                <c:pt idx="13">
                  <c:v>97996903</c:v>
                </c:pt>
                <c:pt idx="14">
                  <c:v>131422183</c:v>
                </c:pt>
                <c:pt idx="15">
                  <c:v>59163247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86-4C75-BF82-9F0252FD80E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840059055118113"/>
          <c:y val="0.16182356287994815"/>
          <c:w val="0.50319881889763785"/>
          <c:h val="0.7547981819144818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AUM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BB86-4C75-BF82-9F0252FD80E9}"/>
              </c:ext>
            </c:extLst>
          </c:dPt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B86-4C75-BF82-9F0252FD80E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BB86-4C75-BF82-9F0252FD80E9}"/>
              </c:ext>
            </c:extLst>
          </c:dPt>
          <c:dPt>
            <c:idx val="3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B86-4C75-BF82-9F0252FD80E9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BB86-4C75-BF82-9F0252FD80E9}"/>
              </c:ext>
            </c:extLst>
          </c:dPt>
          <c:dPt>
            <c:idx val="5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BB86-4C75-BF82-9F0252FD80E9}"/>
              </c:ext>
            </c:extLst>
          </c:dPt>
          <c:dPt>
            <c:idx val="6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B86-4C75-BF82-9F0252FD80E9}"/>
              </c:ext>
            </c:extLst>
          </c:dPt>
          <c:dPt>
            <c:idx val="7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BB86-4C75-BF82-9F0252FD80E9}"/>
              </c:ext>
            </c:extLst>
          </c:dPt>
          <c:dPt>
            <c:idx val="8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BB86-4C75-BF82-9F0252FD80E9}"/>
              </c:ext>
            </c:extLst>
          </c:dPt>
          <c:dPt>
            <c:idx val="9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BB86-4C75-BF82-9F0252FD80E9}"/>
              </c:ext>
            </c:extLst>
          </c:dPt>
          <c:dPt>
            <c:idx val="1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BB86-4C75-BF82-9F0252FD80E9}"/>
              </c:ext>
            </c:extLst>
          </c:dPt>
          <c:dPt>
            <c:idx val="11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BB86-4C75-BF82-9F0252FD80E9}"/>
              </c:ext>
            </c:extLst>
          </c:dPt>
          <c:dPt>
            <c:idx val="12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BB86-4C75-BF82-9F0252FD80E9}"/>
              </c:ext>
            </c:extLst>
          </c:dPt>
          <c:dPt>
            <c:idx val="13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BB86-4C75-BF82-9F0252FD80E9}"/>
              </c:ext>
            </c:extLst>
          </c:dPt>
          <c:dPt>
            <c:idx val="14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BB86-4C75-BF82-9F0252FD80E9}"/>
              </c:ext>
            </c:extLst>
          </c:dPt>
          <c:dPt>
            <c:idx val="15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BB86-4C75-BF82-9F0252FD80E9}"/>
              </c:ext>
            </c:extLst>
          </c:dPt>
          <c:dLbls>
            <c:dLbl>
              <c:idx val="0"/>
              <c:layout>
                <c:manualLayout>
                  <c:x val="5.7550959033982885E-2"/>
                  <c:y val="-0.1502549404882629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800" b="0" i="0" u="none" strike="noStrike" kern="1200" spc="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B86-4C75-BF82-9F0252FD80E9}"/>
                </c:ext>
              </c:extLst>
            </c:dLbl>
            <c:dLbl>
              <c:idx val="1"/>
              <c:layout>
                <c:manualLayout>
                  <c:x val="0.26804301791431406"/>
                  <c:y val="-0.1526465658967304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800" b="0" i="0" u="none" strike="noStrike" kern="1200" spc="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B86-4C75-BF82-9F0252FD80E9}"/>
                </c:ext>
              </c:extLst>
            </c:dLbl>
            <c:dLbl>
              <c:idx val="2"/>
              <c:layout>
                <c:manualLayout>
                  <c:x val="0.31537994079344933"/>
                  <c:y val="-7.184297660586687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800" b="0" i="0" u="none" strike="noStrike" kern="1200" spc="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B86-4C75-BF82-9F0252FD80E9}"/>
                </c:ext>
              </c:extLst>
            </c:dLbl>
            <c:dLbl>
              <c:idx val="3"/>
              <c:layout>
                <c:manualLayout>
                  <c:x val="0.28645119197500346"/>
                  <c:y val="-3.507612145136617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800" b="0" i="0" u="none" strike="noStrike" kern="1200" spc="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B86-4C75-BF82-9F0252FD80E9}"/>
                </c:ext>
              </c:extLst>
            </c:dLbl>
            <c:dLbl>
              <c:idx val="4"/>
              <c:layout>
                <c:manualLayout>
                  <c:x val="0.24205548221283196"/>
                  <c:y val="6.136803575099580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800" b="0" i="0" u="none" strike="noStrike" kern="1200" spc="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B86-4C75-BF82-9F0252FD80E9}"/>
                </c:ext>
              </c:extLst>
            </c:dLbl>
            <c:dLbl>
              <c:idx val="5"/>
              <c:layout>
                <c:manualLayout>
                  <c:x val="0.17442258887920412"/>
                  <c:y val="5.757324722378096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800" b="0" i="0" u="none" strike="noStrike" kern="1200" spc="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BB86-4C75-BF82-9F0252FD80E9}"/>
                </c:ext>
              </c:extLst>
            </c:dLbl>
            <c:dLbl>
              <c:idx val="6"/>
              <c:layout>
                <c:manualLayout>
                  <c:x val="0.16599752050622904"/>
                  <c:y val="2.30864582243117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800" b="0" i="0" u="none" strike="noStrike" kern="1200" spc="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B86-4C75-BF82-9F0252FD80E9}"/>
                </c:ext>
              </c:extLst>
            </c:dLbl>
            <c:dLbl>
              <c:idx val="7"/>
              <c:layout>
                <c:manualLayout>
                  <c:x val="0.16614817042470251"/>
                  <c:y val="0.1074613233332091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800" b="0" i="0" u="none" strike="noStrike" kern="1200" spc="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B86-4C75-BF82-9F0252FD80E9}"/>
                </c:ext>
              </c:extLst>
            </c:dLbl>
            <c:dLbl>
              <c:idx val="8"/>
              <c:layout>
                <c:manualLayout>
                  <c:x val="0.12946831339487325"/>
                  <c:y val="0.1101401251237548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800" b="0" i="0" u="none" strike="noStrike" kern="1200" spc="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B86-4C75-BF82-9F0252FD80E9}"/>
                </c:ext>
              </c:extLst>
            </c:dLbl>
            <c:dLbl>
              <c:idx val="9"/>
              <c:layout>
                <c:manualLayout>
                  <c:x val="0.11594790797668651"/>
                  <c:y val="0.12377203516994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800" b="0" i="0" u="none" strike="noStrike" kern="1200" spc="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B86-4C75-BF82-9F0252FD80E9}"/>
                </c:ext>
              </c:extLst>
            </c:dLbl>
            <c:dLbl>
              <c:idx val="10"/>
              <c:layout>
                <c:manualLayout>
                  <c:x val="1.3622207383771606E-3"/>
                  <c:y val="0.146752452973142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800" b="0" i="0" u="none" strike="noStrike" kern="1200" spc="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BB86-4C75-BF82-9F0252FD80E9}"/>
                </c:ext>
              </c:extLst>
            </c:dLbl>
            <c:dLbl>
              <c:idx val="11"/>
              <c:layout>
                <c:manualLayout>
                  <c:x val="-0.12743453949548136"/>
                  <c:y val="9.480210748438426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800" b="0" i="0" u="none" strike="noStrike" kern="1200" spc="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BB86-4C75-BF82-9F0252FD80E9}"/>
                </c:ext>
              </c:extLst>
            </c:dLbl>
            <c:dLbl>
              <c:idx val="12"/>
              <c:layout>
                <c:manualLayout>
                  <c:x val="-0.21669730636813067"/>
                  <c:y val="4.974478357012080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800" b="0" i="0" u="none" strike="noStrike" kern="1200" spc="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BB86-4C75-BF82-9F0252FD80E9}"/>
                </c:ext>
              </c:extLst>
            </c:dLbl>
            <c:dLbl>
              <c:idx val="13"/>
              <c:layout>
                <c:manualLayout>
                  <c:x val="-0.21162561456388265"/>
                  <c:y val="-1.720338296537513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800" b="0" i="0" u="none" strike="noStrike" kern="1200" spc="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B86-4C75-BF82-9F0252FD80E9}"/>
                </c:ext>
              </c:extLst>
            </c:dLbl>
            <c:dLbl>
              <c:idx val="14"/>
              <c:layout>
                <c:manualLayout>
                  <c:x val="-0.21578052232478875"/>
                  <c:y val="-0.1077486968164418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800" b="0" i="0" u="none" strike="noStrike" kern="1200" spc="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BB86-4C75-BF82-9F0252FD80E9}"/>
                </c:ext>
              </c:extLst>
            </c:dLbl>
            <c:dLbl>
              <c:idx val="15"/>
              <c:layout>
                <c:manualLayout>
                  <c:x val="-0.1222756293173803"/>
                  <c:y val="-0.13651127408748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en-US" sz="800" b="0" i="0" u="none" strike="noStrike" kern="1200" spc="0" baseline="0">
                      <a:solidFill>
                        <a:schemeClr val="tx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B86-4C75-BF82-9F0252FD80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800" b="0" i="0" u="none" strike="noStrike" kern="1200" spc="0" baseline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Sheet1!$A$2:$A$17</c:f>
              <c:strCache>
                <c:ptCount val="16"/>
                <c:pt idx="0">
                  <c:v>Non-U.S. Total Stock Market Index Portfolio</c:v>
                </c:pt>
                <c:pt idx="1">
                  <c:v>Non-U.S. Socially Responsible Equity Portfolio</c:v>
                </c:pt>
                <c:pt idx="2">
                  <c:v>U.S. Small Cap Equity Portfolio</c:v>
                </c:pt>
                <c:pt idx="3">
                  <c:v>U.S. Large Cap Equity Portfolio</c:v>
                </c:pt>
                <c:pt idx="4">
                  <c:v>U.S. Socially Responsible Equity Portfolio</c:v>
                </c:pt>
                <c:pt idx="5">
                  <c:v>U.S. Total Stock Market Index Portfolio</c:v>
                </c:pt>
                <c:pt idx="6">
                  <c:v>Intermediate-Term Bond Portfolio</c:v>
                </c:pt>
                <c:pt idx="7">
                  <c:v>U.S. Intermediate-Term Bond Index Portfolio</c:v>
                </c:pt>
                <c:pt idx="8">
                  <c:v>DC College Savings 2040 Portfolio</c:v>
                </c:pt>
                <c:pt idx="9">
                  <c:v>DC College Savings 2037 Portfolio</c:v>
                </c:pt>
                <c:pt idx="10">
                  <c:v>DC College Savings 2034 Portfolio</c:v>
                </c:pt>
                <c:pt idx="11">
                  <c:v>DC College Savings 2031 Portfolio</c:v>
                </c:pt>
                <c:pt idx="12">
                  <c:v>DC College Savings 2028 Portfolio</c:v>
                </c:pt>
                <c:pt idx="13">
                  <c:v>DC College Savings 2025 Portfolio</c:v>
                </c:pt>
                <c:pt idx="14">
                  <c:v>DC College Savings In College Portfolio</c:v>
                </c:pt>
                <c:pt idx="15">
                  <c:v>Principal Protected Portfolio</c:v>
                </c:pt>
              </c:strCache>
            </c:strRef>
          </c:cat>
          <c:val>
            <c:numRef>
              <c:f>Sheet1!$B$2:$B$17</c:f>
              <c:numCache>
                <c:formatCode>"$"#,##0_);[Red]\("$"#,##0\)</c:formatCode>
                <c:ptCount val="16"/>
                <c:pt idx="0">
                  <c:v>183475</c:v>
                </c:pt>
                <c:pt idx="1">
                  <c:v>68070</c:v>
                </c:pt>
                <c:pt idx="2">
                  <c:v>197494</c:v>
                </c:pt>
                <c:pt idx="3">
                  <c:v>477675</c:v>
                </c:pt>
                <c:pt idx="4">
                  <c:v>237355</c:v>
                </c:pt>
                <c:pt idx="5">
                  <c:v>1417133</c:v>
                </c:pt>
                <c:pt idx="6">
                  <c:v>78730</c:v>
                </c:pt>
                <c:pt idx="7">
                  <c:v>123198</c:v>
                </c:pt>
                <c:pt idx="8">
                  <c:v>803003</c:v>
                </c:pt>
                <c:pt idx="9">
                  <c:v>1191631</c:v>
                </c:pt>
                <c:pt idx="10">
                  <c:v>1187783</c:v>
                </c:pt>
                <c:pt idx="11">
                  <c:v>1026231</c:v>
                </c:pt>
                <c:pt idx="12">
                  <c:v>761601</c:v>
                </c:pt>
                <c:pt idx="13">
                  <c:v>622028</c:v>
                </c:pt>
                <c:pt idx="14">
                  <c:v>861345</c:v>
                </c:pt>
                <c:pt idx="15">
                  <c:v>369817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86-4C75-BF82-9F0252FD80E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 marL="0" algn="ctr" defTabSz="914400" rtl="0" eaLnBrk="1" fontAlgn="b" latinLnBrk="0" hangingPunct="1">
        <a:defRPr lang="en-US" sz="800" b="0" u="none" strike="noStrike" kern="1200">
          <a:solidFill>
            <a:schemeClr val="tx1"/>
          </a:solidFill>
          <a:effectLst/>
          <a:latin typeface="+mn-lt"/>
          <a:ea typeface="+mn-ea"/>
          <a:cs typeface="+mn-cs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840059055118113"/>
          <c:y val="0.16182356287994815"/>
          <c:w val="0.50319881889763785"/>
          <c:h val="0.7547981819144818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AUM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BB86-4C75-BF82-9F0252FD80E9}"/>
              </c:ext>
            </c:extLst>
          </c:dPt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B86-4C75-BF82-9F0252FD80E9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BB86-4C75-BF82-9F0252FD80E9}"/>
              </c:ext>
            </c:extLst>
          </c:dPt>
          <c:dPt>
            <c:idx val="3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B86-4C75-BF82-9F0252FD80E9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BB86-4C75-BF82-9F0252FD80E9}"/>
              </c:ext>
            </c:extLst>
          </c:dPt>
          <c:dPt>
            <c:idx val="5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BB86-4C75-BF82-9F0252FD80E9}"/>
              </c:ext>
            </c:extLst>
          </c:dPt>
          <c:dPt>
            <c:idx val="6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B86-4C75-BF82-9F0252FD80E9}"/>
              </c:ext>
            </c:extLst>
          </c:dPt>
          <c:dPt>
            <c:idx val="7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BB86-4C75-BF82-9F0252FD80E9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BB86-4C75-BF82-9F0252FD80E9}"/>
              </c:ext>
            </c:extLst>
          </c:dPt>
          <c:dPt>
            <c:idx val="9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BB86-4C75-BF82-9F0252FD80E9}"/>
              </c:ext>
            </c:extLst>
          </c:dPt>
          <c:dPt>
            <c:idx val="1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BB86-4C75-BF82-9F0252FD80E9}"/>
              </c:ext>
            </c:extLst>
          </c:dPt>
          <c:dPt>
            <c:idx val="1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BB86-4C75-BF82-9F0252FD80E9}"/>
              </c:ext>
            </c:extLst>
          </c:dPt>
          <c:dPt>
            <c:idx val="12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BB86-4C75-BF82-9F0252FD80E9}"/>
              </c:ext>
            </c:extLst>
          </c:dPt>
          <c:dPt>
            <c:idx val="13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BB86-4C75-BF82-9F0252FD80E9}"/>
              </c:ext>
            </c:extLst>
          </c:dPt>
          <c:dPt>
            <c:idx val="14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BB86-4C75-BF82-9F0252FD80E9}"/>
              </c:ext>
            </c:extLst>
          </c:dPt>
          <c:dPt>
            <c:idx val="15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BB86-4C75-BF82-9F0252FD80E9}"/>
              </c:ext>
            </c:extLst>
          </c:dPt>
          <c:dLbls>
            <c:dLbl>
              <c:idx val="0"/>
              <c:layout>
                <c:manualLayout>
                  <c:x val="-0.34523934930562283"/>
                  <c:y val="2.74711705068870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B86-4C75-BF82-9F0252FD80E9}"/>
                </c:ext>
              </c:extLst>
            </c:dLbl>
            <c:dLbl>
              <c:idx val="1"/>
              <c:layout>
                <c:manualLayout>
                  <c:x val="-0.14913265858027741"/>
                  <c:y val="-8.5060580025335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B86-4C75-BF82-9F0252FD80E9}"/>
                </c:ext>
              </c:extLst>
            </c:dLbl>
            <c:dLbl>
              <c:idx val="2"/>
              <c:layout>
                <c:manualLayout>
                  <c:x val="1.5085380558118238E-2"/>
                  <c:y val="-0.146938516462972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B86-4C75-BF82-9F0252FD80E9}"/>
                </c:ext>
              </c:extLst>
            </c:dLbl>
            <c:dLbl>
              <c:idx val="3"/>
              <c:layout>
                <c:manualLayout>
                  <c:x val="0.15698287858013019"/>
                  <c:y val="-0.176227353816479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B86-4C75-BF82-9F0252FD80E9}"/>
                </c:ext>
              </c:extLst>
            </c:dLbl>
            <c:dLbl>
              <c:idx val="4"/>
              <c:layout>
                <c:manualLayout>
                  <c:x val="0.25823902138719124"/>
                  <c:y val="-0.1463962911869963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B86-4C75-BF82-9F0252FD80E9}"/>
                </c:ext>
              </c:extLst>
            </c:dLbl>
            <c:dLbl>
              <c:idx val="5"/>
              <c:layout>
                <c:manualLayout>
                  <c:x val="0.16363356276296481"/>
                  <c:y val="-0.1076369404618513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BB86-4C75-BF82-9F0252FD80E9}"/>
                </c:ext>
              </c:extLst>
            </c:dLbl>
            <c:dLbl>
              <c:idx val="6"/>
              <c:layout>
                <c:manualLayout>
                  <c:x val="0.19757156295892297"/>
                  <c:y val="-9.206003622325022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B86-4C75-BF82-9F0252FD80E9}"/>
                </c:ext>
              </c:extLst>
            </c:dLbl>
            <c:dLbl>
              <c:idx val="7"/>
              <c:layout>
                <c:manualLayout>
                  <c:x val="0.1907916086862704"/>
                  <c:y val="-2.270427908577388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B86-4C75-BF82-9F0252FD80E9}"/>
                </c:ext>
              </c:extLst>
            </c:dLbl>
            <c:dLbl>
              <c:idx val="8"/>
              <c:layout>
                <c:manualLayout>
                  <c:x val="0.18700978601481694"/>
                  <c:y val="5.256687789997387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B86-4C75-BF82-9F0252FD80E9}"/>
                </c:ext>
              </c:extLst>
            </c:dLbl>
            <c:dLbl>
              <c:idx val="9"/>
              <c:layout>
                <c:manualLayout>
                  <c:x val="0.18880795703419018"/>
                  <c:y val="0.1602038183618252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B86-4C75-BF82-9F0252FD80E9}"/>
                </c:ext>
              </c:extLst>
            </c:dLbl>
            <c:dLbl>
              <c:idx val="10"/>
              <c:layout>
                <c:manualLayout>
                  <c:x val="0.17131401842799643"/>
                  <c:y val="0.2452482360924932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BB86-4C75-BF82-9F0252FD80E9}"/>
                </c:ext>
              </c:extLst>
            </c:dLbl>
            <c:dLbl>
              <c:idx val="11"/>
              <c:layout>
                <c:manualLayout>
                  <c:x val="0.14521590228823633"/>
                  <c:y val="0.279676683150236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BB86-4C75-BF82-9F0252FD80E9}"/>
                </c:ext>
              </c:extLst>
            </c:dLbl>
            <c:dLbl>
              <c:idx val="12"/>
              <c:layout>
                <c:manualLayout>
                  <c:x val="-2.493879139120669E-2"/>
                  <c:y val="0.292491806012255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BB86-4C75-BF82-9F0252FD80E9}"/>
                </c:ext>
              </c:extLst>
            </c:dLbl>
            <c:dLbl>
              <c:idx val="13"/>
              <c:layout>
                <c:manualLayout>
                  <c:x val="-0.40910160544106727"/>
                  <c:y val="0.2898327143371576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B86-4C75-BF82-9F0252FD80E9}"/>
                </c:ext>
              </c:extLst>
            </c:dLbl>
            <c:dLbl>
              <c:idx val="14"/>
              <c:layout>
                <c:manualLayout>
                  <c:x val="-0.36314332753954137"/>
                  <c:y val="-5.959806738376027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BB86-4C75-BF82-9F0252FD80E9}"/>
                </c:ext>
              </c:extLst>
            </c:dLbl>
            <c:dLbl>
              <c:idx val="15"/>
              <c:layout>
                <c:manualLayout>
                  <c:x val="-0.24814760067350708"/>
                  <c:y val="1.991372094063766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5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B86-4C75-BF82-9F0252FD80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5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Sheet1!$A$2:$A$17</c:f>
              <c:strCache>
                <c:ptCount val="16"/>
                <c:pt idx="0">
                  <c:v>Non-U.S. Total Stock Market Index Portfolio</c:v>
                </c:pt>
                <c:pt idx="1">
                  <c:v>Non-U.S. Socially Responsible Equity Portfolio</c:v>
                </c:pt>
                <c:pt idx="2">
                  <c:v>U.S. Small Cap Equity Portfolio</c:v>
                </c:pt>
                <c:pt idx="3">
                  <c:v>U.S. Large Cap Equity Portfolio</c:v>
                </c:pt>
                <c:pt idx="4">
                  <c:v>U.S. Socially Responsible Equity Portfolio</c:v>
                </c:pt>
                <c:pt idx="5">
                  <c:v>U.S. Total Stock Market Index Portfolio</c:v>
                </c:pt>
                <c:pt idx="6">
                  <c:v>Intermediate-Term Bond Portfolio</c:v>
                </c:pt>
                <c:pt idx="7">
                  <c:v>U.S. Intermediate-Term Bond Index Portfolio</c:v>
                </c:pt>
                <c:pt idx="8">
                  <c:v>DC College Savings 2040 Portfolio</c:v>
                </c:pt>
                <c:pt idx="9">
                  <c:v>DC College Savings 2037 Portfolio</c:v>
                </c:pt>
                <c:pt idx="10">
                  <c:v>DC College Savings 2034 Portfolio</c:v>
                </c:pt>
                <c:pt idx="11">
                  <c:v>DC College Savings 2031 Portfolio</c:v>
                </c:pt>
                <c:pt idx="12">
                  <c:v>DC College Savings 2028 Portfolio</c:v>
                </c:pt>
                <c:pt idx="13">
                  <c:v>DC College Savings 2025 Portfolio</c:v>
                </c:pt>
                <c:pt idx="14">
                  <c:v>DC College Savings In College Portfolio</c:v>
                </c:pt>
                <c:pt idx="15">
                  <c:v>Principal Protected Portfolio</c:v>
                </c:pt>
              </c:strCache>
            </c:strRef>
          </c:cat>
          <c:val>
            <c:numRef>
              <c:f>Sheet1!$B$2:$B$17</c:f>
              <c:numCache>
                <c:formatCode>"$"#,##0_);[Red]\("$"#,##0\)</c:formatCode>
                <c:ptCount val="16"/>
                <c:pt idx="0">
                  <c:v>-21604</c:v>
                </c:pt>
                <c:pt idx="1">
                  <c:v>-11824</c:v>
                </c:pt>
                <c:pt idx="2">
                  <c:v>-45685</c:v>
                </c:pt>
                <c:pt idx="3">
                  <c:v>-151180</c:v>
                </c:pt>
                <c:pt idx="4">
                  <c:v>-37306</c:v>
                </c:pt>
                <c:pt idx="5">
                  <c:v>-307555</c:v>
                </c:pt>
                <c:pt idx="6">
                  <c:v>-34431</c:v>
                </c:pt>
                <c:pt idx="7">
                  <c:v>-26972</c:v>
                </c:pt>
                <c:pt idx="8">
                  <c:v>-37282</c:v>
                </c:pt>
                <c:pt idx="9">
                  <c:v>-71012</c:v>
                </c:pt>
                <c:pt idx="10">
                  <c:v>-217393</c:v>
                </c:pt>
                <c:pt idx="11">
                  <c:v>-127043</c:v>
                </c:pt>
                <c:pt idx="12">
                  <c:v>-130213</c:v>
                </c:pt>
                <c:pt idx="13">
                  <c:v>-99544</c:v>
                </c:pt>
                <c:pt idx="14">
                  <c:v>-1124889</c:v>
                </c:pt>
                <c:pt idx="15">
                  <c:v>-1666433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86-4C75-BF82-9F0252FD80E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333333"/>
                </a:solidFill>
                <a:latin typeface="Arial"/>
                <a:ea typeface="Arial"/>
                <a:cs typeface="Arial"/>
              </a:defRPr>
            </a:pPr>
            <a:r>
              <a:rPr lang="en-US"/>
              <a:t>Payroll Amount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solidFill>
                <a:schemeClr val="bg1">
                  <a:lumMod val="65000"/>
                </a:schemeClr>
              </a:solidFill>
            </a:ln>
          </c:spPr>
          <c:marker>
            <c:symbol val="none"/>
          </c:marker>
          <c:trendline>
            <c:spPr>
              <a:ln w="25400">
                <a:solidFill>
                  <a:srgbClr val="00A88C"/>
                </a:solidFill>
              </a:ln>
            </c:spPr>
            <c:trendlineType val="movingAvg"/>
            <c:period val="12"/>
            <c:dispRSqr val="0"/>
            <c:dispEq val="0"/>
          </c:trendline>
          <c:cat>
            <c:numRef>
              <c:f>DC!$C$5:$C$76</c:f>
              <c:numCache>
                <c:formatCode>mmmm\ yyyy</c:formatCode>
                <c:ptCount val="72"/>
                <c:pt idx="0">
                  <c:v>42826</c:v>
                </c:pt>
                <c:pt idx="1">
                  <c:v>42856</c:v>
                </c:pt>
                <c:pt idx="2">
                  <c:v>42887</c:v>
                </c:pt>
                <c:pt idx="3">
                  <c:v>42917</c:v>
                </c:pt>
                <c:pt idx="4">
                  <c:v>42948</c:v>
                </c:pt>
                <c:pt idx="5">
                  <c:v>42979</c:v>
                </c:pt>
                <c:pt idx="6">
                  <c:v>43009</c:v>
                </c:pt>
                <c:pt idx="7">
                  <c:v>43040</c:v>
                </c:pt>
                <c:pt idx="8">
                  <c:v>43070</c:v>
                </c:pt>
                <c:pt idx="9">
                  <c:v>43101</c:v>
                </c:pt>
                <c:pt idx="10">
                  <c:v>43132</c:v>
                </c:pt>
                <c:pt idx="11">
                  <c:v>43160</c:v>
                </c:pt>
                <c:pt idx="12">
                  <c:v>43191</c:v>
                </c:pt>
                <c:pt idx="13">
                  <c:v>43221</c:v>
                </c:pt>
                <c:pt idx="14">
                  <c:v>43252</c:v>
                </c:pt>
                <c:pt idx="15">
                  <c:v>43282</c:v>
                </c:pt>
                <c:pt idx="16">
                  <c:v>43313</c:v>
                </c:pt>
                <c:pt idx="17">
                  <c:v>43344</c:v>
                </c:pt>
                <c:pt idx="18">
                  <c:v>43374</c:v>
                </c:pt>
                <c:pt idx="19">
                  <c:v>43405</c:v>
                </c:pt>
                <c:pt idx="20">
                  <c:v>43435</c:v>
                </c:pt>
                <c:pt idx="21">
                  <c:v>43466</c:v>
                </c:pt>
                <c:pt idx="22">
                  <c:v>43497</c:v>
                </c:pt>
                <c:pt idx="23">
                  <c:v>43525</c:v>
                </c:pt>
                <c:pt idx="24">
                  <c:v>43556</c:v>
                </c:pt>
                <c:pt idx="25">
                  <c:v>43586</c:v>
                </c:pt>
                <c:pt idx="26">
                  <c:v>43617</c:v>
                </c:pt>
                <c:pt idx="27">
                  <c:v>43647</c:v>
                </c:pt>
                <c:pt idx="28">
                  <c:v>43678</c:v>
                </c:pt>
                <c:pt idx="29">
                  <c:v>43709</c:v>
                </c:pt>
                <c:pt idx="30">
                  <c:v>43739</c:v>
                </c:pt>
                <c:pt idx="31">
                  <c:v>43770</c:v>
                </c:pt>
                <c:pt idx="32">
                  <c:v>43800</c:v>
                </c:pt>
                <c:pt idx="33">
                  <c:v>43831</c:v>
                </c:pt>
                <c:pt idx="34">
                  <c:v>43862</c:v>
                </c:pt>
                <c:pt idx="35">
                  <c:v>43891</c:v>
                </c:pt>
                <c:pt idx="36">
                  <c:v>43922</c:v>
                </c:pt>
                <c:pt idx="37">
                  <c:v>43952</c:v>
                </c:pt>
                <c:pt idx="38">
                  <c:v>43983</c:v>
                </c:pt>
                <c:pt idx="39">
                  <c:v>44013</c:v>
                </c:pt>
                <c:pt idx="40">
                  <c:v>44044</c:v>
                </c:pt>
                <c:pt idx="41">
                  <c:v>44075</c:v>
                </c:pt>
                <c:pt idx="42">
                  <c:v>44105</c:v>
                </c:pt>
                <c:pt idx="43">
                  <c:v>44136</c:v>
                </c:pt>
                <c:pt idx="44">
                  <c:v>44166</c:v>
                </c:pt>
                <c:pt idx="45">
                  <c:v>44197</c:v>
                </c:pt>
                <c:pt idx="46">
                  <c:v>44228</c:v>
                </c:pt>
                <c:pt idx="47">
                  <c:v>44256</c:v>
                </c:pt>
                <c:pt idx="48">
                  <c:v>44287</c:v>
                </c:pt>
                <c:pt idx="49">
                  <c:v>44317</c:v>
                </c:pt>
                <c:pt idx="50">
                  <c:v>44348</c:v>
                </c:pt>
                <c:pt idx="51">
                  <c:v>44378</c:v>
                </c:pt>
                <c:pt idx="52">
                  <c:v>44409</c:v>
                </c:pt>
                <c:pt idx="53">
                  <c:v>44440</c:v>
                </c:pt>
                <c:pt idx="54">
                  <c:v>44470</c:v>
                </c:pt>
                <c:pt idx="55">
                  <c:v>44501</c:v>
                </c:pt>
                <c:pt idx="56">
                  <c:v>44531</c:v>
                </c:pt>
                <c:pt idx="57">
                  <c:v>44562</c:v>
                </c:pt>
                <c:pt idx="58">
                  <c:v>44593</c:v>
                </c:pt>
                <c:pt idx="59">
                  <c:v>44621</c:v>
                </c:pt>
                <c:pt idx="60">
                  <c:v>44652</c:v>
                </c:pt>
                <c:pt idx="61">
                  <c:v>44682</c:v>
                </c:pt>
                <c:pt idx="62">
                  <c:v>44713</c:v>
                </c:pt>
                <c:pt idx="63">
                  <c:v>44743</c:v>
                </c:pt>
                <c:pt idx="64">
                  <c:v>44774</c:v>
                </c:pt>
                <c:pt idx="65">
                  <c:v>44805</c:v>
                </c:pt>
                <c:pt idx="66">
                  <c:v>44835</c:v>
                </c:pt>
                <c:pt idx="67">
                  <c:v>44866</c:v>
                </c:pt>
                <c:pt idx="68">
                  <c:v>44896</c:v>
                </c:pt>
                <c:pt idx="69">
                  <c:v>44927</c:v>
                </c:pt>
                <c:pt idx="70">
                  <c:v>44958</c:v>
                </c:pt>
                <c:pt idx="71">
                  <c:v>44986</c:v>
                </c:pt>
              </c:numCache>
            </c:numRef>
          </c:cat>
          <c:val>
            <c:numRef>
              <c:f>DC!$D$5:$D$76</c:f>
              <c:numCache>
                <c:formatCode>"$"#,##0.00;\("$"#,##0.00\)</c:formatCode>
                <c:ptCount val="72"/>
                <c:pt idx="0">
                  <c:v>77312.78</c:v>
                </c:pt>
                <c:pt idx="1">
                  <c:v>64095.31</c:v>
                </c:pt>
                <c:pt idx="2">
                  <c:v>67105.86</c:v>
                </c:pt>
                <c:pt idx="3">
                  <c:v>68298.7</c:v>
                </c:pt>
                <c:pt idx="4">
                  <c:v>77048.709999999992</c:v>
                </c:pt>
                <c:pt idx="5">
                  <c:v>83948.739999999991</c:v>
                </c:pt>
                <c:pt idx="6">
                  <c:v>67165.789999999994</c:v>
                </c:pt>
                <c:pt idx="7">
                  <c:v>68018.23</c:v>
                </c:pt>
                <c:pt idx="8">
                  <c:v>72655.51999999999</c:v>
                </c:pt>
                <c:pt idx="9">
                  <c:v>83667.66</c:v>
                </c:pt>
                <c:pt idx="10">
                  <c:v>72553.27</c:v>
                </c:pt>
                <c:pt idx="11">
                  <c:v>73901.66</c:v>
                </c:pt>
                <c:pt idx="12">
                  <c:v>100729.81999999999</c:v>
                </c:pt>
                <c:pt idx="13">
                  <c:v>80239.539999999994</c:v>
                </c:pt>
                <c:pt idx="14">
                  <c:v>82954.22</c:v>
                </c:pt>
                <c:pt idx="15">
                  <c:v>87635.49</c:v>
                </c:pt>
                <c:pt idx="16">
                  <c:v>97874.52</c:v>
                </c:pt>
                <c:pt idx="17">
                  <c:v>79084.77</c:v>
                </c:pt>
                <c:pt idx="18">
                  <c:v>82560.960000000006</c:v>
                </c:pt>
                <c:pt idx="19">
                  <c:v>86609.89</c:v>
                </c:pt>
                <c:pt idx="20">
                  <c:v>104470.5</c:v>
                </c:pt>
                <c:pt idx="21">
                  <c:v>85095.76</c:v>
                </c:pt>
                <c:pt idx="22">
                  <c:v>90464.52</c:v>
                </c:pt>
                <c:pt idx="23">
                  <c:v>109905.89</c:v>
                </c:pt>
                <c:pt idx="24">
                  <c:v>94529.27</c:v>
                </c:pt>
                <c:pt idx="25">
                  <c:v>101861.61</c:v>
                </c:pt>
                <c:pt idx="26">
                  <c:v>95217.790000000008</c:v>
                </c:pt>
                <c:pt idx="27">
                  <c:v>109934.86</c:v>
                </c:pt>
                <c:pt idx="28">
                  <c:v>120964.16</c:v>
                </c:pt>
                <c:pt idx="29">
                  <c:v>104861.65000000001</c:v>
                </c:pt>
                <c:pt idx="30">
                  <c:v>104905.65000000001</c:v>
                </c:pt>
                <c:pt idx="31">
                  <c:v>119023.95000000001</c:v>
                </c:pt>
                <c:pt idx="32">
                  <c:v>153654.58000000002</c:v>
                </c:pt>
                <c:pt idx="33">
                  <c:v>135740.33000000002</c:v>
                </c:pt>
                <c:pt idx="34">
                  <c:v>113875.06000000001</c:v>
                </c:pt>
                <c:pt idx="35">
                  <c:v>113952.82</c:v>
                </c:pt>
                <c:pt idx="36">
                  <c:v>113358.61</c:v>
                </c:pt>
                <c:pt idx="37">
                  <c:v>124221.06999999999</c:v>
                </c:pt>
                <c:pt idx="38">
                  <c:v>142059.11000000002</c:v>
                </c:pt>
                <c:pt idx="39">
                  <c:v>140611.03</c:v>
                </c:pt>
                <c:pt idx="40">
                  <c:v>116811.11</c:v>
                </c:pt>
                <c:pt idx="41">
                  <c:v>123275.5</c:v>
                </c:pt>
                <c:pt idx="42">
                  <c:v>133929.63</c:v>
                </c:pt>
                <c:pt idx="43">
                  <c:v>131276.62</c:v>
                </c:pt>
                <c:pt idx="44">
                  <c:v>167276.07</c:v>
                </c:pt>
                <c:pt idx="45">
                  <c:v>134583.07</c:v>
                </c:pt>
                <c:pt idx="46">
                  <c:v>137243.91</c:v>
                </c:pt>
                <c:pt idx="47">
                  <c:v>140702.42000000001</c:v>
                </c:pt>
                <c:pt idx="48">
                  <c:v>155167.97</c:v>
                </c:pt>
                <c:pt idx="49">
                  <c:v>140937.66999999998</c:v>
                </c:pt>
                <c:pt idx="50">
                  <c:v>165018.09</c:v>
                </c:pt>
                <c:pt idx="51">
                  <c:v>169693.82</c:v>
                </c:pt>
                <c:pt idx="52">
                  <c:v>146888.57</c:v>
                </c:pt>
                <c:pt idx="53">
                  <c:v>144633.84999999998</c:v>
                </c:pt>
                <c:pt idx="54">
                  <c:v>159213.99</c:v>
                </c:pt>
                <c:pt idx="55">
                  <c:v>165648.37</c:v>
                </c:pt>
                <c:pt idx="56">
                  <c:v>178103.5</c:v>
                </c:pt>
                <c:pt idx="57">
                  <c:v>153521.42000000001</c:v>
                </c:pt>
                <c:pt idx="58">
                  <c:v>155100.09</c:v>
                </c:pt>
                <c:pt idx="59">
                  <c:v>153194.73000000001</c:v>
                </c:pt>
                <c:pt idx="60">
                  <c:v>163374.00999999998</c:v>
                </c:pt>
                <c:pt idx="61">
                  <c:v>164690.19999999998</c:v>
                </c:pt>
                <c:pt idx="62">
                  <c:v>155462.79999999999</c:v>
                </c:pt>
                <c:pt idx="63">
                  <c:v>175437.19</c:v>
                </c:pt>
                <c:pt idx="64">
                  <c:v>152314.23999999999</c:v>
                </c:pt>
                <c:pt idx="65">
                  <c:v>168599.15</c:v>
                </c:pt>
                <c:pt idx="66">
                  <c:v>155921.94</c:v>
                </c:pt>
                <c:pt idx="67">
                  <c:v>164351.32999999999</c:v>
                </c:pt>
                <c:pt idx="68">
                  <c:v>191326.21999999997</c:v>
                </c:pt>
                <c:pt idx="69">
                  <c:v>150992.35</c:v>
                </c:pt>
                <c:pt idx="70">
                  <c:v>156006.19999999998</c:v>
                </c:pt>
                <c:pt idx="71">
                  <c:v>171562.00999999998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DBB-47B7-96E3-134F3907B6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21552512"/>
        <c:axId val="1"/>
      </c:lineChart>
      <c:dateAx>
        <c:axId val="821552512"/>
        <c:scaling>
          <c:orientation val="minMax"/>
          <c:min val="43160"/>
        </c:scaling>
        <c:delete val="0"/>
        <c:axPos val="b"/>
        <c:numFmt formatCode="mmmm\ yyyy" sourceLinked="0"/>
        <c:majorTickMark val="none"/>
        <c:minorTickMark val="none"/>
        <c:tickLblPos val="nextTo"/>
        <c:txPr>
          <a:bodyPr rot="-2700000" vert="horz"/>
          <a:lstStyle/>
          <a:p>
            <a:pPr>
              <a:defRPr sz="1000" b="0" i="0" u="none" strike="noStrike" baseline="0">
                <a:solidFill>
                  <a:srgbClr val="333333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"/>
        <c:crosses val="autoZero"/>
        <c:auto val="1"/>
        <c:lblOffset val="100"/>
        <c:baseTimeUnit val="months"/>
        <c:majorUnit val="12"/>
        <c:majorTimeUnit val="months"/>
      </c:dateAx>
      <c:valAx>
        <c:axId val="1"/>
        <c:scaling>
          <c:orientation val="minMax"/>
        </c:scaling>
        <c:delete val="0"/>
        <c:axPos val="l"/>
        <c:majorGridlines/>
        <c:numFmt formatCode="\$#,##0" sourceLinked="0"/>
        <c:majorTickMark val="none"/>
        <c:minorTickMark val="none"/>
        <c:tickLblPos val="nextTo"/>
        <c:spPr>
          <a:ln>
            <a:noFill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333333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821552512"/>
        <c:crosses val="autoZero"/>
        <c:crossBetween val="between"/>
        <c:majorUnit val="50000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00" b="0" i="0" u="none" strike="noStrike" baseline="0">
          <a:solidFill>
            <a:srgbClr val="333333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333333"/>
                </a:solidFill>
                <a:latin typeface="Arial"/>
                <a:ea typeface="Arial"/>
                <a:cs typeface="Arial"/>
              </a:defRPr>
            </a:pPr>
            <a:r>
              <a:rPr lang="en-US"/>
              <a:t>Accounts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DC!$L$1</c:f>
              <c:strCache>
                <c:ptCount val="1"/>
                <c:pt idx="0">
                  <c:v>Accounts</c:v>
                </c:pt>
              </c:strCache>
            </c:strRef>
          </c:tx>
          <c:spPr>
            <a:ln w="19050">
              <a:solidFill>
                <a:schemeClr val="bg1">
                  <a:lumMod val="65000"/>
                </a:schemeClr>
              </a:solidFill>
            </a:ln>
          </c:spPr>
          <c:marker>
            <c:symbol val="none"/>
          </c:marker>
          <c:trendline>
            <c:spPr>
              <a:ln w="25400">
                <a:solidFill>
                  <a:srgbClr val="00A88C"/>
                </a:solidFill>
              </a:ln>
            </c:spPr>
            <c:trendlineType val="movingAvg"/>
            <c:period val="12"/>
            <c:dispRSqr val="0"/>
            <c:dispEq val="0"/>
          </c:trendline>
          <c:cat>
            <c:numRef>
              <c:f>DC!$C$2:$C$76</c:f>
              <c:numCache>
                <c:formatCode>mmmm\ yyyy</c:formatCode>
                <c:ptCount val="75"/>
                <c:pt idx="0">
                  <c:v>42736</c:v>
                </c:pt>
                <c:pt idx="1">
                  <c:v>42767</c:v>
                </c:pt>
                <c:pt idx="2">
                  <c:v>42795</c:v>
                </c:pt>
                <c:pt idx="3">
                  <c:v>42826</c:v>
                </c:pt>
                <c:pt idx="4">
                  <c:v>42856</c:v>
                </c:pt>
                <c:pt idx="5">
                  <c:v>42887</c:v>
                </c:pt>
                <c:pt idx="6">
                  <c:v>42917</c:v>
                </c:pt>
                <c:pt idx="7">
                  <c:v>42948</c:v>
                </c:pt>
                <c:pt idx="8">
                  <c:v>42979</c:v>
                </c:pt>
                <c:pt idx="9">
                  <c:v>43009</c:v>
                </c:pt>
                <c:pt idx="10">
                  <c:v>43040</c:v>
                </c:pt>
                <c:pt idx="11">
                  <c:v>43070</c:v>
                </c:pt>
                <c:pt idx="12">
                  <c:v>43101</c:v>
                </c:pt>
                <c:pt idx="13">
                  <c:v>43132</c:v>
                </c:pt>
                <c:pt idx="14">
                  <c:v>43160</c:v>
                </c:pt>
                <c:pt idx="15">
                  <c:v>43191</c:v>
                </c:pt>
                <c:pt idx="16">
                  <c:v>43221</c:v>
                </c:pt>
                <c:pt idx="17">
                  <c:v>43252</c:v>
                </c:pt>
                <c:pt idx="18">
                  <c:v>43282</c:v>
                </c:pt>
                <c:pt idx="19">
                  <c:v>43313</c:v>
                </c:pt>
                <c:pt idx="20">
                  <c:v>43344</c:v>
                </c:pt>
                <c:pt idx="21">
                  <c:v>43374</c:v>
                </c:pt>
                <c:pt idx="22">
                  <c:v>43405</c:v>
                </c:pt>
                <c:pt idx="23">
                  <c:v>43435</c:v>
                </c:pt>
                <c:pt idx="24">
                  <c:v>43466</c:v>
                </c:pt>
                <c:pt idx="25">
                  <c:v>43497</c:v>
                </c:pt>
                <c:pt idx="26">
                  <c:v>43525</c:v>
                </c:pt>
                <c:pt idx="27">
                  <c:v>43556</c:v>
                </c:pt>
                <c:pt idx="28">
                  <c:v>43586</c:v>
                </c:pt>
                <c:pt idx="29">
                  <c:v>43617</c:v>
                </c:pt>
                <c:pt idx="30">
                  <c:v>43647</c:v>
                </c:pt>
                <c:pt idx="31">
                  <c:v>43678</c:v>
                </c:pt>
                <c:pt idx="32">
                  <c:v>43709</c:v>
                </c:pt>
                <c:pt idx="33">
                  <c:v>43739</c:v>
                </c:pt>
                <c:pt idx="34">
                  <c:v>43770</c:v>
                </c:pt>
                <c:pt idx="35">
                  <c:v>43800</c:v>
                </c:pt>
                <c:pt idx="36">
                  <c:v>43831</c:v>
                </c:pt>
                <c:pt idx="37">
                  <c:v>43862</c:v>
                </c:pt>
                <c:pt idx="38">
                  <c:v>43891</c:v>
                </c:pt>
                <c:pt idx="39">
                  <c:v>43922</c:v>
                </c:pt>
                <c:pt idx="40">
                  <c:v>43952</c:v>
                </c:pt>
                <c:pt idx="41">
                  <c:v>43983</c:v>
                </c:pt>
                <c:pt idx="42">
                  <c:v>44013</c:v>
                </c:pt>
                <c:pt idx="43">
                  <c:v>44044</c:v>
                </c:pt>
                <c:pt idx="44">
                  <c:v>44075</c:v>
                </c:pt>
                <c:pt idx="45">
                  <c:v>44105</c:v>
                </c:pt>
                <c:pt idx="46">
                  <c:v>44136</c:v>
                </c:pt>
                <c:pt idx="47">
                  <c:v>44166</c:v>
                </c:pt>
                <c:pt idx="48">
                  <c:v>44197</c:v>
                </c:pt>
                <c:pt idx="49">
                  <c:v>44228</c:v>
                </c:pt>
                <c:pt idx="50">
                  <c:v>44256</c:v>
                </c:pt>
                <c:pt idx="51">
                  <c:v>44287</c:v>
                </c:pt>
                <c:pt idx="52">
                  <c:v>44317</c:v>
                </c:pt>
                <c:pt idx="53">
                  <c:v>44348</c:v>
                </c:pt>
                <c:pt idx="54">
                  <c:v>44378</c:v>
                </c:pt>
                <c:pt idx="55">
                  <c:v>44409</c:v>
                </c:pt>
                <c:pt idx="56">
                  <c:v>44440</c:v>
                </c:pt>
                <c:pt idx="57">
                  <c:v>44470</c:v>
                </c:pt>
                <c:pt idx="58">
                  <c:v>44501</c:v>
                </c:pt>
                <c:pt idx="59">
                  <c:v>44531</c:v>
                </c:pt>
                <c:pt idx="60">
                  <c:v>44562</c:v>
                </c:pt>
                <c:pt idx="61">
                  <c:v>44593</c:v>
                </c:pt>
                <c:pt idx="62">
                  <c:v>44621</c:v>
                </c:pt>
                <c:pt idx="63">
                  <c:v>44652</c:v>
                </c:pt>
                <c:pt idx="64">
                  <c:v>44682</c:v>
                </c:pt>
                <c:pt idx="65">
                  <c:v>44713</c:v>
                </c:pt>
                <c:pt idx="66">
                  <c:v>44743</c:v>
                </c:pt>
                <c:pt idx="67">
                  <c:v>44774</c:v>
                </c:pt>
                <c:pt idx="68">
                  <c:v>44805</c:v>
                </c:pt>
                <c:pt idx="69">
                  <c:v>44835</c:v>
                </c:pt>
                <c:pt idx="70">
                  <c:v>44866</c:v>
                </c:pt>
                <c:pt idx="71">
                  <c:v>44896</c:v>
                </c:pt>
                <c:pt idx="72">
                  <c:v>44927</c:v>
                </c:pt>
                <c:pt idx="73">
                  <c:v>44958</c:v>
                </c:pt>
                <c:pt idx="74">
                  <c:v>44986</c:v>
                </c:pt>
              </c:numCache>
            </c:numRef>
          </c:cat>
          <c:val>
            <c:numRef>
              <c:f>DC!$L$2:$L$76</c:f>
              <c:numCache>
                <c:formatCode>General</c:formatCode>
                <c:ptCount val="75"/>
                <c:pt idx="2" formatCode="#,##0">
                  <c:v>5</c:v>
                </c:pt>
                <c:pt idx="3" formatCode="#,##0">
                  <c:v>622</c:v>
                </c:pt>
                <c:pt idx="4" formatCode="#,##0">
                  <c:v>401</c:v>
                </c:pt>
                <c:pt idx="5" formatCode="#,##0">
                  <c:v>389</c:v>
                </c:pt>
                <c:pt idx="6" formatCode="#,##0">
                  <c:v>396</c:v>
                </c:pt>
                <c:pt idx="7" formatCode="#,##0">
                  <c:v>398</c:v>
                </c:pt>
                <c:pt idx="8" formatCode="#,##0">
                  <c:v>397</c:v>
                </c:pt>
                <c:pt idx="9" formatCode="#,##0">
                  <c:v>398</c:v>
                </c:pt>
                <c:pt idx="10" formatCode="#,##0">
                  <c:v>406</c:v>
                </c:pt>
                <c:pt idx="11" formatCode="#,##0">
                  <c:v>420</c:v>
                </c:pt>
                <c:pt idx="12" formatCode="#,##0">
                  <c:v>429</c:v>
                </c:pt>
                <c:pt idx="13" formatCode="#,##0">
                  <c:v>436</c:v>
                </c:pt>
                <c:pt idx="14" formatCode="#,##0">
                  <c:v>447</c:v>
                </c:pt>
                <c:pt idx="15" formatCode="#,##0">
                  <c:v>466</c:v>
                </c:pt>
                <c:pt idx="16" formatCode="#,##0">
                  <c:v>467</c:v>
                </c:pt>
                <c:pt idx="17" formatCode="#,##0">
                  <c:v>465</c:v>
                </c:pt>
                <c:pt idx="18" formatCode="#,##0">
                  <c:v>466</c:v>
                </c:pt>
                <c:pt idx="19" formatCode="#,##0">
                  <c:v>464</c:v>
                </c:pt>
                <c:pt idx="20" formatCode="#,##0">
                  <c:v>465</c:v>
                </c:pt>
                <c:pt idx="21" formatCode="#,##0">
                  <c:v>473</c:v>
                </c:pt>
                <c:pt idx="22" formatCode="#,##0">
                  <c:v>468</c:v>
                </c:pt>
                <c:pt idx="23" formatCode="#,##0">
                  <c:v>475</c:v>
                </c:pt>
                <c:pt idx="24" formatCode="#,##0">
                  <c:v>462</c:v>
                </c:pt>
                <c:pt idx="25" formatCode="#,##0">
                  <c:v>488</c:v>
                </c:pt>
                <c:pt idx="26" formatCode="#,##0">
                  <c:v>493</c:v>
                </c:pt>
                <c:pt idx="27" formatCode="#,##0">
                  <c:v>506</c:v>
                </c:pt>
                <c:pt idx="28" formatCode="#,##0">
                  <c:v>515</c:v>
                </c:pt>
                <c:pt idx="29" formatCode="#,##0">
                  <c:v>514</c:v>
                </c:pt>
                <c:pt idx="30" formatCode="#,##0">
                  <c:v>522</c:v>
                </c:pt>
                <c:pt idx="31" formatCode="#,##0">
                  <c:v>520</c:v>
                </c:pt>
                <c:pt idx="32" formatCode="#,##0">
                  <c:v>530</c:v>
                </c:pt>
                <c:pt idx="33" formatCode="#,##0">
                  <c:v>530</c:v>
                </c:pt>
                <c:pt idx="34" formatCode="#,##0">
                  <c:v>541</c:v>
                </c:pt>
                <c:pt idx="35" formatCode="#,##0">
                  <c:v>564</c:v>
                </c:pt>
                <c:pt idx="36" formatCode="#,##0">
                  <c:v>587</c:v>
                </c:pt>
                <c:pt idx="37" formatCode="#,##0">
                  <c:v>602</c:v>
                </c:pt>
                <c:pt idx="38" formatCode="#,##0">
                  <c:v>602</c:v>
                </c:pt>
                <c:pt idx="39" formatCode="#,##0">
                  <c:v>603</c:v>
                </c:pt>
                <c:pt idx="40" formatCode="#,##0">
                  <c:v>604</c:v>
                </c:pt>
                <c:pt idx="41" formatCode="#,##0">
                  <c:v>613</c:v>
                </c:pt>
                <c:pt idx="42" formatCode="#,##0">
                  <c:v>615</c:v>
                </c:pt>
                <c:pt idx="43" formatCode="#,##0">
                  <c:v>616</c:v>
                </c:pt>
                <c:pt idx="44" formatCode="#,##0">
                  <c:v>624</c:v>
                </c:pt>
                <c:pt idx="45" formatCode="#,##0">
                  <c:v>627</c:v>
                </c:pt>
                <c:pt idx="46" formatCode="#,##0">
                  <c:v>627</c:v>
                </c:pt>
                <c:pt idx="47" formatCode="#,##0">
                  <c:v>647</c:v>
                </c:pt>
                <c:pt idx="48" formatCode="#,##0">
                  <c:v>659</c:v>
                </c:pt>
                <c:pt idx="49" formatCode="#,##0">
                  <c:v>667</c:v>
                </c:pt>
                <c:pt idx="50" formatCode="#,##0">
                  <c:v>674</c:v>
                </c:pt>
                <c:pt idx="51" formatCode="#,##0">
                  <c:v>691</c:v>
                </c:pt>
                <c:pt idx="52" formatCode="#,##0">
                  <c:v>696</c:v>
                </c:pt>
                <c:pt idx="53" formatCode="#,##0">
                  <c:v>697</c:v>
                </c:pt>
                <c:pt idx="54" formatCode="#,##0">
                  <c:v>690</c:v>
                </c:pt>
                <c:pt idx="55" formatCode="#,##0">
                  <c:v>700</c:v>
                </c:pt>
                <c:pt idx="56" formatCode="#,##0">
                  <c:v>691</c:v>
                </c:pt>
                <c:pt idx="57" formatCode="#,##0">
                  <c:v>706</c:v>
                </c:pt>
                <c:pt idx="58" formatCode="#,##0">
                  <c:v>715</c:v>
                </c:pt>
                <c:pt idx="59" formatCode="#,##0">
                  <c:v>710</c:v>
                </c:pt>
                <c:pt idx="60" formatCode="#,##0">
                  <c:v>730</c:v>
                </c:pt>
                <c:pt idx="61" formatCode="#,##0">
                  <c:v>742</c:v>
                </c:pt>
                <c:pt idx="62" formatCode="#,##0">
                  <c:v>737</c:v>
                </c:pt>
                <c:pt idx="63" formatCode="#,##0">
                  <c:v>730</c:v>
                </c:pt>
                <c:pt idx="64" formatCode="#,##0">
                  <c:v>734</c:v>
                </c:pt>
                <c:pt idx="65" formatCode="#,##0">
                  <c:v>739</c:v>
                </c:pt>
                <c:pt idx="66" formatCode="#,##0">
                  <c:v>738</c:v>
                </c:pt>
                <c:pt idx="67" formatCode="#,##0">
                  <c:v>741</c:v>
                </c:pt>
                <c:pt idx="68" formatCode="#,##0">
                  <c:v>741</c:v>
                </c:pt>
                <c:pt idx="69" formatCode="#,##0">
                  <c:v>730</c:v>
                </c:pt>
                <c:pt idx="70" formatCode="#,##0">
                  <c:v>725</c:v>
                </c:pt>
                <c:pt idx="71" formatCode="#,##0">
                  <c:v>742</c:v>
                </c:pt>
                <c:pt idx="72" formatCode="#,##0">
                  <c:v>744</c:v>
                </c:pt>
                <c:pt idx="73" formatCode="#,##0">
                  <c:v>760</c:v>
                </c:pt>
                <c:pt idx="74" formatCode="#,##0">
                  <c:v>761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5DF-4A10-9482-84081DAA7F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21559584"/>
        <c:axId val="1"/>
      </c:lineChart>
      <c:dateAx>
        <c:axId val="821559584"/>
        <c:scaling>
          <c:orientation val="minMax"/>
          <c:min val="43160"/>
        </c:scaling>
        <c:delete val="0"/>
        <c:axPos val="b"/>
        <c:numFmt formatCode="mmmm\ yyyy" sourceLinked="0"/>
        <c:majorTickMark val="none"/>
        <c:minorTickMark val="none"/>
        <c:tickLblPos val="nextTo"/>
        <c:txPr>
          <a:bodyPr rot="-2700000" vert="horz"/>
          <a:lstStyle/>
          <a:p>
            <a:pPr>
              <a:defRPr sz="1000" b="0" i="0" u="none" strike="noStrike" baseline="0">
                <a:solidFill>
                  <a:srgbClr val="333333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"/>
        <c:crosses val="autoZero"/>
        <c:auto val="1"/>
        <c:lblOffset val="100"/>
        <c:baseTimeUnit val="months"/>
        <c:majorUnit val="12"/>
        <c:majorTimeUnit val="months"/>
      </c:dateAx>
      <c:valAx>
        <c:axId val="1"/>
        <c:scaling>
          <c:orientation val="minMax"/>
          <c:max val="1000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>
            <a:noFill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333333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821559584"/>
        <c:crosses val="autoZero"/>
        <c:crossBetween val="between"/>
        <c:majorUnit val="250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00" b="0" i="0" u="none" strike="noStrike" baseline="0">
          <a:solidFill>
            <a:srgbClr val="333333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624095459331184"/>
          <c:y val="0.1111220939702711"/>
          <c:w val="0.66687715913947176"/>
          <c:h val="0.7777558120594577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B74-402F-B249-AB370F24670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B74-402F-B249-AB370F246704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F95-455E-BD5D-8A139F3E551B}"/>
              </c:ext>
            </c:extLst>
          </c:dPt>
          <c:dPt>
            <c:idx val="3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5D3-4B9F-B720-F6B0F25F2DE9}"/>
              </c:ext>
            </c:extLst>
          </c:dPt>
          <c:dLbls>
            <c:dLbl>
              <c:idx val="0"/>
              <c:layout>
                <c:manualLayout>
                  <c:x val="8.5034283613339909E-2"/>
                  <c:y val="-0.2731692308549041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450C276-1819-46BE-8FC8-40CD8478F743}" type="CATEGORYNAME">
                      <a:rPr lang="en-US" sz="1000"/>
                      <a:pPr>
                        <a:defRPr sz="1000">
                          <a:solidFill>
                            <a:schemeClr val="accent1"/>
                          </a:solidFill>
                        </a:defRPr>
                      </a:pPr>
                      <a:t>[CATEGORY NAME]</a:t>
                    </a:fld>
                    <a:r>
                      <a:rPr lang="en-US" sz="1000" baseline="0" dirty="0"/>
                      <a:t>
</a:t>
                    </a:r>
                    <a:fld id="{41F0301E-5786-4DF8-88BD-4A01F296C009}" type="VALUE">
                      <a:rPr lang="en-US" sz="1000" baseline="0"/>
                      <a:pPr>
                        <a:defRPr sz="1000">
                          <a:solidFill>
                            <a:schemeClr val="accent1"/>
                          </a:solidFill>
                        </a:defRPr>
                      </a:pPr>
                      <a:t>[VALUE]</a:t>
                    </a:fld>
                    <a:endParaRPr lang="en-US" sz="10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B74-402F-B249-AB370F246704}"/>
                </c:ext>
              </c:extLst>
            </c:dLbl>
            <c:dLbl>
              <c:idx val="1"/>
              <c:layout>
                <c:manualLayout>
                  <c:x val="0.1684021353247751"/>
                  <c:y val="-8.304712157050556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837DAA5-4FFE-4F6E-819C-DD6D6CC9D03C}" type="CATEGORYNAME">
                      <a:rPr lang="en-US" sz="1000">
                        <a:solidFill>
                          <a:schemeClr val="accent2"/>
                        </a:solidFill>
                      </a:rPr>
                      <a:pPr>
                        <a:defRPr sz="1000">
                          <a:solidFill>
                            <a:schemeClr val="tx1"/>
                          </a:solidFill>
                        </a:defRPr>
                      </a:pPr>
                      <a:t>[CATEGORY NAME]</a:t>
                    </a:fld>
                    <a:r>
                      <a:rPr lang="en-US" sz="1000" baseline="0" dirty="0"/>
                      <a:t>
</a:t>
                    </a:r>
                    <a:fld id="{70CEB774-A288-4741-A4BF-6CB317AF86F7}" type="VALUE">
                      <a:rPr lang="en-US" sz="1000" baseline="0">
                        <a:solidFill>
                          <a:schemeClr val="accent2"/>
                        </a:solidFill>
                      </a:rPr>
                      <a:pPr>
                        <a:defRPr sz="1000">
                          <a:solidFill>
                            <a:schemeClr val="tx1"/>
                          </a:solidFill>
                        </a:defRPr>
                      </a:pPr>
                      <a:t>[VALUE]</a:t>
                    </a:fld>
                    <a:endParaRPr lang="en-US" sz="10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418769800816028"/>
                      <c:h val="0.1403417974052299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B74-402F-B249-AB370F246704}"/>
                </c:ext>
              </c:extLst>
            </c:dLbl>
            <c:dLbl>
              <c:idx val="2"/>
              <c:layout>
                <c:manualLayout>
                  <c:x val="-0.25780483408497845"/>
                  <c:y val="4.332279674950681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sz="1000" b="0" i="0" u="none" strike="noStrike" kern="1200" baseline="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1CEF965-0C66-480F-AB7A-D9B5D1BC7A0E}" type="CATEGORYNAME">
                      <a:rPr lang="en-US" sz="1000" smtClean="0"/>
                      <a:pPr>
                        <a:defRPr lang="en-US" sz="1000" dirty="0">
                          <a:solidFill>
                            <a:schemeClr val="bg1">
                              <a:lumMod val="50000"/>
                            </a:schemeClr>
                          </a:solidFill>
                        </a:defRPr>
                      </a:pPr>
                      <a:t>[CATEGORY NAME]</a:t>
                    </a:fld>
                    <a:r>
                      <a:rPr lang="en-US" sz="1000" dirty="0"/>
                      <a:t> 3,032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sz="1000" b="0" i="0" u="none" strike="noStrike" kern="1200" baseline="0" dirty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273442853084212"/>
                      <c:h val="0.1696478168318968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F95-455E-BD5D-8A139F3E551B}"/>
                </c:ext>
              </c:extLst>
            </c:dLbl>
            <c:dLbl>
              <c:idx val="3"/>
              <c:layout>
                <c:manualLayout>
                  <c:x val="-6.9483598195893379E-17"/>
                  <c:y val="0.44644162324183367"/>
                </c:manualLayout>
              </c:layout>
              <c:tx>
                <c:rich>
                  <a:bodyPr/>
                  <a:lstStyle/>
                  <a:p>
                    <a:fld id="{9CDC4486-DC47-411D-A84C-E974C6D5D950}" type="VALUE">
                      <a:rPr lang="en-US" sz="1400" b="1" baseline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5D3-4B9F-B720-F6B0F25F2D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3"/>
                <c:pt idx="0">
                  <c:v>Prior YTD</c:v>
                </c:pt>
                <c:pt idx="1">
                  <c:v>This Month</c:v>
                </c:pt>
                <c:pt idx="2">
                  <c:v>Left to Goal</c:v>
                </c:pt>
              </c:strCache>
              <c:extLst/>
            </c:strRef>
          </c:cat>
          <c:val>
            <c:numRef>
              <c:f>Sheet1!$B$2:$B$5</c:f>
              <c:numCache>
                <c:formatCode>_(* #,##0_);_(* \(#,##0\);_(* "-"??_);_(@_)</c:formatCode>
                <c:ptCount val="4"/>
                <c:pt idx="0">
                  <c:v>478</c:v>
                </c:pt>
                <c:pt idx="1">
                  <c:v>267</c:v>
                </c:pt>
                <c:pt idx="2">
                  <c:v>2765</c:v>
                </c:pt>
                <c:pt idx="3" formatCode="0.0%">
                  <c:v>0.21225071225071226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8-5B74-402F-B249-AB370F2467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E0C-4EEA-BC44-AE4632B0B7C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E0C-4EEA-BC44-AE4632B0B7C9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E55-4406-A646-CA649B9406AD}"/>
              </c:ext>
            </c:extLst>
          </c:dPt>
          <c:dPt>
            <c:idx val="3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382-44DC-96EC-184822D799EC}"/>
              </c:ext>
            </c:extLst>
          </c:dPt>
          <c:dLbls>
            <c:dLbl>
              <c:idx val="0"/>
              <c:layout>
                <c:manualLayout>
                  <c:x val="8.0261496112056796E-2"/>
                  <c:y val="-0.25548837448889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67D584-0A3A-4D5B-879A-1F94DF10BF63}" type="CATEGORYNAME">
                      <a:rPr lang="en-US" sz="1000"/>
                      <a:pPr>
                        <a:defRPr sz="1000">
                          <a:solidFill>
                            <a:schemeClr val="accent1"/>
                          </a:solidFill>
                        </a:defRPr>
                      </a:pPr>
                      <a:t>[CATEGORY NAME]</a:t>
                    </a:fld>
                    <a:r>
                      <a:rPr lang="en-US" sz="1000" baseline="0" dirty="0"/>
                      <a:t>
</a:t>
                    </a:r>
                    <a:fld id="{D215ED94-A818-4D95-A9C5-249CE76E5666}" type="VALUE">
                      <a:rPr lang="en-US" sz="1000" baseline="0"/>
                      <a:pPr>
                        <a:defRPr sz="1000">
                          <a:solidFill>
                            <a:schemeClr val="accent1"/>
                          </a:solidFill>
                        </a:defRPr>
                      </a:pPr>
                      <a:t>[VALUE]</a:t>
                    </a:fld>
                    <a:endParaRPr lang="en-US" sz="10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E0C-4EEA-BC44-AE4632B0B7C9}"/>
                </c:ext>
              </c:extLst>
            </c:dLbl>
            <c:dLbl>
              <c:idx val="1"/>
              <c:layout>
                <c:manualLayout>
                  <c:x val="0.16179430309483622"/>
                  <c:y val="-8.921558254245147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ctr">
                      <a:defRPr sz="10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9BD0334-E4B2-4B2F-979C-9F3C9E75B3C9}" type="CATEGORYNAME">
                      <a:rPr lang="en-US" sz="1000">
                        <a:solidFill>
                          <a:schemeClr val="accent2"/>
                        </a:solidFill>
                      </a:rPr>
                      <a:pPr algn="ctr">
                        <a:defRPr sz="1000">
                          <a:solidFill>
                            <a:schemeClr val="tx1"/>
                          </a:solidFill>
                        </a:defRPr>
                      </a:pPr>
                      <a:t>[CATEGORY NAME]</a:t>
                    </a:fld>
                    <a:r>
                      <a:rPr lang="en-US" sz="1000" baseline="0" dirty="0">
                        <a:solidFill>
                          <a:schemeClr val="accent2"/>
                        </a:solidFill>
                      </a:rPr>
                      <a:t>
</a:t>
                    </a:r>
                    <a:fld id="{A68BEBCE-6BE9-44A2-A6A8-F85319C18F5C}" type="VALUE">
                      <a:rPr lang="en-US" sz="1000" baseline="0" smtClean="0">
                        <a:solidFill>
                          <a:schemeClr val="accent2"/>
                        </a:solidFill>
                      </a:rPr>
                      <a:pPr algn="ctr">
                        <a:defRPr sz="1000">
                          <a:solidFill>
                            <a:schemeClr val="tx1"/>
                          </a:solidFill>
                        </a:defRPr>
                      </a:pPr>
                      <a:t>[VALUE]</a:t>
                    </a:fld>
                    <a:endParaRPr lang="en-US" sz="1000" baseline="0" dirty="0">
                      <a:solidFill>
                        <a:schemeClr val="accent2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418769800816028"/>
                      <c:h val="0.1425519044509815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E0C-4EEA-BC44-AE4632B0B7C9}"/>
                </c:ext>
              </c:extLst>
            </c:dLbl>
            <c:dLbl>
              <c:idx val="2"/>
              <c:layout>
                <c:manualLayout>
                  <c:x val="-0.16345640776490419"/>
                  <c:y val="2.086932733390776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lvl="1" algn="ctr" rtl="0">
                      <a:defRPr sz="1000" b="0" i="0" u="none" strike="noStrike" kern="1200" baseline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234940D-E4E5-4F55-A4EB-1BB92A47BEA1}" type="CATEGORYNAME">
                      <a:rPr lang="en-US" sz="1000" smtClean="0">
                        <a:solidFill>
                          <a:schemeClr val="bg1">
                            <a:lumMod val="50000"/>
                          </a:schemeClr>
                        </a:solidFill>
                      </a:rPr>
                      <a:pPr lvl="1" algn="ctr" rtl="0">
                        <a:defRPr sz="1000">
                          <a:solidFill>
                            <a:schemeClr val="bg1">
                              <a:lumMod val="50000"/>
                            </a:schemeClr>
                          </a:solidFill>
                        </a:defRPr>
                      </a:pPr>
                      <a:t>[CATEGORY NAME]</a:t>
                    </a:fld>
                    <a:endParaRPr lang="en-US" sz="1000" dirty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  <a:p>
                    <a:pPr lvl="1" algn="ctr" rtl="0">
                      <a:defRPr sz="1000">
                        <a:solidFill>
                          <a:schemeClr val="bg1">
                            <a:lumMod val="50000"/>
                          </a:schemeClr>
                        </a:solidFill>
                      </a:defRPr>
                    </a:pPr>
                    <a:fld id="{4EDE9AC1-B8C7-4222-A4E0-79EBE12969C1}" type="VALUE">
                      <a:rPr lang="en-US" sz="1000" baseline="0" smtClean="0">
                        <a:solidFill>
                          <a:schemeClr val="bg1">
                            <a:lumMod val="50000"/>
                          </a:schemeClr>
                        </a:solidFill>
                      </a:rPr>
                      <a:pPr lvl="1" algn="ctr" rtl="0">
                        <a:defRPr sz="1000">
                          <a:solidFill>
                            <a:schemeClr val="bg1">
                              <a:lumMod val="50000"/>
                            </a:schemeClr>
                          </a:solidFill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lvl="1" algn="ctr" rtl="0">
                    <a:defRPr sz="1000" b="0" i="0" u="none" strike="noStrike" kern="1200" baseline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6075600619778966"/>
                      <c:h val="0.1403417974052299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5E55-4406-A646-CA649B9406AD}"/>
                </c:ext>
              </c:extLst>
            </c:dLbl>
            <c:dLbl>
              <c:idx val="3"/>
              <c:layout>
                <c:manualLayout>
                  <c:x val="1.8950291148095183E-3"/>
                  <c:y val="0.4420212351261536"/>
                </c:manualLayout>
              </c:layout>
              <c:tx>
                <c:rich>
                  <a:bodyPr/>
                  <a:lstStyle/>
                  <a:p>
                    <a:fld id="{4BDA8C03-2B1C-493C-9AC5-313DF52A631F}" type="CATEGORYNAME">
                      <a:rPr lang="en-US" smtClean="0"/>
                      <a:pPr/>
                      <a:t>[CATEGORY NAME]</a:t>
                    </a:fld>
                    <a:fld id="{4F619ED7-90D0-465F-BE35-65B6DCAD3DFD}" type="VALUE">
                      <a:rPr lang="en-US" sz="1400" b="1" baseline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106834280748415"/>
                      <c:h val="0.135236624153720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382-44DC-96EC-184822D799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3"/>
                <c:pt idx="0">
                  <c:v>Prior YTD</c:v>
                </c:pt>
                <c:pt idx="1">
                  <c:v>This Month</c:v>
                </c:pt>
                <c:pt idx="2">
                  <c:v>Left to Goal</c:v>
                </c:pt>
              </c:strCache>
              <c:extLst/>
            </c:strRef>
          </c:cat>
          <c:val>
            <c:numRef>
              <c:f>Sheet1!$B$2:$B$6</c:f>
              <c:numCache>
                <c:formatCode>_(* #,##0_);_(* \(#,##0\);_(* "-"??_);_(@_)</c:formatCode>
                <c:ptCount val="4"/>
                <c:pt idx="0">
                  <c:v>335</c:v>
                </c:pt>
                <c:pt idx="1">
                  <c:v>173</c:v>
                </c:pt>
                <c:pt idx="2">
                  <c:v>1598</c:v>
                </c:pt>
                <c:pt idx="3" formatCode="0.0%">
                  <c:v>0.24121557454890788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6-6E0C-4EEA-BC44-AE4632B0B7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656142043026412"/>
          <c:y val="0.1111220939702711"/>
          <c:w val="0.66687715913947176"/>
          <c:h val="0.7777558120594577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808-480F-8DAE-6CDB62319C1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808-480F-8DAE-6CDB62319C1E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808-480F-8DAE-6CDB62319C1E}"/>
              </c:ext>
            </c:extLst>
          </c:dPt>
          <c:dPt>
            <c:idx val="3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012-470C-9221-26E3ECF7166F}"/>
              </c:ext>
            </c:extLst>
          </c:dPt>
          <c:dLbls>
            <c:dLbl>
              <c:idx val="0"/>
              <c:layout>
                <c:manualLayout>
                  <c:x val="9.0115945938848155E-2"/>
                  <c:y val="-0.14792959956340815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67D584-0A3A-4D5B-879A-1F94DF10BF63}" type="CATEGORYNAME">
                      <a:rPr lang="en-US" sz="1000"/>
                      <a:pPr>
                        <a:defRPr sz="1000">
                          <a:solidFill>
                            <a:schemeClr val="accent1"/>
                          </a:solidFill>
                        </a:defRPr>
                      </a:pPr>
                      <a:t>[CATEGORY NAME]</a:t>
                    </a:fld>
                    <a:r>
                      <a:rPr lang="en-US" sz="1000" baseline="0" dirty="0"/>
                      <a:t>
</a:t>
                    </a:r>
                    <a:fld id="{D215ED94-A818-4D95-A9C5-249CE76E5666}" type="VALUE">
                      <a:rPr lang="en-US" sz="1000" baseline="0"/>
                      <a:pPr>
                        <a:defRPr sz="1000">
                          <a:solidFill>
                            <a:schemeClr val="accent1"/>
                          </a:solidFill>
                        </a:defRPr>
                      </a:pPr>
                      <a:t>[VALUE]</a:t>
                    </a:fld>
                    <a:endParaRPr lang="en-US" sz="10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808-480F-8DAE-6CDB62319C1E}"/>
                </c:ext>
              </c:extLst>
            </c:dLbl>
            <c:dLbl>
              <c:idx val="1"/>
              <c:layout>
                <c:manualLayout>
                  <c:x val="0.16368097617575367"/>
                  <c:y val="-6.47079317435412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9BD0334-E4B2-4B2F-979C-9F3C9E75B3C9}" type="CATEGORYNAME">
                      <a:rPr lang="en-US" sz="1000">
                        <a:solidFill>
                          <a:schemeClr val="accent2"/>
                        </a:solidFill>
                      </a:rPr>
                      <a:pPr>
                        <a:defRPr sz="1000">
                          <a:solidFill>
                            <a:schemeClr val="tx1"/>
                          </a:solidFill>
                        </a:defRPr>
                      </a:pPr>
                      <a:t>[CATEGORY NAME]</a:t>
                    </a:fld>
                    <a:r>
                      <a:rPr lang="en-US" sz="1000" baseline="0" dirty="0">
                        <a:solidFill>
                          <a:schemeClr val="accent2"/>
                        </a:solidFill>
                      </a:rPr>
                      <a:t>
</a:t>
                    </a:r>
                    <a:fld id="{A68BEBCE-6BE9-44A2-A6A8-F85319C18F5C}" type="VALUE">
                      <a:rPr lang="en-US" sz="1000" baseline="0">
                        <a:solidFill>
                          <a:schemeClr val="accent2"/>
                        </a:solidFill>
                      </a:rPr>
                      <a:pPr>
                        <a:defRPr sz="1000">
                          <a:solidFill>
                            <a:schemeClr val="tx1"/>
                          </a:solidFill>
                        </a:defRPr>
                      </a:pPr>
                      <a:t>[VALUE]</a:t>
                    </a:fld>
                    <a:endParaRPr lang="en-US" sz="1000" baseline="0" dirty="0">
                      <a:solidFill>
                        <a:schemeClr val="accent2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902746508968413"/>
                      <c:h val="0.1540444610888901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808-480F-8DAE-6CDB62319C1E}"/>
                </c:ext>
              </c:extLst>
            </c:dLbl>
            <c:dLbl>
              <c:idx val="2"/>
              <c:layout>
                <c:manualLayout>
                  <c:x val="-0.27875669378000711"/>
                  <c:y val="2.081189935555366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D87349A-B139-4715-8798-2C87E60016DA}" type="CATEGORYNAME">
                      <a:rPr lang="en-US" sz="1000">
                        <a:solidFill>
                          <a:schemeClr val="bg1">
                            <a:lumMod val="50000"/>
                          </a:schemeClr>
                        </a:solidFill>
                      </a:rPr>
                      <a:pPr>
                        <a:defRPr sz="1000">
                          <a:solidFill>
                            <a:schemeClr val="bg1">
                              <a:lumMod val="50000"/>
                            </a:schemeClr>
                          </a:solidFill>
                        </a:defRPr>
                      </a:pPr>
                      <a:t>[CATEGORY NAME]</a:t>
                    </a:fld>
                    <a:r>
                      <a:rPr lang="en-US" sz="1000" baseline="0" dirty="0">
                        <a:solidFill>
                          <a:schemeClr val="bg1">
                            <a:lumMod val="50000"/>
                          </a:schemeClr>
                        </a:solidFill>
                      </a:rPr>
                      <a:t>
</a:t>
                    </a:r>
                    <a:fld id="{39AE4AC9-6BC3-4E0D-B073-AD0A120280D7}" type="VALUE">
                      <a:rPr lang="en-US" sz="1000" baseline="0">
                        <a:solidFill>
                          <a:schemeClr val="bg1">
                            <a:lumMod val="50000"/>
                          </a:schemeClr>
                        </a:solidFill>
                      </a:rPr>
                      <a:pPr>
                        <a:defRPr sz="1000">
                          <a:solidFill>
                            <a:schemeClr val="bg1">
                              <a:lumMod val="50000"/>
                            </a:schemeClr>
                          </a:solidFill>
                        </a:defRPr>
                      </a:pPr>
                      <a:t>[VALUE]</a:t>
                    </a:fld>
                    <a:endParaRPr lang="en-US" sz="1000" baseline="0" dirty="0">
                      <a:solidFill>
                        <a:schemeClr val="bg1">
                          <a:lumMod val="50000"/>
                        </a:schemeClr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4938583150893259"/>
                      <c:h val="0.1657580284313739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3808-480F-8DAE-6CDB62319C1E}"/>
                </c:ext>
              </c:extLst>
            </c:dLbl>
            <c:dLbl>
              <c:idx val="3"/>
              <c:layout>
                <c:manualLayout>
                  <c:x val="1.8954767594823079E-3"/>
                  <c:y val="0.4466629819947625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1A889792-2900-45DE-8A5C-94970CB5269F}" type="CATEGORYNAME">
                      <a:rPr lang="en-US" sz="1400" smtClean="0"/>
                      <a:pPr>
                        <a:defRPr sz="1400">
                          <a:solidFill>
                            <a:schemeClr val="tx1"/>
                          </a:solidFill>
                        </a:defRPr>
                      </a:pPr>
                      <a:t>[CATEGORY NAME]</a:t>
                    </a:fld>
                    <a:fld id="{2A54D6E0-66BC-42DD-ABB4-CEB007D2C15F}" type="VALUE">
                      <a:rPr lang="en-US" sz="1400" b="1" baseline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rPr>
                      <a:pPr>
                        <a:defRPr sz="1400">
                          <a:solidFill>
                            <a:schemeClr val="tx1"/>
                          </a:solidFill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370833621815453"/>
                      <c:h val="8.168555641098106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0012-470C-9221-26E3ECF716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3"/>
                <c:pt idx="0">
                  <c:v>Prior YTD</c:v>
                </c:pt>
                <c:pt idx="1">
                  <c:v>This Month</c:v>
                </c:pt>
                <c:pt idx="2">
                  <c:v>Left to Goal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158</c:v>
                </c:pt>
                <c:pt idx="1">
                  <c:v>48</c:v>
                </c:pt>
                <c:pt idx="2">
                  <c:v>753</c:v>
                </c:pt>
                <c:pt idx="3" formatCode="0.0%">
                  <c:v>0.21480709071949947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808-480F-8DAE-6CDB62319C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247A2F0-F2AC-448F-BACB-A26811FD127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EFD4BF-7633-4686-8517-0F941709730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542C6-6B10-4658-BA05-62325E04E94B}" type="datetimeFigureOut">
              <a:rPr lang="en-US"/>
              <a:t>4/18/2023</a:t>
            </a:fld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1E4D1A-D8D7-401B-BD65-EB890475F3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196D87-720B-4714-AECB-BDFA3B9B6F5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9D9FE2-C580-4DAC-831D-9130DC6DF90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404070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843646-8963-4BF9-BE7F-CA9502928989}" type="datetimeFigureOut">
              <a:rPr lang="en-US"/>
              <a:t>4/18/2023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5520" y="684212"/>
            <a:ext cx="3932695" cy="2212141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5520" y="3121777"/>
            <a:ext cx="6086959" cy="48792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1E682E-91A0-4C72-BD6A-856B62FD399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9350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>
          <p15:clr>
            <a:srgbClr val="F26B43"/>
          </p15:clr>
        </p15:guide>
        <p15:guide id="2" pos="2160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5763" y="684213"/>
            <a:ext cx="3932237" cy="2211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Increasing new enrollments: 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–5% year over year new enrollments 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–65% of new accounts with bene under age 5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–Achieve 5% of new accounts residing within Ward 7 and 8</a:t>
            </a:r>
          </a:p>
          <a:p>
            <a:endParaRPr lang="en-US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Driving continued account owner engagement: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–Increase mobile app activations by 15%</a:t>
            </a:r>
          </a:p>
          <a:p>
            <a:endParaRPr lang="en-US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US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E682E-91A0-4C72-BD6A-856B62FD399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225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5763" y="684213"/>
            <a:ext cx="3932237" cy="2211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Increasing new enrollments: 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–5% year over year new enrollments 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–65% of new accounts with bene under age 5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–Achieve 5% of new accounts residing within Ward 7 and 8</a:t>
            </a:r>
          </a:p>
          <a:p>
            <a:endParaRPr lang="en-US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Driving continued account owner engagement:</a:t>
            </a: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–Increase mobile app activations by 15%</a:t>
            </a:r>
          </a:p>
          <a:p>
            <a:endParaRPr lang="en-US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US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E682E-91A0-4C72-BD6A-856B62FD399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944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5763" y="684213"/>
            <a:ext cx="3932237" cy="2211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–Increase the number of accounts with payroll direct deposit by 10%</a:t>
            </a:r>
          </a:p>
          <a:p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–Achieve 40% of accounts with recurring contribution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E682E-91A0-4C72-BD6A-856B62FD399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583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5763" y="684213"/>
            <a:ext cx="3932237" cy="2211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–Increase number of accounts with a </a:t>
            </a:r>
            <a:r>
              <a:rPr lang="en-US" sz="12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</a:rPr>
              <a:t>Ugift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contribution by 6%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E682E-91A0-4C72-BD6A-856B62FD399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71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5763" y="684213"/>
            <a:ext cx="3932237" cy="2211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Data links to Excel spreadsheet – Website Visits tab.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dirty="0"/>
              <a:t>To update the data saved in the Excel spreadsheet: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on the chart graph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Select ‘Chart Design’ from the top menu bar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Click on the ‘Refresh Data’ icon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E682E-91A0-4C72-BD6A-856B62FD399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257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5763" y="684213"/>
            <a:ext cx="3932237" cy="2211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E682E-91A0-4C72-BD6A-856B62FD399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142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5763" y="684213"/>
            <a:ext cx="3932237" cy="2211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Information gets extracted out of the monthly TMK Digital Performance report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E682E-91A0-4C72-BD6A-856B62FD399B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757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5763" y="684213"/>
            <a:ext cx="3932237" cy="2211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gets extracted out of ZMP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E682E-91A0-4C72-BD6A-856B62FD399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775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5763" y="684213"/>
            <a:ext cx="3932237" cy="2211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Left Idaho summary as an example.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1E682E-91A0-4C72-BD6A-856B62FD399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396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ndard Content Layouts (organizing sla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6498C98-2B65-4248-A3C7-A31F80B0CF88}"/>
              </a:ext>
            </a:extLst>
          </p:cNvPr>
          <p:cNvSpPr txBox="1"/>
          <p:nvPr/>
        </p:nvSpPr>
        <p:spPr>
          <a:xfrm>
            <a:off x="323850" y="1736229"/>
            <a:ext cx="11544300" cy="33855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0"/>
              </a:spcBef>
            </a:pPr>
            <a:r>
              <a:rPr sz="11000" b="1"/>
              <a:t>Standard Content Layouts</a:t>
            </a:r>
            <a:endParaRPr sz="11000"/>
          </a:p>
        </p:txBody>
      </p:sp>
    </p:spTree>
    <p:extLst>
      <p:ext uri="{BB962C8B-B14F-4D97-AF65-F5344CB8AC3E}">
        <p14:creationId xmlns:p14="http://schemas.microsoft.com/office/powerpoint/2010/main" val="24138968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ight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8CDE535-6EDB-4149-8341-B8C7B22FA490}"/>
              </a:ext>
            </a:extLst>
          </p:cNvPr>
          <p:cNvGrpSpPr/>
          <p:nvPr/>
        </p:nvGrpSpPr>
        <p:grpSpPr>
          <a:xfrm>
            <a:off x="7768196" y="-7294"/>
            <a:ext cx="4423804" cy="6865293"/>
            <a:chOff x="7768196" y="-7294"/>
            <a:chExt cx="4423804" cy="6865293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ED40C9B-DF46-4033-A905-E9C5EE38AE97}"/>
                </a:ext>
              </a:extLst>
            </p:cNvPr>
            <p:cNvSpPr/>
            <p:nvPr/>
          </p:nvSpPr>
          <p:spPr>
            <a:xfrm>
              <a:off x="7768196" y="0"/>
              <a:ext cx="4423804" cy="6857999"/>
            </a:xfrm>
            <a:custGeom>
              <a:avLst/>
              <a:gdLst>
                <a:gd name="connsiteX0" fmla="*/ 232955 w 4423804"/>
                <a:gd name="connsiteY0" fmla="*/ 0 h 6857999"/>
                <a:gd name="connsiteX1" fmla="*/ 1877453 w 4423804"/>
                <a:gd name="connsiteY1" fmla="*/ 0 h 6857999"/>
                <a:gd name="connsiteX2" fmla="*/ 4423804 w 4423804"/>
                <a:gd name="connsiteY2" fmla="*/ 0 h 6857999"/>
                <a:gd name="connsiteX3" fmla="*/ 4423804 w 4423804"/>
                <a:gd name="connsiteY3" fmla="*/ 6857999 h 6857999"/>
                <a:gd name="connsiteX4" fmla="*/ 3985654 w 4423804"/>
                <a:gd name="connsiteY4" fmla="*/ 6857999 h 6857999"/>
                <a:gd name="connsiteX5" fmla="*/ 3985654 w 4423804"/>
                <a:gd name="connsiteY5" fmla="*/ 457200 h 6857999"/>
                <a:gd name="connsiteX6" fmla="*/ 0 w 4423804"/>
                <a:gd name="connsiteY6" fmla="*/ 45720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23804" h="6857999">
                  <a:moveTo>
                    <a:pt x="232955" y="0"/>
                  </a:moveTo>
                  <a:lnTo>
                    <a:pt x="1877453" y="0"/>
                  </a:lnTo>
                  <a:lnTo>
                    <a:pt x="4423804" y="0"/>
                  </a:lnTo>
                  <a:lnTo>
                    <a:pt x="4423804" y="6857999"/>
                  </a:lnTo>
                  <a:lnTo>
                    <a:pt x="3985654" y="6857999"/>
                  </a:lnTo>
                  <a:lnTo>
                    <a:pt x="3985654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9E02C0F-75F0-4D56-B519-AA246102FEDB}"/>
                </a:ext>
              </a:extLst>
            </p:cNvPr>
            <p:cNvSpPr/>
            <p:nvPr/>
          </p:nvSpPr>
          <p:spPr>
            <a:xfrm>
              <a:off x="8645128" y="-7294"/>
              <a:ext cx="3546872" cy="4119818"/>
            </a:xfrm>
            <a:custGeom>
              <a:avLst/>
              <a:gdLst>
                <a:gd name="connsiteX0" fmla="*/ 1456356 w 3546872"/>
                <a:gd name="connsiteY0" fmla="*/ 0 h 4119818"/>
                <a:gd name="connsiteX1" fmla="*/ 3546872 w 3546872"/>
                <a:gd name="connsiteY1" fmla="*/ 0 h 4119818"/>
                <a:gd name="connsiteX2" fmla="*/ 3546872 w 3546872"/>
                <a:gd name="connsiteY2" fmla="*/ 3259900 h 4119818"/>
                <a:gd name="connsiteX3" fmla="*/ 3108722 w 3546872"/>
                <a:gd name="connsiteY3" fmla="*/ 4119818 h 4119818"/>
                <a:gd name="connsiteX4" fmla="*/ 3108722 w 3546872"/>
                <a:gd name="connsiteY4" fmla="*/ 464494 h 4119818"/>
                <a:gd name="connsiteX5" fmla="*/ 3108721 w 3546872"/>
                <a:gd name="connsiteY5" fmla="*/ 464494 h 4119818"/>
                <a:gd name="connsiteX6" fmla="*/ 2785991 w 3546872"/>
                <a:gd name="connsiteY6" fmla="*/ 464494 h 4119818"/>
                <a:gd name="connsiteX7" fmla="*/ 2103879 w 3546872"/>
                <a:gd name="connsiteY7" fmla="*/ 464494 h 4119818"/>
                <a:gd name="connsiteX8" fmla="*/ 1854385 w 3546872"/>
                <a:gd name="connsiteY8" fmla="*/ 464494 h 4119818"/>
                <a:gd name="connsiteX9" fmla="*/ 1219685 w 3546872"/>
                <a:gd name="connsiteY9" fmla="*/ 464494 h 4119818"/>
                <a:gd name="connsiteX10" fmla="*/ 0 w 3546872"/>
                <a:gd name="connsiteY10" fmla="*/ 464494 h 4119818"/>
                <a:gd name="connsiteX11" fmla="*/ 232955 w 3546872"/>
                <a:gd name="connsiteY11" fmla="*/ 7294 h 4119818"/>
                <a:gd name="connsiteX12" fmla="*/ 1452640 w 3546872"/>
                <a:gd name="connsiteY12" fmla="*/ 7294 h 4119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46872" h="4119818">
                  <a:moveTo>
                    <a:pt x="1456356" y="0"/>
                  </a:moveTo>
                  <a:lnTo>
                    <a:pt x="3546872" y="0"/>
                  </a:lnTo>
                  <a:lnTo>
                    <a:pt x="3546872" y="3259900"/>
                  </a:lnTo>
                  <a:lnTo>
                    <a:pt x="3108722" y="4119818"/>
                  </a:lnTo>
                  <a:lnTo>
                    <a:pt x="3108722" y="464494"/>
                  </a:lnTo>
                  <a:lnTo>
                    <a:pt x="3108721" y="464494"/>
                  </a:lnTo>
                  <a:lnTo>
                    <a:pt x="2785991" y="464494"/>
                  </a:lnTo>
                  <a:lnTo>
                    <a:pt x="2103879" y="464494"/>
                  </a:lnTo>
                  <a:lnTo>
                    <a:pt x="1854385" y="464494"/>
                  </a:lnTo>
                  <a:lnTo>
                    <a:pt x="1219685" y="464494"/>
                  </a:lnTo>
                  <a:lnTo>
                    <a:pt x="0" y="464494"/>
                  </a:lnTo>
                  <a:lnTo>
                    <a:pt x="232955" y="7294"/>
                  </a:lnTo>
                  <a:lnTo>
                    <a:pt x="1452640" y="7294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</p:grpSp>
      <p:sp>
        <p:nvSpPr>
          <p:cNvPr id="7" name="superhead">
            <a:extLst>
              <a:ext uri="{FF2B5EF4-FFF2-40B4-BE49-F238E27FC236}">
                <a16:creationId xmlns:a16="http://schemas.microsoft.com/office/drawing/2014/main" id="{18FFE6D7-B1D8-44E2-92D9-C29BF95EE8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9101"/>
            <a:ext cx="9144000" cy="32003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3pPr>
            <a:lvl4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4pPr>
            <a:lvl5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5pPr>
            <a:lvl6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6pPr>
            <a:lvl7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7pPr>
            <a:lvl8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8pPr>
            <a:lvl9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9pPr>
          </a:lstStyle>
          <a:p>
            <a:pPr lvl="0"/>
            <a:r>
              <a:t>Superheader (all caps)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90DD623D-0826-4623-820B-3FD95A578E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353039"/>
            <a:ext cx="9144000" cy="43996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2pPr>
            <a:lvl3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3pPr>
            <a:lvl4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4pPr>
            <a:lvl5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5pPr>
            <a:lvl6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6pPr>
            <a:lvl7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7pPr>
            <a:lvl8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8pPr>
            <a:lvl9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9pPr>
          </a:lstStyle>
          <a:p>
            <a:pPr lvl="0"/>
            <a:r>
              <a:t>Optional key takeaway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F4A3D14-14F3-4722-8E25-384E6813D9E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57200" y="2019300"/>
            <a:ext cx="11010900" cy="4152899"/>
          </a:xfrm>
        </p:spPr>
        <p:txBody>
          <a:bodyPr/>
          <a:lstStyle/>
          <a:p>
            <a:pPr lvl="0"/>
            <a:r>
              <a:t>Click to add text or choose an icon below to insert other content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2DC6F4-AC55-4F39-AFDF-D3412036D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B1696D-18A5-466C-9E77-30338ECE1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The information contained herein is provided only for the intended audience and not for use with or distribution to the general public</a:t>
            </a:r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14773B-62E6-48AA-A4A9-1123666A9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5B047-7786-42C0-A2BF-6DB1A4525D42}" type="slidenum">
              <a:rPr/>
              <a:pPr/>
              <a:t>‹#›</a:t>
            </a:fld>
            <a:endParaRPr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CA941BC-6AFC-449E-8663-CE8433AE6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5420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ight Title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D1EED0B8-57DE-47F3-A012-D6E47915A56B}"/>
              </a:ext>
            </a:extLst>
          </p:cNvPr>
          <p:cNvGrpSpPr/>
          <p:nvPr/>
        </p:nvGrpSpPr>
        <p:grpSpPr>
          <a:xfrm>
            <a:off x="7768196" y="-7294"/>
            <a:ext cx="4423804" cy="6865293"/>
            <a:chOff x="7768196" y="-7294"/>
            <a:chExt cx="4423804" cy="6865293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1C97986-0758-41F5-A2FC-EC0E34E97950}"/>
                </a:ext>
              </a:extLst>
            </p:cNvPr>
            <p:cNvSpPr/>
            <p:nvPr/>
          </p:nvSpPr>
          <p:spPr>
            <a:xfrm>
              <a:off x="7768196" y="0"/>
              <a:ext cx="4423804" cy="6857999"/>
            </a:xfrm>
            <a:custGeom>
              <a:avLst/>
              <a:gdLst>
                <a:gd name="connsiteX0" fmla="*/ 232955 w 4423804"/>
                <a:gd name="connsiteY0" fmla="*/ 0 h 6857999"/>
                <a:gd name="connsiteX1" fmla="*/ 1877453 w 4423804"/>
                <a:gd name="connsiteY1" fmla="*/ 0 h 6857999"/>
                <a:gd name="connsiteX2" fmla="*/ 4423804 w 4423804"/>
                <a:gd name="connsiteY2" fmla="*/ 0 h 6857999"/>
                <a:gd name="connsiteX3" fmla="*/ 4423804 w 4423804"/>
                <a:gd name="connsiteY3" fmla="*/ 6857999 h 6857999"/>
                <a:gd name="connsiteX4" fmla="*/ 3985654 w 4423804"/>
                <a:gd name="connsiteY4" fmla="*/ 6857999 h 6857999"/>
                <a:gd name="connsiteX5" fmla="*/ 3985654 w 4423804"/>
                <a:gd name="connsiteY5" fmla="*/ 457200 h 6857999"/>
                <a:gd name="connsiteX6" fmla="*/ 0 w 4423804"/>
                <a:gd name="connsiteY6" fmla="*/ 45720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23804" h="6857999">
                  <a:moveTo>
                    <a:pt x="232955" y="0"/>
                  </a:moveTo>
                  <a:lnTo>
                    <a:pt x="1877453" y="0"/>
                  </a:lnTo>
                  <a:lnTo>
                    <a:pt x="4423804" y="0"/>
                  </a:lnTo>
                  <a:lnTo>
                    <a:pt x="4423804" y="6857999"/>
                  </a:lnTo>
                  <a:lnTo>
                    <a:pt x="3985654" y="6857999"/>
                  </a:lnTo>
                  <a:lnTo>
                    <a:pt x="3985654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D9B318F-5995-4833-A8A4-277AFCFEC3CF}"/>
                </a:ext>
              </a:extLst>
            </p:cNvPr>
            <p:cNvSpPr/>
            <p:nvPr/>
          </p:nvSpPr>
          <p:spPr>
            <a:xfrm>
              <a:off x="8645128" y="-7294"/>
              <a:ext cx="3546872" cy="4119818"/>
            </a:xfrm>
            <a:custGeom>
              <a:avLst/>
              <a:gdLst>
                <a:gd name="connsiteX0" fmla="*/ 1456356 w 3546872"/>
                <a:gd name="connsiteY0" fmla="*/ 0 h 4119818"/>
                <a:gd name="connsiteX1" fmla="*/ 3546872 w 3546872"/>
                <a:gd name="connsiteY1" fmla="*/ 0 h 4119818"/>
                <a:gd name="connsiteX2" fmla="*/ 3546872 w 3546872"/>
                <a:gd name="connsiteY2" fmla="*/ 3259900 h 4119818"/>
                <a:gd name="connsiteX3" fmla="*/ 3108722 w 3546872"/>
                <a:gd name="connsiteY3" fmla="*/ 4119818 h 4119818"/>
                <a:gd name="connsiteX4" fmla="*/ 3108722 w 3546872"/>
                <a:gd name="connsiteY4" fmla="*/ 464494 h 4119818"/>
                <a:gd name="connsiteX5" fmla="*/ 3108721 w 3546872"/>
                <a:gd name="connsiteY5" fmla="*/ 464494 h 4119818"/>
                <a:gd name="connsiteX6" fmla="*/ 2785991 w 3546872"/>
                <a:gd name="connsiteY6" fmla="*/ 464494 h 4119818"/>
                <a:gd name="connsiteX7" fmla="*/ 2103879 w 3546872"/>
                <a:gd name="connsiteY7" fmla="*/ 464494 h 4119818"/>
                <a:gd name="connsiteX8" fmla="*/ 1854385 w 3546872"/>
                <a:gd name="connsiteY8" fmla="*/ 464494 h 4119818"/>
                <a:gd name="connsiteX9" fmla="*/ 1219685 w 3546872"/>
                <a:gd name="connsiteY9" fmla="*/ 464494 h 4119818"/>
                <a:gd name="connsiteX10" fmla="*/ 0 w 3546872"/>
                <a:gd name="connsiteY10" fmla="*/ 464494 h 4119818"/>
                <a:gd name="connsiteX11" fmla="*/ 232955 w 3546872"/>
                <a:gd name="connsiteY11" fmla="*/ 7294 h 4119818"/>
                <a:gd name="connsiteX12" fmla="*/ 1452640 w 3546872"/>
                <a:gd name="connsiteY12" fmla="*/ 7294 h 4119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46872" h="4119818">
                  <a:moveTo>
                    <a:pt x="1456356" y="0"/>
                  </a:moveTo>
                  <a:lnTo>
                    <a:pt x="3546872" y="0"/>
                  </a:lnTo>
                  <a:lnTo>
                    <a:pt x="3546872" y="3259900"/>
                  </a:lnTo>
                  <a:lnTo>
                    <a:pt x="3108722" y="4119818"/>
                  </a:lnTo>
                  <a:lnTo>
                    <a:pt x="3108722" y="464494"/>
                  </a:lnTo>
                  <a:lnTo>
                    <a:pt x="3108721" y="464494"/>
                  </a:lnTo>
                  <a:lnTo>
                    <a:pt x="2785991" y="464494"/>
                  </a:lnTo>
                  <a:lnTo>
                    <a:pt x="2103879" y="464494"/>
                  </a:lnTo>
                  <a:lnTo>
                    <a:pt x="1854385" y="464494"/>
                  </a:lnTo>
                  <a:lnTo>
                    <a:pt x="1219685" y="464494"/>
                  </a:lnTo>
                  <a:lnTo>
                    <a:pt x="0" y="464494"/>
                  </a:lnTo>
                  <a:lnTo>
                    <a:pt x="232955" y="7294"/>
                  </a:lnTo>
                  <a:lnTo>
                    <a:pt x="1452640" y="7294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</p:grpSp>
      <p:sp>
        <p:nvSpPr>
          <p:cNvPr id="7" name="superhead">
            <a:extLst>
              <a:ext uri="{FF2B5EF4-FFF2-40B4-BE49-F238E27FC236}">
                <a16:creationId xmlns:a16="http://schemas.microsoft.com/office/drawing/2014/main" id="{02FC455F-05E0-43DB-B2F5-F4A7F44DD18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9101"/>
            <a:ext cx="9144000" cy="32003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3pPr>
            <a:lvl4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4pPr>
            <a:lvl5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5pPr>
            <a:lvl6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6pPr>
            <a:lvl7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7pPr>
            <a:lvl8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8pPr>
            <a:lvl9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9pPr>
          </a:lstStyle>
          <a:p>
            <a:pPr lvl="0"/>
            <a:r>
              <a:t>Superheader (all caps)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50E924ED-66C7-4D36-96DB-921A13E19B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353039"/>
            <a:ext cx="9144000" cy="43996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2pPr>
            <a:lvl3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3pPr>
            <a:lvl4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4pPr>
            <a:lvl5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5pPr>
            <a:lvl6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6pPr>
            <a:lvl7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7pPr>
            <a:lvl8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8pPr>
            <a:lvl9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9pPr>
          </a:lstStyle>
          <a:p>
            <a:pPr lvl="0"/>
            <a:r>
              <a:t>Optional key takeaway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24B5CE-AB55-4AA3-910B-F5194E689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A60F01-3C7C-474D-B151-DBC4A2522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The information contained herein is provided only for the intended audience and not for use with or distribution to the general public</a:t>
            </a:r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99034D-E319-46EB-8DBD-043BAE88E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5B047-7786-42C0-A2BF-6DB1A4525D42}" type="slidenum">
              <a:rPr/>
              <a:pPr/>
              <a:t>‹#›</a:t>
            </a:fld>
            <a:endParaRPr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1B76F9B4-7AED-45A4-9EE7-754A79682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8601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ight Title +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FBBD386-657F-456F-8814-E35C91872353}"/>
              </a:ext>
            </a:extLst>
          </p:cNvPr>
          <p:cNvGrpSpPr/>
          <p:nvPr/>
        </p:nvGrpSpPr>
        <p:grpSpPr>
          <a:xfrm>
            <a:off x="7768196" y="-7294"/>
            <a:ext cx="4423804" cy="6865293"/>
            <a:chOff x="7768196" y="-7294"/>
            <a:chExt cx="4423804" cy="6865293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DF9AAF2-749B-49B4-BDFC-3F114DA3FCBB}"/>
                </a:ext>
              </a:extLst>
            </p:cNvPr>
            <p:cNvSpPr/>
            <p:nvPr/>
          </p:nvSpPr>
          <p:spPr>
            <a:xfrm>
              <a:off x="7768196" y="0"/>
              <a:ext cx="4423804" cy="6857999"/>
            </a:xfrm>
            <a:custGeom>
              <a:avLst/>
              <a:gdLst>
                <a:gd name="connsiteX0" fmla="*/ 232955 w 4423804"/>
                <a:gd name="connsiteY0" fmla="*/ 0 h 6857999"/>
                <a:gd name="connsiteX1" fmla="*/ 1877453 w 4423804"/>
                <a:gd name="connsiteY1" fmla="*/ 0 h 6857999"/>
                <a:gd name="connsiteX2" fmla="*/ 4423804 w 4423804"/>
                <a:gd name="connsiteY2" fmla="*/ 0 h 6857999"/>
                <a:gd name="connsiteX3" fmla="*/ 4423804 w 4423804"/>
                <a:gd name="connsiteY3" fmla="*/ 6857999 h 6857999"/>
                <a:gd name="connsiteX4" fmla="*/ 3985654 w 4423804"/>
                <a:gd name="connsiteY4" fmla="*/ 6857999 h 6857999"/>
                <a:gd name="connsiteX5" fmla="*/ 3985654 w 4423804"/>
                <a:gd name="connsiteY5" fmla="*/ 457200 h 6857999"/>
                <a:gd name="connsiteX6" fmla="*/ 0 w 4423804"/>
                <a:gd name="connsiteY6" fmla="*/ 45720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23804" h="6857999">
                  <a:moveTo>
                    <a:pt x="232955" y="0"/>
                  </a:moveTo>
                  <a:lnTo>
                    <a:pt x="1877453" y="0"/>
                  </a:lnTo>
                  <a:lnTo>
                    <a:pt x="4423804" y="0"/>
                  </a:lnTo>
                  <a:lnTo>
                    <a:pt x="4423804" y="6857999"/>
                  </a:lnTo>
                  <a:lnTo>
                    <a:pt x="3985654" y="6857999"/>
                  </a:lnTo>
                  <a:lnTo>
                    <a:pt x="3985654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94DDCF7-C16F-439B-A497-34B422E1C035}"/>
                </a:ext>
              </a:extLst>
            </p:cNvPr>
            <p:cNvSpPr/>
            <p:nvPr/>
          </p:nvSpPr>
          <p:spPr>
            <a:xfrm>
              <a:off x="8645128" y="-7294"/>
              <a:ext cx="3546872" cy="4119818"/>
            </a:xfrm>
            <a:custGeom>
              <a:avLst/>
              <a:gdLst>
                <a:gd name="connsiteX0" fmla="*/ 1456356 w 3546872"/>
                <a:gd name="connsiteY0" fmla="*/ 0 h 4119818"/>
                <a:gd name="connsiteX1" fmla="*/ 3546872 w 3546872"/>
                <a:gd name="connsiteY1" fmla="*/ 0 h 4119818"/>
                <a:gd name="connsiteX2" fmla="*/ 3546872 w 3546872"/>
                <a:gd name="connsiteY2" fmla="*/ 3259900 h 4119818"/>
                <a:gd name="connsiteX3" fmla="*/ 3108722 w 3546872"/>
                <a:gd name="connsiteY3" fmla="*/ 4119818 h 4119818"/>
                <a:gd name="connsiteX4" fmla="*/ 3108722 w 3546872"/>
                <a:gd name="connsiteY4" fmla="*/ 464494 h 4119818"/>
                <a:gd name="connsiteX5" fmla="*/ 3108721 w 3546872"/>
                <a:gd name="connsiteY5" fmla="*/ 464494 h 4119818"/>
                <a:gd name="connsiteX6" fmla="*/ 2785991 w 3546872"/>
                <a:gd name="connsiteY6" fmla="*/ 464494 h 4119818"/>
                <a:gd name="connsiteX7" fmla="*/ 2103879 w 3546872"/>
                <a:gd name="connsiteY7" fmla="*/ 464494 h 4119818"/>
                <a:gd name="connsiteX8" fmla="*/ 1854385 w 3546872"/>
                <a:gd name="connsiteY8" fmla="*/ 464494 h 4119818"/>
                <a:gd name="connsiteX9" fmla="*/ 1219685 w 3546872"/>
                <a:gd name="connsiteY9" fmla="*/ 464494 h 4119818"/>
                <a:gd name="connsiteX10" fmla="*/ 0 w 3546872"/>
                <a:gd name="connsiteY10" fmla="*/ 464494 h 4119818"/>
                <a:gd name="connsiteX11" fmla="*/ 232955 w 3546872"/>
                <a:gd name="connsiteY11" fmla="*/ 7294 h 4119818"/>
                <a:gd name="connsiteX12" fmla="*/ 1452640 w 3546872"/>
                <a:gd name="connsiteY12" fmla="*/ 7294 h 4119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46872" h="4119818">
                  <a:moveTo>
                    <a:pt x="1456356" y="0"/>
                  </a:moveTo>
                  <a:lnTo>
                    <a:pt x="3546872" y="0"/>
                  </a:lnTo>
                  <a:lnTo>
                    <a:pt x="3546872" y="3259900"/>
                  </a:lnTo>
                  <a:lnTo>
                    <a:pt x="3108722" y="4119818"/>
                  </a:lnTo>
                  <a:lnTo>
                    <a:pt x="3108722" y="464494"/>
                  </a:lnTo>
                  <a:lnTo>
                    <a:pt x="3108721" y="464494"/>
                  </a:lnTo>
                  <a:lnTo>
                    <a:pt x="2785991" y="464494"/>
                  </a:lnTo>
                  <a:lnTo>
                    <a:pt x="2103879" y="464494"/>
                  </a:lnTo>
                  <a:lnTo>
                    <a:pt x="1854385" y="464494"/>
                  </a:lnTo>
                  <a:lnTo>
                    <a:pt x="1219685" y="464494"/>
                  </a:lnTo>
                  <a:lnTo>
                    <a:pt x="0" y="464494"/>
                  </a:lnTo>
                  <a:lnTo>
                    <a:pt x="232955" y="7294"/>
                  </a:lnTo>
                  <a:lnTo>
                    <a:pt x="1452640" y="7294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</p:grpSp>
      <p:sp>
        <p:nvSpPr>
          <p:cNvPr id="7" name="superhead">
            <a:extLst>
              <a:ext uri="{FF2B5EF4-FFF2-40B4-BE49-F238E27FC236}">
                <a16:creationId xmlns:a16="http://schemas.microsoft.com/office/drawing/2014/main" id="{02FC455F-05E0-43DB-B2F5-F4A7F44DD18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9101"/>
            <a:ext cx="9144000" cy="32003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3pPr>
            <a:lvl4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4pPr>
            <a:lvl5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5pPr>
            <a:lvl6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6pPr>
            <a:lvl7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7pPr>
            <a:lvl8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8pPr>
            <a:lvl9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9pPr>
          </a:lstStyle>
          <a:p>
            <a:pPr lvl="0"/>
            <a:r>
              <a:t>Superheader (all caps)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50E924ED-66C7-4D36-96DB-921A13E19B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353039"/>
            <a:ext cx="9144000" cy="43996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2pPr>
            <a:lvl3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3pPr>
            <a:lvl4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4pPr>
            <a:lvl5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5pPr>
            <a:lvl6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6pPr>
            <a:lvl7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7pPr>
            <a:lvl8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8pPr>
            <a:lvl9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9pPr>
          </a:lstStyle>
          <a:p>
            <a:pPr lvl="0"/>
            <a:r>
              <a:t>Optional key takeaway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279E970-E2F1-4CDD-A08B-487D669AAC5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57200" y="2019299"/>
            <a:ext cx="5334000" cy="4152899"/>
          </a:xfrm>
        </p:spPr>
        <p:txBody>
          <a:bodyPr/>
          <a:lstStyle/>
          <a:p>
            <a:pPr lvl="0"/>
            <a:r>
              <a:t>Click to add text or choose an icon below to insert other content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7A3506ED-8882-407B-BE5D-3BBACFC2750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134100" y="2019299"/>
            <a:ext cx="5334000" cy="4152899"/>
          </a:xfrm>
        </p:spPr>
        <p:txBody>
          <a:bodyPr/>
          <a:lstStyle/>
          <a:p>
            <a:pPr lvl="0"/>
            <a:r>
              <a:t>Click to add text or choose an icon below to insert other content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24B5CE-AB55-4AA3-910B-F5194E689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A60F01-3C7C-474D-B151-DBC4A2522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The information contained herein is provided only for the intended audience and not for use with or distribution to the general public</a:t>
            </a:r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99034D-E319-46EB-8DBD-043BAE88E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5B047-7786-42C0-A2BF-6DB1A4525D42}" type="slidenum">
              <a:rPr/>
              <a:pPr/>
              <a:t>‹#›</a:t>
            </a:fld>
            <a:endParaRPr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2E5883E-EF45-46F4-B13F-554EB42FB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6411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864">
          <p15:clr>
            <a:srgbClr val="A4A3A4"/>
          </p15:clr>
        </p15:guide>
        <p15:guide id="2" pos="3648">
          <p15:clr>
            <a:srgbClr val="A4A3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ight Title + 2/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0D274C3-261F-4FEF-9717-2ED699739719}"/>
              </a:ext>
            </a:extLst>
          </p:cNvPr>
          <p:cNvGrpSpPr/>
          <p:nvPr/>
        </p:nvGrpSpPr>
        <p:grpSpPr>
          <a:xfrm>
            <a:off x="7768196" y="-7294"/>
            <a:ext cx="4423804" cy="6865293"/>
            <a:chOff x="7768196" y="-7294"/>
            <a:chExt cx="4423804" cy="6865293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F4BDB509-15F9-4F51-A600-E2602097B892}"/>
                </a:ext>
              </a:extLst>
            </p:cNvPr>
            <p:cNvSpPr/>
            <p:nvPr/>
          </p:nvSpPr>
          <p:spPr>
            <a:xfrm>
              <a:off x="7768196" y="0"/>
              <a:ext cx="4423804" cy="6857999"/>
            </a:xfrm>
            <a:custGeom>
              <a:avLst/>
              <a:gdLst>
                <a:gd name="connsiteX0" fmla="*/ 232955 w 4423804"/>
                <a:gd name="connsiteY0" fmla="*/ 0 h 6857999"/>
                <a:gd name="connsiteX1" fmla="*/ 1877453 w 4423804"/>
                <a:gd name="connsiteY1" fmla="*/ 0 h 6857999"/>
                <a:gd name="connsiteX2" fmla="*/ 4423804 w 4423804"/>
                <a:gd name="connsiteY2" fmla="*/ 0 h 6857999"/>
                <a:gd name="connsiteX3" fmla="*/ 4423804 w 4423804"/>
                <a:gd name="connsiteY3" fmla="*/ 6857999 h 6857999"/>
                <a:gd name="connsiteX4" fmla="*/ 3985654 w 4423804"/>
                <a:gd name="connsiteY4" fmla="*/ 6857999 h 6857999"/>
                <a:gd name="connsiteX5" fmla="*/ 3985654 w 4423804"/>
                <a:gd name="connsiteY5" fmla="*/ 457200 h 6857999"/>
                <a:gd name="connsiteX6" fmla="*/ 0 w 4423804"/>
                <a:gd name="connsiteY6" fmla="*/ 45720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23804" h="6857999">
                  <a:moveTo>
                    <a:pt x="232955" y="0"/>
                  </a:moveTo>
                  <a:lnTo>
                    <a:pt x="1877453" y="0"/>
                  </a:lnTo>
                  <a:lnTo>
                    <a:pt x="4423804" y="0"/>
                  </a:lnTo>
                  <a:lnTo>
                    <a:pt x="4423804" y="6857999"/>
                  </a:lnTo>
                  <a:lnTo>
                    <a:pt x="3985654" y="6857999"/>
                  </a:lnTo>
                  <a:lnTo>
                    <a:pt x="3985654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973BE83-60E0-448D-902D-6F0F1B7C3992}"/>
                </a:ext>
              </a:extLst>
            </p:cNvPr>
            <p:cNvSpPr/>
            <p:nvPr/>
          </p:nvSpPr>
          <p:spPr>
            <a:xfrm>
              <a:off x="8645128" y="-7294"/>
              <a:ext cx="3546872" cy="4119818"/>
            </a:xfrm>
            <a:custGeom>
              <a:avLst/>
              <a:gdLst>
                <a:gd name="connsiteX0" fmla="*/ 1456356 w 3546872"/>
                <a:gd name="connsiteY0" fmla="*/ 0 h 4119818"/>
                <a:gd name="connsiteX1" fmla="*/ 3546872 w 3546872"/>
                <a:gd name="connsiteY1" fmla="*/ 0 h 4119818"/>
                <a:gd name="connsiteX2" fmla="*/ 3546872 w 3546872"/>
                <a:gd name="connsiteY2" fmla="*/ 3259900 h 4119818"/>
                <a:gd name="connsiteX3" fmla="*/ 3108722 w 3546872"/>
                <a:gd name="connsiteY3" fmla="*/ 4119818 h 4119818"/>
                <a:gd name="connsiteX4" fmla="*/ 3108722 w 3546872"/>
                <a:gd name="connsiteY4" fmla="*/ 464494 h 4119818"/>
                <a:gd name="connsiteX5" fmla="*/ 3108721 w 3546872"/>
                <a:gd name="connsiteY5" fmla="*/ 464494 h 4119818"/>
                <a:gd name="connsiteX6" fmla="*/ 2785991 w 3546872"/>
                <a:gd name="connsiteY6" fmla="*/ 464494 h 4119818"/>
                <a:gd name="connsiteX7" fmla="*/ 2103879 w 3546872"/>
                <a:gd name="connsiteY7" fmla="*/ 464494 h 4119818"/>
                <a:gd name="connsiteX8" fmla="*/ 1854385 w 3546872"/>
                <a:gd name="connsiteY8" fmla="*/ 464494 h 4119818"/>
                <a:gd name="connsiteX9" fmla="*/ 1219685 w 3546872"/>
                <a:gd name="connsiteY9" fmla="*/ 464494 h 4119818"/>
                <a:gd name="connsiteX10" fmla="*/ 0 w 3546872"/>
                <a:gd name="connsiteY10" fmla="*/ 464494 h 4119818"/>
                <a:gd name="connsiteX11" fmla="*/ 232955 w 3546872"/>
                <a:gd name="connsiteY11" fmla="*/ 7294 h 4119818"/>
                <a:gd name="connsiteX12" fmla="*/ 1452640 w 3546872"/>
                <a:gd name="connsiteY12" fmla="*/ 7294 h 4119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46872" h="4119818">
                  <a:moveTo>
                    <a:pt x="1456356" y="0"/>
                  </a:moveTo>
                  <a:lnTo>
                    <a:pt x="3546872" y="0"/>
                  </a:lnTo>
                  <a:lnTo>
                    <a:pt x="3546872" y="3259900"/>
                  </a:lnTo>
                  <a:lnTo>
                    <a:pt x="3108722" y="4119818"/>
                  </a:lnTo>
                  <a:lnTo>
                    <a:pt x="3108722" y="464494"/>
                  </a:lnTo>
                  <a:lnTo>
                    <a:pt x="3108721" y="464494"/>
                  </a:lnTo>
                  <a:lnTo>
                    <a:pt x="2785991" y="464494"/>
                  </a:lnTo>
                  <a:lnTo>
                    <a:pt x="2103879" y="464494"/>
                  </a:lnTo>
                  <a:lnTo>
                    <a:pt x="1854385" y="464494"/>
                  </a:lnTo>
                  <a:lnTo>
                    <a:pt x="1219685" y="464494"/>
                  </a:lnTo>
                  <a:lnTo>
                    <a:pt x="0" y="464494"/>
                  </a:lnTo>
                  <a:lnTo>
                    <a:pt x="232955" y="7294"/>
                  </a:lnTo>
                  <a:lnTo>
                    <a:pt x="1452640" y="7294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65971D4-93CC-4765-A3F6-FF90E08AE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22960"/>
            <a:ext cx="3448924" cy="1334532"/>
          </a:xfrm>
        </p:spPr>
        <p:txBody>
          <a:bodyPr anchor="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9" name="superhead">
            <a:extLst>
              <a:ext uri="{FF2B5EF4-FFF2-40B4-BE49-F238E27FC236}">
                <a16:creationId xmlns:a16="http://schemas.microsoft.com/office/drawing/2014/main" id="{594A7841-547E-416F-A1B9-A1DE671DF1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419101"/>
            <a:ext cx="9144000" cy="32003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3pPr>
            <a:lvl4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4pPr>
            <a:lvl5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5pPr>
            <a:lvl6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6pPr>
            <a:lvl7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7pPr>
            <a:lvl8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8pPr>
            <a:lvl9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9pPr>
          </a:lstStyle>
          <a:p>
            <a:pPr lvl="0"/>
            <a:r>
              <a:t>Superheader (all caps)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DFA21477-71FB-4AE7-B2EA-760C5B3CFA9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304288"/>
            <a:ext cx="3448924" cy="65178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2pPr>
            <a:lvl3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3pPr>
            <a:lvl4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4pPr>
            <a:lvl5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5pPr>
            <a:lvl6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6pPr>
            <a:lvl7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7pPr>
            <a:lvl8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8pPr>
            <a:lvl9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9pPr>
          </a:lstStyle>
          <a:p>
            <a:pPr lvl="0"/>
            <a:r>
              <a:t>Optional key takeaway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B731BA0-20F9-4E83-9CC9-4E0D3DB7DD1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191000" y="886124"/>
            <a:ext cx="7277100" cy="5286076"/>
          </a:xfrm>
        </p:spPr>
        <p:txBody>
          <a:bodyPr/>
          <a:lstStyle/>
          <a:p>
            <a:pPr lvl="0"/>
            <a:r>
              <a:t>Click to add text or choose an icon below to insert other content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71E8CF-EDCB-4345-9D93-489BBE535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28F700-71D8-477E-858A-32CBCA6F0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The information contained herein is provided only for the intended audience and not for use with or distribution to the general public</a:t>
            </a:r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A41846-6A70-4838-983B-B4E16FFAE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5B047-7786-42C0-A2BF-6DB1A4525D42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78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552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ight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3C095DC-C9FE-493B-94E7-59890688A61A}"/>
              </a:ext>
            </a:extLst>
          </p:cNvPr>
          <p:cNvGrpSpPr/>
          <p:nvPr/>
        </p:nvGrpSpPr>
        <p:grpSpPr>
          <a:xfrm>
            <a:off x="7768196" y="-7294"/>
            <a:ext cx="4423804" cy="6865293"/>
            <a:chOff x="7768196" y="-7294"/>
            <a:chExt cx="4423804" cy="6865293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F2CA622-146E-4D96-AE56-0F5C63356C21}"/>
                </a:ext>
              </a:extLst>
            </p:cNvPr>
            <p:cNvSpPr/>
            <p:nvPr/>
          </p:nvSpPr>
          <p:spPr>
            <a:xfrm>
              <a:off x="7768196" y="0"/>
              <a:ext cx="4423804" cy="6857999"/>
            </a:xfrm>
            <a:custGeom>
              <a:avLst/>
              <a:gdLst>
                <a:gd name="connsiteX0" fmla="*/ 232955 w 4423804"/>
                <a:gd name="connsiteY0" fmla="*/ 0 h 6857999"/>
                <a:gd name="connsiteX1" fmla="*/ 1877453 w 4423804"/>
                <a:gd name="connsiteY1" fmla="*/ 0 h 6857999"/>
                <a:gd name="connsiteX2" fmla="*/ 4423804 w 4423804"/>
                <a:gd name="connsiteY2" fmla="*/ 0 h 6857999"/>
                <a:gd name="connsiteX3" fmla="*/ 4423804 w 4423804"/>
                <a:gd name="connsiteY3" fmla="*/ 6857999 h 6857999"/>
                <a:gd name="connsiteX4" fmla="*/ 3985654 w 4423804"/>
                <a:gd name="connsiteY4" fmla="*/ 6857999 h 6857999"/>
                <a:gd name="connsiteX5" fmla="*/ 3985654 w 4423804"/>
                <a:gd name="connsiteY5" fmla="*/ 457200 h 6857999"/>
                <a:gd name="connsiteX6" fmla="*/ 0 w 4423804"/>
                <a:gd name="connsiteY6" fmla="*/ 45720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23804" h="6857999">
                  <a:moveTo>
                    <a:pt x="232955" y="0"/>
                  </a:moveTo>
                  <a:lnTo>
                    <a:pt x="1877453" y="0"/>
                  </a:lnTo>
                  <a:lnTo>
                    <a:pt x="4423804" y="0"/>
                  </a:lnTo>
                  <a:lnTo>
                    <a:pt x="4423804" y="6857999"/>
                  </a:lnTo>
                  <a:lnTo>
                    <a:pt x="3985654" y="6857999"/>
                  </a:lnTo>
                  <a:lnTo>
                    <a:pt x="3985654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6E4485C-35A0-4B0C-8B9D-A40F0F2E97F6}"/>
                </a:ext>
              </a:extLst>
            </p:cNvPr>
            <p:cNvSpPr/>
            <p:nvPr/>
          </p:nvSpPr>
          <p:spPr>
            <a:xfrm>
              <a:off x="8645128" y="-7294"/>
              <a:ext cx="3546872" cy="4119818"/>
            </a:xfrm>
            <a:custGeom>
              <a:avLst/>
              <a:gdLst>
                <a:gd name="connsiteX0" fmla="*/ 1456356 w 3546872"/>
                <a:gd name="connsiteY0" fmla="*/ 0 h 4119818"/>
                <a:gd name="connsiteX1" fmla="*/ 3546872 w 3546872"/>
                <a:gd name="connsiteY1" fmla="*/ 0 h 4119818"/>
                <a:gd name="connsiteX2" fmla="*/ 3546872 w 3546872"/>
                <a:gd name="connsiteY2" fmla="*/ 3259900 h 4119818"/>
                <a:gd name="connsiteX3" fmla="*/ 3108722 w 3546872"/>
                <a:gd name="connsiteY3" fmla="*/ 4119818 h 4119818"/>
                <a:gd name="connsiteX4" fmla="*/ 3108722 w 3546872"/>
                <a:gd name="connsiteY4" fmla="*/ 464494 h 4119818"/>
                <a:gd name="connsiteX5" fmla="*/ 3108721 w 3546872"/>
                <a:gd name="connsiteY5" fmla="*/ 464494 h 4119818"/>
                <a:gd name="connsiteX6" fmla="*/ 2785991 w 3546872"/>
                <a:gd name="connsiteY6" fmla="*/ 464494 h 4119818"/>
                <a:gd name="connsiteX7" fmla="*/ 2103879 w 3546872"/>
                <a:gd name="connsiteY7" fmla="*/ 464494 h 4119818"/>
                <a:gd name="connsiteX8" fmla="*/ 1854385 w 3546872"/>
                <a:gd name="connsiteY8" fmla="*/ 464494 h 4119818"/>
                <a:gd name="connsiteX9" fmla="*/ 1219685 w 3546872"/>
                <a:gd name="connsiteY9" fmla="*/ 464494 h 4119818"/>
                <a:gd name="connsiteX10" fmla="*/ 0 w 3546872"/>
                <a:gd name="connsiteY10" fmla="*/ 464494 h 4119818"/>
                <a:gd name="connsiteX11" fmla="*/ 232955 w 3546872"/>
                <a:gd name="connsiteY11" fmla="*/ 7294 h 4119818"/>
                <a:gd name="connsiteX12" fmla="*/ 1452640 w 3546872"/>
                <a:gd name="connsiteY12" fmla="*/ 7294 h 4119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46872" h="4119818">
                  <a:moveTo>
                    <a:pt x="1456356" y="0"/>
                  </a:moveTo>
                  <a:lnTo>
                    <a:pt x="3546872" y="0"/>
                  </a:lnTo>
                  <a:lnTo>
                    <a:pt x="3546872" y="3259900"/>
                  </a:lnTo>
                  <a:lnTo>
                    <a:pt x="3108722" y="4119818"/>
                  </a:lnTo>
                  <a:lnTo>
                    <a:pt x="3108722" y="464494"/>
                  </a:lnTo>
                  <a:lnTo>
                    <a:pt x="3108721" y="464494"/>
                  </a:lnTo>
                  <a:lnTo>
                    <a:pt x="2785991" y="464494"/>
                  </a:lnTo>
                  <a:lnTo>
                    <a:pt x="2103879" y="464494"/>
                  </a:lnTo>
                  <a:lnTo>
                    <a:pt x="1854385" y="464494"/>
                  </a:lnTo>
                  <a:lnTo>
                    <a:pt x="1219685" y="464494"/>
                  </a:lnTo>
                  <a:lnTo>
                    <a:pt x="0" y="464494"/>
                  </a:lnTo>
                  <a:lnTo>
                    <a:pt x="232955" y="7294"/>
                  </a:lnTo>
                  <a:lnTo>
                    <a:pt x="1452640" y="7294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6A9040-0A79-4105-BAD8-3123080EB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4CA3ED-3294-4DFC-BC5D-1482AE2FE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The information contained herein is provided only for the intended audience and not for use with or distribution to the general public</a:t>
            </a:r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38A37F-D6BE-4BD6-8886-01BCC4A06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5B047-7786-42C0-A2BF-6DB1A4525D4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646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Layouts (organizing sla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6498C98-2B65-4248-A3C7-A31F80B0CF88}"/>
              </a:ext>
            </a:extLst>
          </p:cNvPr>
          <p:cNvSpPr txBox="1"/>
          <p:nvPr/>
        </p:nvSpPr>
        <p:spPr>
          <a:xfrm>
            <a:off x="323850" y="1659285"/>
            <a:ext cx="11544300" cy="3539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0"/>
              </a:spcBef>
            </a:pPr>
            <a:r>
              <a:rPr sz="11500" b="1"/>
              <a:t>Title Slide Layouts</a:t>
            </a:r>
            <a:endParaRPr sz="6000"/>
          </a:p>
        </p:txBody>
      </p:sp>
    </p:spTree>
    <p:extLst>
      <p:ext uri="{BB962C8B-B14F-4D97-AF65-F5344CB8AC3E}">
        <p14:creationId xmlns:p14="http://schemas.microsoft.com/office/powerpoint/2010/main" val="36004509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DC313-DF92-4C6F-8138-260ED7765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18143" y="2440243"/>
            <a:ext cx="5328979" cy="2191275"/>
          </a:xfrm>
        </p:spPr>
        <p:txBody>
          <a:bodyPr anchor="b"/>
          <a:lstStyle>
            <a:lvl1pPr algn="l"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39D62A-034E-4E59-96B0-54FDDBFB9B0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18144" y="4876799"/>
            <a:ext cx="5328978" cy="991275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Presenter name (bold)</a:t>
            </a:r>
            <a:br>
              <a:rPr/>
            </a:br>
            <a:r>
              <a:t>Title, affiliations (not bold)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AAFA910-8C10-4085-824F-71654EB71E0D}"/>
              </a:ext>
            </a:extLst>
          </p:cNvPr>
          <p:cNvGrpSpPr/>
          <p:nvPr/>
        </p:nvGrpSpPr>
        <p:grpSpPr>
          <a:xfrm>
            <a:off x="0" y="0"/>
            <a:ext cx="4778963" cy="6858001"/>
            <a:chOff x="0" y="0"/>
            <a:chExt cx="4778963" cy="6858001"/>
          </a:xfrm>
        </p:grpSpPr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F6DF294-3D07-491A-98BB-04F90C54EEA5}"/>
                </a:ext>
              </a:extLst>
            </p:cNvPr>
            <p:cNvSpPr/>
            <p:nvPr/>
          </p:nvSpPr>
          <p:spPr>
            <a:xfrm>
              <a:off x="0" y="0"/>
              <a:ext cx="2433042" cy="4775116"/>
            </a:xfrm>
            <a:custGeom>
              <a:avLst/>
              <a:gdLst>
                <a:gd name="connsiteX0" fmla="*/ 980950 w 2433042"/>
                <a:gd name="connsiteY0" fmla="*/ 0 h 4775116"/>
                <a:gd name="connsiteX1" fmla="*/ 2433042 w 2433042"/>
                <a:gd name="connsiteY1" fmla="*/ 0 h 4775116"/>
                <a:gd name="connsiteX2" fmla="*/ 0 w 2433042"/>
                <a:gd name="connsiteY2" fmla="*/ 4775116 h 4775116"/>
                <a:gd name="connsiteX3" fmla="*/ 0 w 2433042"/>
                <a:gd name="connsiteY3" fmla="*/ 1925224 h 4775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3042" h="4775116">
                  <a:moveTo>
                    <a:pt x="980950" y="0"/>
                  </a:moveTo>
                  <a:lnTo>
                    <a:pt x="2433042" y="0"/>
                  </a:lnTo>
                  <a:lnTo>
                    <a:pt x="0" y="4775116"/>
                  </a:lnTo>
                  <a:lnTo>
                    <a:pt x="0" y="1925224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38" name="Rectangle: Diagonal Corners Snipped 37">
              <a:extLst>
                <a:ext uri="{FF2B5EF4-FFF2-40B4-BE49-F238E27FC236}">
                  <a16:creationId xmlns:a16="http://schemas.microsoft.com/office/drawing/2014/main" id="{DEE19587-495F-4313-9886-3C0784FB0D34}"/>
                </a:ext>
              </a:extLst>
            </p:cNvPr>
            <p:cNvSpPr/>
            <p:nvPr/>
          </p:nvSpPr>
          <p:spPr>
            <a:xfrm flipH="1">
              <a:off x="1325037" y="2440243"/>
              <a:ext cx="1168129" cy="2081782"/>
            </a:xfrm>
            <a:prstGeom prst="snip2DiagRect">
              <a:avLst>
                <a:gd name="adj1" fmla="val 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00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ACD309A-47F3-44D1-8803-F1D9FAB032A5}"/>
                </a:ext>
              </a:extLst>
            </p:cNvPr>
            <p:cNvSpPr/>
            <p:nvPr/>
          </p:nvSpPr>
          <p:spPr>
            <a:xfrm>
              <a:off x="0" y="4522027"/>
              <a:ext cx="2168904" cy="2335973"/>
            </a:xfrm>
            <a:custGeom>
              <a:avLst/>
              <a:gdLst>
                <a:gd name="connsiteX0" fmla="*/ 523212 w 2168904"/>
                <a:gd name="connsiteY0" fmla="*/ 0 h 2335973"/>
                <a:gd name="connsiteX1" fmla="*/ 2168904 w 2168904"/>
                <a:gd name="connsiteY1" fmla="*/ 0 h 2335973"/>
                <a:gd name="connsiteX2" fmla="*/ 973743 w 2168904"/>
                <a:gd name="connsiteY2" fmla="*/ 2335973 h 2335973"/>
                <a:gd name="connsiteX3" fmla="*/ 0 w 2168904"/>
                <a:gd name="connsiteY3" fmla="*/ 2335973 h 2335973"/>
                <a:gd name="connsiteX4" fmla="*/ 0 w 2168904"/>
                <a:gd name="connsiteY4" fmla="*/ 1026861 h 2335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8904" h="2335973">
                  <a:moveTo>
                    <a:pt x="523212" y="0"/>
                  </a:moveTo>
                  <a:lnTo>
                    <a:pt x="2168904" y="0"/>
                  </a:lnTo>
                  <a:lnTo>
                    <a:pt x="973743" y="2335973"/>
                  </a:lnTo>
                  <a:lnTo>
                    <a:pt x="0" y="2335973"/>
                  </a:lnTo>
                  <a:lnTo>
                    <a:pt x="0" y="102686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6E6E6">
                    <a:lumMod val="84000"/>
                    <a:lumOff val="16000"/>
                  </a:srgbClr>
                </a:gs>
                <a:gs pos="100000">
                  <a:srgbClr val="E6E6E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379AF35-4358-4B82-93B8-82504BCC38B9}"/>
                </a:ext>
              </a:extLst>
            </p:cNvPr>
            <p:cNvSpPr/>
            <p:nvPr/>
          </p:nvSpPr>
          <p:spPr>
            <a:xfrm>
              <a:off x="523212" y="2440243"/>
              <a:ext cx="1969954" cy="2081784"/>
            </a:xfrm>
            <a:custGeom>
              <a:avLst/>
              <a:gdLst>
                <a:gd name="connsiteX0" fmla="*/ 1060722 w 1969954"/>
                <a:gd name="connsiteY0" fmla="*/ 0 h 2081784"/>
                <a:gd name="connsiteX1" fmla="*/ 1969954 w 1969954"/>
                <a:gd name="connsiteY1" fmla="*/ 0 h 2081784"/>
                <a:gd name="connsiteX2" fmla="*/ 909233 w 1969954"/>
                <a:gd name="connsiteY2" fmla="*/ 2081784 h 2081784"/>
                <a:gd name="connsiteX3" fmla="*/ 0 w 1969954"/>
                <a:gd name="connsiteY3" fmla="*/ 2081784 h 208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9954" h="2081784">
                  <a:moveTo>
                    <a:pt x="1060722" y="0"/>
                  </a:moveTo>
                  <a:lnTo>
                    <a:pt x="1969954" y="0"/>
                  </a:lnTo>
                  <a:lnTo>
                    <a:pt x="909233" y="2081784"/>
                  </a:lnTo>
                  <a:lnTo>
                    <a:pt x="0" y="2081784"/>
                  </a:lnTo>
                  <a:close/>
                </a:path>
              </a:pathLst>
            </a:custGeom>
            <a:solidFill>
              <a:srgbClr val="026B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92F5C99-74BE-49EE-B589-FA033319F267}"/>
                </a:ext>
              </a:extLst>
            </p:cNvPr>
            <p:cNvSpPr/>
            <p:nvPr/>
          </p:nvSpPr>
          <p:spPr>
            <a:xfrm>
              <a:off x="1407330" y="2440243"/>
              <a:ext cx="2031037" cy="2124713"/>
            </a:xfrm>
            <a:custGeom>
              <a:avLst/>
              <a:gdLst>
                <a:gd name="connsiteX0" fmla="*/ 1082595 w 2031037"/>
                <a:gd name="connsiteY0" fmla="*/ 0 h 2124713"/>
                <a:gd name="connsiteX1" fmla="*/ 2031037 w 2031037"/>
                <a:gd name="connsiteY1" fmla="*/ 0 h 2124713"/>
                <a:gd name="connsiteX2" fmla="*/ 948443 w 2031037"/>
                <a:gd name="connsiteY2" fmla="*/ 2124713 h 2124713"/>
                <a:gd name="connsiteX3" fmla="*/ 0 w 2031037"/>
                <a:gd name="connsiteY3" fmla="*/ 2124713 h 212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1037" h="2124713">
                  <a:moveTo>
                    <a:pt x="1082595" y="0"/>
                  </a:moveTo>
                  <a:lnTo>
                    <a:pt x="2031037" y="0"/>
                  </a:lnTo>
                  <a:lnTo>
                    <a:pt x="948443" y="2124713"/>
                  </a:lnTo>
                  <a:lnTo>
                    <a:pt x="0" y="212471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5A2C6"/>
                </a:gs>
                <a:gs pos="100000">
                  <a:srgbClr val="00A88C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04B177C-6E0F-459F-B2C1-074A0D9B45CA}"/>
                </a:ext>
              </a:extLst>
            </p:cNvPr>
            <p:cNvSpPr/>
            <p:nvPr/>
          </p:nvSpPr>
          <p:spPr>
            <a:xfrm>
              <a:off x="117628" y="4522026"/>
              <a:ext cx="2253871" cy="2335974"/>
            </a:xfrm>
            <a:custGeom>
              <a:avLst/>
              <a:gdLst>
                <a:gd name="connsiteX0" fmla="*/ 1306812 w 2253871"/>
                <a:gd name="connsiteY0" fmla="*/ 0 h 2335974"/>
                <a:gd name="connsiteX1" fmla="*/ 2253871 w 2253871"/>
                <a:gd name="connsiteY1" fmla="*/ 0 h 2335974"/>
                <a:gd name="connsiteX2" fmla="*/ 1063633 w 2253871"/>
                <a:gd name="connsiteY2" fmla="*/ 2335974 h 2335974"/>
                <a:gd name="connsiteX3" fmla="*/ 0 w 2253871"/>
                <a:gd name="connsiteY3" fmla="*/ 2335974 h 2335974"/>
                <a:gd name="connsiteX4" fmla="*/ 1 w 2253871"/>
                <a:gd name="connsiteY4" fmla="*/ 2335973 h 2335974"/>
                <a:gd name="connsiteX5" fmla="*/ 116574 w 2253871"/>
                <a:gd name="connsiteY5" fmla="*/ 2335973 h 233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3871" h="2335974">
                  <a:moveTo>
                    <a:pt x="1306812" y="0"/>
                  </a:moveTo>
                  <a:lnTo>
                    <a:pt x="2253871" y="0"/>
                  </a:lnTo>
                  <a:lnTo>
                    <a:pt x="1063633" y="2335974"/>
                  </a:lnTo>
                  <a:lnTo>
                    <a:pt x="0" y="2335974"/>
                  </a:lnTo>
                  <a:lnTo>
                    <a:pt x="1" y="2335973"/>
                  </a:lnTo>
                  <a:lnTo>
                    <a:pt x="116574" y="2335973"/>
                  </a:lnTo>
                  <a:close/>
                </a:path>
              </a:pathLst>
            </a:custGeom>
            <a:gradFill>
              <a:gsLst>
                <a:gs pos="0">
                  <a:srgbClr val="E6E6E6">
                    <a:lumMod val="95000"/>
                  </a:srgbClr>
                </a:gs>
                <a:gs pos="100000">
                  <a:srgbClr val="E6E6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559390DC-CBCC-4C6F-9B3A-6A3F7DC82FEF}"/>
                </a:ext>
              </a:extLst>
            </p:cNvPr>
            <p:cNvSpPr/>
            <p:nvPr/>
          </p:nvSpPr>
          <p:spPr>
            <a:xfrm>
              <a:off x="2585" y="0"/>
              <a:ext cx="1703853" cy="3344001"/>
            </a:xfrm>
            <a:custGeom>
              <a:avLst/>
              <a:gdLst>
                <a:gd name="connsiteX0" fmla="*/ 982828 w 1703853"/>
                <a:gd name="connsiteY0" fmla="*/ 0 h 3344001"/>
                <a:gd name="connsiteX1" fmla="*/ 1703853 w 1703853"/>
                <a:gd name="connsiteY1" fmla="*/ 0 h 3344001"/>
                <a:gd name="connsiteX2" fmla="*/ 0 w 1703853"/>
                <a:gd name="connsiteY2" fmla="*/ 3344001 h 3344001"/>
                <a:gd name="connsiteX3" fmla="*/ 0 w 1703853"/>
                <a:gd name="connsiteY3" fmla="*/ 1928909 h 334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3853" h="3344001">
                  <a:moveTo>
                    <a:pt x="982828" y="0"/>
                  </a:moveTo>
                  <a:lnTo>
                    <a:pt x="1703853" y="0"/>
                  </a:lnTo>
                  <a:lnTo>
                    <a:pt x="0" y="3344001"/>
                  </a:lnTo>
                  <a:lnTo>
                    <a:pt x="0" y="1928909"/>
                  </a:lnTo>
                  <a:close/>
                </a:path>
              </a:pathLst>
            </a:custGeom>
            <a:gradFill>
              <a:gsLst>
                <a:gs pos="0">
                  <a:srgbClr val="E6E6E6"/>
                </a:gs>
                <a:gs pos="100000">
                  <a:srgbClr val="E6E6E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BCA96DA3-F61E-4712-AFC8-E0BCCA46E7A3}"/>
                </a:ext>
              </a:extLst>
            </p:cNvPr>
            <p:cNvGrpSpPr/>
            <p:nvPr/>
          </p:nvGrpSpPr>
          <p:grpSpPr>
            <a:xfrm>
              <a:off x="436012" y="1080585"/>
              <a:ext cx="2750506" cy="1359658"/>
              <a:chOff x="457200" y="2247901"/>
              <a:chExt cx="2335499" cy="1154508"/>
            </a:xfrm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95508204-053D-4890-860D-95F795C93014}"/>
                  </a:ext>
                </a:extLst>
              </p:cNvPr>
              <p:cNvSpPr/>
              <p:nvPr/>
            </p:nvSpPr>
            <p:spPr>
              <a:xfrm>
                <a:off x="457200" y="2247901"/>
                <a:ext cx="1851599" cy="1154508"/>
              </a:xfrm>
              <a:custGeom>
                <a:avLst/>
                <a:gdLst>
                  <a:gd name="connsiteX0" fmla="*/ 740455 w 2330680"/>
                  <a:gd name="connsiteY0" fmla="*/ 0 h 1453225"/>
                  <a:gd name="connsiteX1" fmla="*/ 2330680 w 2330680"/>
                  <a:gd name="connsiteY1" fmla="*/ 0 h 1453225"/>
                  <a:gd name="connsiteX2" fmla="*/ 1590225 w 2330680"/>
                  <a:gd name="connsiteY2" fmla="*/ 1453225 h 1453225"/>
                  <a:gd name="connsiteX3" fmla="*/ 0 w 2330680"/>
                  <a:gd name="connsiteY3" fmla="*/ 1453225 h 145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0680" h="1453225">
                    <a:moveTo>
                      <a:pt x="740455" y="0"/>
                    </a:moveTo>
                    <a:lnTo>
                      <a:pt x="2330680" y="0"/>
                    </a:lnTo>
                    <a:lnTo>
                      <a:pt x="1590225" y="1453225"/>
                    </a:lnTo>
                    <a:lnTo>
                      <a:pt x="0" y="1453225"/>
                    </a:lnTo>
                    <a:close/>
                  </a:path>
                </a:pathLst>
              </a:custGeom>
              <a:solidFill>
                <a:srgbClr val="00A8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E32FB6C8-195A-497F-8C55-EF082279D92B}"/>
                  </a:ext>
                </a:extLst>
              </p:cNvPr>
              <p:cNvSpPr/>
              <p:nvPr/>
            </p:nvSpPr>
            <p:spPr>
              <a:xfrm>
                <a:off x="941100" y="2247901"/>
                <a:ext cx="1851599" cy="1154508"/>
              </a:xfrm>
              <a:custGeom>
                <a:avLst/>
                <a:gdLst>
                  <a:gd name="connsiteX0" fmla="*/ 740455 w 2330680"/>
                  <a:gd name="connsiteY0" fmla="*/ 0 h 1453225"/>
                  <a:gd name="connsiteX1" fmla="*/ 2330680 w 2330680"/>
                  <a:gd name="connsiteY1" fmla="*/ 0 h 1453225"/>
                  <a:gd name="connsiteX2" fmla="*/ 1590225 w 2330680"/>
                  <a:gd name="connsiteY2" fmla="*/ 1453225 h 1453225"/>
                  <a:gd name="connsiteX3" fmla="*/ 0 w 2330680"/>
                  <a:gd name="connsiteY3" fmla="*/ 1453225 h 145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0680" h="1453225">
                    <a:moveTo>
                      <a:pt x="740455" y="0"/>
                    </a:moveTo>
                    <a:lnTo>
                      <a:pt x="2330680" y="0"/>
                    </a:lnTo>
                    <a:lnTo>
                      <a:pt x="1590225" y="1453225"/>
                    </a:lnTo>
                    <a:lnTo>
                      <a:pt x="0" y="1453225"/>
                    </a:lnTo>
                    <a:close/>
                  </a:path>
                </a:pathLst>
              </a:custGeom>
              <a:solidFill>
                <a:srgbClr val="00A8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024E088F-D3B0-4800-BFFF-903BD63E0652}"/>
                </a:ext>
              </a:extLst>
            </p:cNvPr>
            <p:cNvSpPr/>
            <p:nvPr/>
          </p:nvSpPr>
          <p:spPr>
            <a:xfrm>
              <a:off x="0" y="1080585"/>
              <a:ext cx="1153455" cy="1359658"/>
            </a:xfrm>
            <a:custGeom>
              <a:avLst/>
              <a:gdLst>
                <a:gd name="connsiteX0" fmla="*/ 0 w 1153455"/>
                <a:gd name="connsiteY0" fmla="*/ 0 h 1359658"/>
                <a:gd name="connsiteX1" fmla="*/ 1153455 w 1153455"/>
                <a:gd name="connsiteY1" fmla="*/ 0 h 1359658"/>
                <a:gd name="connsiteX2" fmla="*/ 460674 w 1153455"/>
                <a:gd name="connsiteY2" fmla="*/ 1359658 h 1359658"/>
                <a:gd name="connsiteX3" fmla="*/ 0 w 1153455"/>
                <a:gd name="connsiteY3" fmla="*/ 1359658 h 1359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3455" h="1359658">
                  <a:moveTo>
                    <a:pt x="0" y="0"/>
                  </a:moveTo>
                  <a:lnTo>
                    <a:pt x="1153455" y="0"/>
                  </a:lnTo>
                  <a:lnTo>
                    <a:pt x="460674" y="1359658"/>
                  </a:lnTo>
                  <a:lnTo>
                    <a:pt x="0" y="1359658"/>
                  </a:lnTo>
                  <a:close/>
                </a:path>
              </a:pathLst>
            </a:custGeom>
            <a:solidFill>
              <a:srgbClr val="026B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63894ED-6B81-4EC1-9925-76D332643163}"/>
                </a:ext>
              </a:extLst>
            </p:cNvPr>
            <p:cNvSpPr/>
            <p:nvPr/>
          </p:nvSpPr>
          <p:spPr>
            <a:xfrm>
              <a:off x="1163192" y="1080586"/>
              <a:ext cx="3615771" cy="5777415"/>
            </a:xfrm>
            <a:custGeom>
              <a:avLst/>
              <a:gdLst>
                <a:gd name="connsiteX0" fmla="*/ 2943740 w 3615771"/>
                <a:gd name="connsiteY0" fmla="*/ 0 h 5777415"/>
                <a:gd name="connsiteX1" fmla="*/ 3615771 w 3615771"/>
                <a:gd name="connsiteY1" fmla="*/ 0 h 5777415"/>
                <a:gd name="connsiteX2" fmla="*/ 672031 w 3615771"/>
                <a:gd name="connsiteY2" fmla="*/ 5777415 h 5777415"/>
                <a:gd name="connsiteX3" fmla="*/ 0 w 3615771"/>
                <a:gd name="connsiteY3" fmla="*/ 5777415 h 5777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5771" h="5777415">
                  <a:moveTo>
                    <a:pt x="2943740" y="0"/>
                  </a:moveTo>
                  <a:lnTo>
                    <a:pt x="3615771" y="0"/>
                  </a:lnTo>
                  <a:lnTo>
                    <a:pt x="672031" y="5777415"/>
                  </a:lnTo>
                  <a:lnTo>
                    <a:pt x="0" y="5777415"/>
                  </a:lnTo>
                  <a:close/>
                </a:path>
              </a:pathLst>
            </a:custGeom>
            <a:gradFill>
              <a:gsLst>
                <a:gs pos="0">
                  <a:srgbClr val="E6E6E6">
                    <a:lumMod val="68000"/>
                    <a:lumOff val="32000"/>
                  </a:srgbClr>
                </a:gs>
                <a:gs pos="100000">
                  <a:srgbClr val="E6E6E6">
                    <a:lumMod val="52000"/>
                    <a:lumOff val="4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</p:grp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EF9D688-A131-4A6F-A7EC-B4ACD36868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494" y="779257"/>
            <a:ext cx="2383628" cy="42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144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Dark Pic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D8270B64-66B2-4793-992B-D5529EF18C3E}"/>
              </a:ext>
            </a:extLst>
          </p:cNvPr>
          <p:cNvSpPr/>
          <p:nvPr/>
        </p:nvSpPr>
        <p:spPr>
          <a:xfrm>
            <a:off x="2233896" y="0"/>
            <a:ext cx="9958105" cy="6858000"/>
          </a:xfrm>
          <a:custGeom>
            <a:avLst/>
            <a:gdLst>
              <a:gd name="connsiteX0" fmla="*/ 3494326 w 9958105"/>
              <a:gd name="connsiteY0" fmla="*/ 0 h 6858000"/>
              <a:gd name="connsiteX1" fmla="*/ 9958105 w 9958105"/>
              <a:gd name="connsiteY1" fmla="*/ 0 h 6858000"/>
              <a:gd name="connsiteX2" fmla="*/ 9958105 w 9958105"/>
              <a:gd name="connsiteY2" fmla="*/ 6858000 h 6858000"/>
              <a:gd name="connsiteX3" fmla="*/ 0 w 995810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8105" h="6858000">
                <a:moveTo>
                  <a:pt x="3494326" y="0"/>
                </a:moveTo>
                <a:lnTo>
                  <a:pt x="9958105" y="0"/>
                </a:lnTo>
                <a:lnTo>
                  <a:pt x="995810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00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162D55DB-6986-4C0F-A1BE-A61076D7D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3666" y="989925"/>
            <a:ext cx="2146259" cy="429251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DEB3A00-CE02-46D6-A56C-14340CB0754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608449" y="0"/>
            <a:ext cx="10583550" cy="6857998"/>
          </a:xfrm>
          <a:custGeom>
            <a:avLst/>
            <a:gdLst>
              <a:gd name="connsiteX0" fmla="*/ 3700528 w 10583550"/>
              <a:gd name="connsiteY0" fmla="*/ 0 h 6857998"/>
              <a:gd name="connsiteX1" fmla="*/ 10583550 w 10583550"/>
              <a:gd name="connsiteY1" fmla="*/ 0 h 6857998"/>
              <a:gd name="connsiteX2" fmla="*/ 10583550 w 10583550"/>
              <a:gd name="connsiteY2" fmla="*/ 2764049 h 6857998"/>
              <a:gd name="connsiteX3" fmla="*/ 8497579 w 10583550"/>
              <a:gd name="connsiteY3" fmla="*/ 6857998 h 6857998"/>
              <a:gd name="connsiteX4" fmla="*/ 0 w 10583550"/>
              <a:gd name="connsiteY4" fmla="*/ 6857998 h 6857998"/>
              <a:gd name="connsiteX5" fmla="*/ 3494325 w 10583550"/>
              <a:gd name="connsiteY5" fmla="*/ 1 h 6857998"/>
              <a:gd name="connsiteX6" fmla="*/ 3700528 w 10583550"/>
              <a:gd name="connsiteY6" fmla="*/ 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83550" h="6857998">
                <a:moveTo>
                  <a:pt x="3700528" y="0"/>
                </a:moveTo>
                <a:lnTo>
                  <a:pt x="10583550" y="0"/>
                </a:lnTo>
                <a:lnTo>
                  <a:pt x="10583550" y="2764049"/>
                </a:lnTo>
                <a:lnTo>
                  <a:pt x="8497579" y="6857998"/>
                </a:lnTo>
                <a:lnTo>
                  <a:pt x="0" y="6857998"/>
                </a:lnTo>
                <a:lnTo>
                  <a:pt x="3494325" y="1"/>
                </a:lnTo>
                <a:lnTo>
                  <a:pt x="3700528" y="1"/>
                </a:lnTo>
                <a:close/>
              </a:path>
            </a:pathLst>
          </a:custGeom>
          <a:solidFill>
            <a:srgbClr val="003241"/>
          </a:solidFill>
        </p:spPr>
        <p:txBody>
          <a:bodyPr wrap="square" tIns="1280160" bIns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t>Click icon to insert a dark picture; </a:t>
            </a:r>
            <a:br>
              <a:rPr/>
            </a:br>
            <a:r>
              <a:t>send to back if necessary. 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40E8370-BEA1-42E8-83C6-3191B83DBA01}"/>
              </a:ext>
            </a:extLst>
          </p:cNvPr>
          <p:cNvSpPr/>
          <p:nvPr/>
        </p:nvSpPr>
        <p:spPr>
          <a:xfrm>
            <a:off x="10106026" y="2764047"/>
            <a:ext cx="2085973" cy="4093953"/>
          </a:xfrm>
          <a:custGeom>
            <a:avLst/>
            <a:gdLst>
              <a:gd name="connsiteX0" fmla="*/ 1710308 w 1710308"/>
              <a:gd name="connsiteY0" fmla="*/ 0 h 3356669"/>
              <a:gd name="connsiteX1" fmla="*/ 1710308 w 1710308"/>
              <a:gd name="connsiteY1" fmla="*/ 3356669 h 3356669"/>
              <a:gd name="connsiteX2" fmla="*/ 0 w 1710308"/>
              <a:gd name="connsiteY2" fmla="*/ 3356669 h 335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0308" h="3356669">
                <a:moveTo>
                  <a:pt x="1710308" y="0"/>
                </a:moveTo>
                <a:lnTo>
                  <a:pt x="1710308" y="3356669"/>
                </a:lnTo>
                <a:lnTo>
                  <a:pt x="0" y="3356669"/>
                </a:lnTo>
                <a:close/>
              </a:path>
            </a:pathLst>
          </a:custGeom>
          <a:solidFill>
            <a:srgbClr val="00A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3" name="overlay Media Placeholder 2">
            <a:extLst>
              <a:ext uri="{FF2B5EF4-FFF2-40B4-BE49-F238E27FC236}">
                <a16:creationId xmlns:a16="http://schemas.microsoft.com/office/drawing/2014/main" id="{2F4A1CAC-F2A9-45E5-9CB0-3D7831711627}"/>
              </a:ext>
            </a:extLst>
          </p:cNvPr>
          <p:cNvSpPr>
            <a:spLocks noGrp="1"/>
          </p:cNvSpPr>
          <p:nvPr>
            <p:ph type="media" sz="quarter" idx="11" hasCustomPrompt="1"/>
          </p:nvPr>
        </p:nvSpPr>
        <p:spPr>
          <a:xfrm>
            <a:off x="1608447" y="1"/>
            <a:ext cx="4487549" cy="6858002"/>
          </a:xfrm>
          <a:blipFill>
            <a:blip r:embed="rId4"/>
            <a:stretch>
              <a:fillRect/>
            </a:stretch>
          </a:blipFill>
        </p:spPr>
        <p:txBody>
          <a:bodyPr lIns="137160" tIns="2468880" rIns="0"/>
          <a:lstStyle>
            <a:lvl1pPr marL="0" indent="0">
              <a:spcBef>
                <a:spcPts val="800"/>
              </a:spcBef>
              <a:buNone/>
              <a:defRPr sz="1400">
                <a:solidFill>
                  <a:schemeClr val="accent5"/>
                </a:solidFill>
              </a:defRPr>
            </a:lvl1pPr>
          </a:lstStyle>
          <a:p>
            <a:r>
              <a:t>This gradient should be </a:t>
            </a:r>
            <a:br>
              <a:rPr/>
            </a:br>
            <a:r>
              <a:t>on top of the picture. </a:t>
            </a:r>
            <a:br>
              <a:rPr/>
            </a:br>
            <a:r>
              <a:t>This text and the </a:t>
            </a:r>
            <a:br>
              <a:rPr/>
            </a:br>
            <a:r>
              <a:t>media icon will </a:t>
            </a:r>
            <a:br>
              <a:rPr/>
            </a:br>
            <a:r>
              <a:t>not appear.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45EA02-3B80-4DB6-A93B-4A21095A1F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white">
          <a:xfrm>
            <a:off x="5962964" y="1066801"/>
            <a:ext cx="5303530" cy="1295400"/>
          </a:xfrm>
        </p:spPr>
        <p:txBody>
          <a:bodyPr anchor="t"/>
          <a:lstStyle>
            <a:lvl1pPr algn="r">
              <a:lnSpc>
                <a:spcPct val="100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t>Click to add text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5A4ED72-B6B5-4B2A-8B70-4C2CA16194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3852225" y="5334000"/>
            <a:ext cx="4010026" cy="6667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pPr lvl="0"/>
            <a:r>
              <a:t>Presenter name (bold) </a:t>
            </a:r>
            <a:br>
              <a:rPr/>
            </a:br>
            <a:r>
              <a:t>Title, affiliations (not bold)</a:t>
            </a:r>
          </a:p>
        </p:txBody>
      </p:sp>
    </p:spTree>
    <p:extLst>
      <p:ext uri="{BB962C8B-B14F-4D97-AF65-F5344CB8AC3E}">
        <p14:creationId xmlns:p14="http://schemas.microsoft.com/office/powerpoint/2010/main" val="3851009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Ligh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7994F39-008B-4B36-AD32-9E4AEF525037}"/>
              </a:ext>
            </a:extLst>
          </p:cNvPr>
          <p:cNvSpPr/>
          <p:nvPr/>
        </p:nvSpPr>
        <p:spPr>
          <a:xfrm>
            <a:off x="2233896" y="0"/>
            <a:ext cx="9958105" cy="6858000"/>
          </a:xfrm>
          <a:custGeom>
            <a:avLst/>
            <a:gdLst>
              <a:gd name="connsiteX0" fmla="*/ 3494326 w 9958105"/>
              <a:gd name="connsiteY0" fmla="*/ 0 h 6858000"/>
              <a:gd name="connsiteX1" fmla="*/ 9958105 w 9958105"/>
              <a:gd name="connsiteY1" fmla="*/ 0 h 6858000"/>
              <a:gd name="connsiteX2" fmla="*/ 9958105 w 9958105"/>
              <a:gd name="connsiteY2" fmla="*/ 6858000 h 6858000"/>
              <a:gd name="connsiteX3" fmla="*/ 0 w 995810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8105" h="6858000">
                <a:moveTo>
                  <a:pt x="3494326" y="0"/>
                </a:moveTo>
                <a:lnTo>
                  <a:pt x="9958105" y="0"/>
                </a:lnTo>
                <a:lnTo>
                  <a:pt x="995810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2000"/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162D55DB-6986-4C0F-A1BE-A61076D7D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3666" y="989925"/>
            <a:ext cx="2146259" cy="429251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DEB3A00-CE02-46D6-A56C-14340CB0754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608449" y="0"/>
            <a:ext cx="10583550" cy="6857998"/>
          </a:xfrm>
          <a:custGeom>
            <a:avLst/>
            <a:gdLst>
              <a:gd name="connsiteX0" fmla="*/ 3700528 w 10583550"/>
              <a:gd name="connsiteY0" fmla="*/ 0 h 6857998"/>
              <a:gd name="connsiteX1" fmla="*/ 10583550 w 10583550"/>
              <a:gd name="connsiteY1" fmla="*/ 0 h 6857998"/>
              <a:gd name="connsiteX2" fmla="*/ 10583550 w 10583550"/>
              <a:gd name="connsiteY2" fmla="*/ 2764049 h 6857998"/>
              <a:gd name="connsiteX3" fmla="*/ 8497579 w 10583550"/>
              <a:gd name="connsiteY3" fmla="*/ 6857998 h 6857998"/>
              <a:gd name="connsiteX4" fmla="*/ 0 w 10583550"/>
              <a:gd name="connsiteY4" fmla="*/ 6857998 h 6857998"/>
              <a:gd name="connsiteX5" fmla="*/ 3494325 w 10583550"/>
              <a:gd name="connsiteY5" fmla="*/ 1 h 6857998"/>
              <a:gd name="connsiteX6" fmla="*/ 3700528 w 10583550"/>
              <a:gd name="connsiteY6" fmla="*/ 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83550" h="6857998">
                <a:moveTo>
                  <a:pt x="3700528" y="0"/>
                </a:moveTo>
                <a:lnTo>
                  <a:pt x="10583550" y="0"/>
                </a:lnTo>
                <a:lnTo>
                  <a:pt x="10583550" y="2764049"/>
                </a:lnTo>
                <a:lnTo>
                  <a:pt x="8497579" y="6857998"/>
                </a:lnTo>
                <a:lnTo>
                  <a:pt x="0" y="6857998"/>
                </a:lnTo>
                <a:lnTo>
                  <a:pt x="3494325" y="1"/>
                </a:lnTo>
                <a:lnTo>
                  <a:pt x="3700528" y="1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tIns="1280160" bIns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</a:lstStyle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t>Click icon to insert a light picture; </a:t>
            </a:r>
            <a:br>
              <a:rPr/>
            </a:br>
            <a:r>
              <a:t>send to back if necessary. 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F40E8370-BEA1-42E8-83C6-3191B83DBA01}"/>
              </a:ext>
            </a:extLst>
          </p:cNvPr>
          <p:cNvSpPr/>
          <p:nvPr/>
        </p:nvSpPr>
        <p:spPr>
          <a:xfrm>
            <a:off x="10106026" y="2764047"/>
            <a:ext cx="2085973" cy="4093953"/>
          </a:xfrm>
          <a:custGeom>
            <a:avLst/>
            <a:gdLst>
              <a:gd name="connsiteX0" fmla="*/ 1710308 w 1710308"/>
              <a:gd name="connsiteY0" fmla="*/ 0 h 3356669"/>
              <a:gd name="connsiteX1" fmla="*/ 1710308 w 1710308"/>
              <a:gd name="connsiteY1" fmla="*/ 3356669 h 3356669"/>
              <a:gd name="connsiteX2" fmla="*/ 0 w 1710308"/>
              <a:gd name="connsiteY2" fmla="*/ 3356669 h 335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0308" h="3356669">
                <a:moveTo>
                  <a:pt x="1710308" y="0"/>
                </a:moveTo>
                <a:lnTo>
                  <a:pt x="1710308" y="3356669"/>
                </a:lnTo>
                <a:lnTo>
                  <a:pt x="0" y="3356669"/>
                </a:lnTo>
                <a:close/>
              </a:path>
            </a:pathLst>
          </a:custGeom>
          <a:solidFill>
            <a:srgbClr val="00A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2F4A1CAC-F2A9-45E5-9CB0-3D7831711627}"/>
              </a:ext>
            </a:extLst>
          </p:cNvPr>
          <p:cNvSpPr>
            <a:spLocks noGrp="1"/>
          </p:cNvSpPr>
          <p:nvPr>
            <p:ph type="media" sz="quarter" idx="11" hasCustomPrompt="1"/>
          </p:nvPr>
        </p:nvSpPr>
        <p:spPr>
          <a:xfrm>
            <a:off x="1608447" y="1"/>
            <a:ext cx="4487549" cy="6858002"/>
          </a:xfrm>
          <a:blipFill>
            <a:blip r:embed="rId4"/>
            <a:stretch>
              <a:fillRect/>
            </a:stretch>
          </a:blipFill>
        </p:spPr>
        <p:txBody>
          <a:bodyPr lIns="137160" tIns="2468880" rIns="0"/>
          <a:lstStyle>
            <a:lvl1pPr marL="0" indent="0">
              <a:spcBef>
                <a:spcPts val="800"/>
              </a:spcBef>
              <a:buNone/>
              <a:defRPr sz="1400">
                <a:solidFill>
                  <a:schemeClr val="accent5"/>
                </a:solidFill>
              </a:defRPr>
            </a:lvl1pPr>
          </a:lstStyle>
          <a:p>
            <a:r>
              <a:t>This gradient should be </a:t>
            </a:r>
            <a:br>
              <a:rPr/>
            </a:br>
            <a:r>
              <a:t>on top of the picture. </a:t>
            </a:r>
            <a:br>
              <a:rPr/>
            </a:br>
            <a:r>
              <a:t>This text and the </a:t>
            </a:r>
            <a:br>
              <a:rPr/>
            </a:br>
            <a:r>
              <a:t>media icon will </a:t>
            </a:r>
            <a:br>
              <a:rPr/>
            </a:br>
            <a:r>
              <a:t>not appear.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645EA02-3B80-4DB6-A93B-4A21095A1F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2964" y="1066801"/>
            <a:ext cx="5303530" cy="1295400"/>
          </a:xfrm>
        </p:spPr>
        <p:txBody>
          <a:bodyPr anchor="t"/>
          <a:lstStyle>
            <a:lvl1pPr algn="r">
              <a:lnSpc>
                <a:spcPct val="100000"/>
              </a:lnSpc>
              <a:defRPr sz="4000"/>
            </a:lvl1pPr>
          </a:lstStyle>
          <a:p>
            <a:r>
              <a:t>Click to add text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5A4ED72-B6B5-4B2A-8B70-4C2CA16194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52225" y="5334000"/>
            <a:ext cx="4010026" cy="6667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pPr lvl="0"/>
            <a:r>
              <a:t>Presenter name (bold) </a:t>
            </a:r>
            <a:br>
              <a:rPr/>
            </a:br>
            <a:r>
              <a:t>Title, affiliations (not bold)</a:t>
            </a:r>
          </a:p>
        </p:txBody>
      </p:sp>
    </p:spTree>
    <p:extLst>
      <p:ext uri="{BB962C8B-B14F-4D97-AF65-F5344CB8AC3E}">
        <p14:creationId xmlns:p14="http://schemas.microsoft.com/office/powerpoint/2010/main" val="176131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logo">
            <a:extLst>
              <a:ext uri="{FF2B5EF4-FFF2-40B4-BE49-F238E27FC236}">
                <a16:creationId xmlns:a16="http://schemas.microsoft.com/office/drawing/2014/main" id="{C85E1131-E162-4213-A27D-6CFC9E5FC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51970" y="989925"/>
            <a:ext cx="2146259" cy="4292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6082C4-253D-4055-8422-4113C4A36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1" y="2387491"/>
            <a:ext cx="5302228" cy="2230519"/>
          </a:xfrm>
        </p:spPr>
        <p:txBody>
          <a:bodyPr anchor="b"/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130BC9F5-DB3F-47AC-BAF7-C4AEBC42A1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5013634"/>
            <a:ext cx="5302228" cy="6667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pPr lvl="0"/>
            <a:r>
              <a:t>Presenter name (bold) </a:t>
            </a:r>
            <a:br>
              <a:rPr/>
            </a:br>
            <a:r>
              <a:t>Title, affiliations (not bold)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72A832C-1627-4A7E-B82C-100A3D5AD48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-3"/>
            <a:ext cx="6334127" cy="6858000"/>
          </a:xfrm>
          <a:custGeom>
            <a:avLst/>
            <a:gdLst>
              <a:gd name="connsiteX0" fmla="*/ 0 w 6334127"/>
              <a:gd name="connsiteY0" fmla="*/ 0 h 6858000"/>
              <a:gd name="connsiteX1" fmla="*/ 6334127 w 6334127"/>
              <a:gd name="connsiteY1" fmla="*/ 0 h 6858000"/>
              <a:gd name="connsiteX2" fmla="*/ 6334127 w 6334127"/>
              <a:gd name="connsiteY2" fmla="*/ 3 h 6858000"/>
              <a:gd name="connsiteX3" fmla="*/ 6333194 w 6334127"/>
              <a:gd name="connsiteY3" fmla="*/ 3 h 6858000"/>
              <a:gd name="connsiteX4" fmla="*/ 2838868 w 6334127"/>
              <a:gd name="connsiteY4" fmla="*/ 6858000 h 6858000"/>
              <a:gd name="connsiteX5" fmla="*/ 0 w 6334127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34127" h="6858000">
                <a:moveTo>
                  <a:pt x="0" y="0"/>
                </a:moveTo>
                <a:lnTo>
                  <a:pt x="6334127" y="0"/>
                </a:lnTo>
                <a:lnTo>
                  <a:pt x="6334127" y="3"/>
                </a:lnTo>
                <a:lnTo>
                  <a:pt x="6333194" y="3"/>
                </a:lnTo>
                <a:lnTo>
                  <a:pt x="28388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tIns="0" bIns="100584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</a:lstStyle>
          <a:p>
            <a:r>
              <a:t>Click icon to insert picture;</a:t>
            </a:r>
            <a:br>
              <a:rPr/>
            </a:br>
            <a:r>
              <a:t>send to back if necessary.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A0A04D5-3B0D-457B-9D61-B806B573B03A}"/>
              </a:ext>
            </a:extLst>
          </p:cNvPr>
          <p:cNvSpPr/>
          <p:nvPr/>
        </p:nvSpPr>
        <p:spPr>
          <a:xfrm>
            <a:off x="2838868" y="1"/>
            <a:ext cx="4243858" cy="6858001"/>
          </a:xfrm>
          <a:custGeom>
            <a:avLst/>
            <a:gdLst>
              <a:gd name="connsiteX0" fmla="*/ 3494326 w 4243858"/>
              <a:gd name="connsiteY0" fmla="*/ 0 h 6858001"/>
              <a:gd name="connsiteX1" fmla="*/ 4243858 w 4243858"/>
              <a:gd name="connsiteY1" fmla="*/ 0 h 6858001"/>
              <a:gd name="connsiteX2" fmla="*/ 749532 w 4243858"/>
              <a:gd name="connsiteY2" fmla="*/ 6858001 h 6858001"/>
              <a:gd name="connsiteX3" fmla="*/ 0 w 4243858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3858" h="6858001">
                <a:moveTo>
                  <a:pt x="3494326" y="0"/>
                </a:moveTo>
                <a:lnTo>
                  <a:pt x="4243858" y="0"/>
                </a:lnTo>
                <a:lnTo>
                  <a:pt x="749532" y="6858001"/>
                </a:lnTo>
                <a:lnTo>
                  <a:pt x="0" y="6858001"/>
                </a:lnTo>
                <a:close/>
              </a:path>
            </a:pathLst>
          </a:custGeom>
          <a:gradFill>
            <a:gsLst>
              <a:gs pos="0">
                <a:srgbClr val="E6E6E6"/>
              </a:gs>
              <a:gs pos="100000">
                <a:srgbClr val="E6E6E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15C7239E-8E96-420D-8EA5-3F411591FE9A}"/>
              </a:ext>
            </a:extLst>
          </p:cNvPr>
          <p:cNvSpPr>
            <a:spLocks noGrp="1"/>
          </p:cNvSpPr>
          <p:nvPr>
            <p:ph type="media" sz="quarter" idx="14" hasCustomPrompt="1"/>
          </p:nvPr>
        </p:nvSpPr>
        <p:spPr>
          <a:xfrm>
            <a:off x="0" y="0"/>
            <a:ext cx="2352675" cy="4617387"/>
          </a:xfrm>
          <a:blipFill>
            <a:blip r:embed="rId4"/>
            <a:stretch>
              <a:fillRect/>
            </a:stretch>
          </a:blipFill>
        </p:spPr>
        <p:txBody>
          <a:bodyPr lIns="91440" tIns="182880" rIns="91440"/>
          <a:lstStyle>
            <a:lvl1pPr marL="0" indent="0">
              <a:spcBef>
                <a:spcPts val="300"/>
              </a:spcBef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t>This gradient should be </a:t>
            </a:r>
            <a:br>
              <a:rPr/>
            </a:br>
            <a:r>
              <a:t>on top of the picture. </a:t>
            </a:r>
            <a:br>
              <a:rPr/>
            </a:br>
            <a:r>
              <a:t>This text and the </a:t>
            </a:r>
            <a:br>
              <a:rPr/>
            </a:br>
            <a:r>
              <a:t>media icon will</a:t>
            </a:r>
            <a:br>
              <a:rPr/>
            </a:br>
            <a:r>
              <a:t>not appear. </a:t>
            </a:r>
          </a:p>
        </p:txBody>
      </p:sp>
    </p:spTree>
    <p:extLst>
      <p:ext uri="{BB962C8B-B14F-4D97-AF65-F5344CB8AC3E}">
        <p14:creationId xmlns:p14="http://schemas.microsoft.com/office/powerpoint/2010/main" val="282277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perhead">
            <a:extLst>
              <a:ext uri="{FF2B5EF4-FFF2-40B4-BE49-F238E27FC236}">
                <a16:creationId xmlns:a16="http://schemas.microsoft.com/office/drawing/2014/main" id="{18FFE6D7-B1D8-44E2-92D9-C29BF95EE8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9101"/>
            <a:ext cx="9144000" cy="32003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3pPr>
            <a:lvl4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4pPr>
            <a:lvl5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5pPr>
            <a:lvl6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6pPr>
            <a:lvl7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7pPr>
            <a:lvl8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8pPr>
            <a:lvl9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9pPr>
          </a:lstStyle>
          <a:p>
            <a:pPr lvl="0"/>
            <a:r>
              <a:t>Superheader (all caps)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90DD623D-0826-4623-820B-3FD95A578E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353039"/>
            <a:ext cx="9144000" cy="43996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2pPr>
            <a:lvl3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3pPr>
            <a:lvl4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4pPr>
            <a:lvl5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5pPr>
            <a:lvl6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6pPr>
            <a:lvl7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7pPr>
            <a:lvl8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8pPr>
            <a:lvl9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9pPr>
          </a:lstStyle>
          <a:p>
            <a:pPr lvl="0"/>
            <a:r>
              <a:t>Optional key takeaway 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F4A3D14-14F3-4722-8E25-384E6813D9E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57200" y="2019300"/>
            <a:ext cx="11010900" cy="4152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t>Click to add text or choose an icon below to insert other content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2DC6F4-AC55-4F39-AFDF-D3412036D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14773B-62E6-48AA-A4A9-1123666A9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5B047-7786-42C0-A2BF-6DB1A4525D42}" type="slidenum">
              <a:rPr/>
              <a:pPr/>
              <a:t>‹#›</a:t>
            </a:fld>
            <a:endParaRPr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E00D853-928E-41B6-97F2-35B511BF2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8475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ansition Layouts (organizing sla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6498C98-2B65-4248-A3C7-A31F80B0CF88}"/>
              </a:ext>
            </a:extLst>
          </p:cNvPr>
          <p:cNvSpPr txBox="1"/>
          <p:nvPr/>
        </p:nvSpPr>
        <p:spPr>
          <a:xfrm>
            <a:off x="323850" y="543595"/>
            <a:ext cx="11544300" cy="57708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0"/>
              </a:spcBef>
            </a:pPr>
            <a:r>
              <a:rPr sz="12500" b="1"/>
              <a:t>Transition or Statement Layouts</a:t>
            </a:r>
            <a:endParaRPr sz="12500"/>
          </a:p>
        </p:txBody>
      </p:sp>
    </p:spTree>
    <p:extLst>
      <p:ext uri="{BB962C8B-B14F-4D97-AF65-F5344CB8AC3E}">
        <p14:creationId xmlns:p14="http://schemas.microsoft.com/office/powerpoint/2010/main" val="5197740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ansition or Statem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F373E-79AD-4ABE-9992-FCB84BED2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71851" y="2363854"/>
            <a:ext cx="6067424" cy="1251062"/>
          </a:xfrm>
        </p:spPr>
        <p:txBody>
          <a:bodyPr anchor="b"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t>New topic, transition, or statement text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FF046CC-8079-4FBD-AD1C-61C173C675C9}"/>
              </a:ext>
            </a:extLst>
          </p:cNvPr>
          <p:cNvSpPr/>
          <p:nvPr/>
        </p:nvSpPr>
        <p:spPr>
          <a:xfrm>
            <a:off x="7356786" y="0"/>
            <a:ext cx="4835214" cy="6259497"/>
          </a:xfrm>
          <a:custGeom>
            <a:avLst/>
            <a:gdLst>
              <a:gd name="connsiteX0" fmla="*/ 4835214 w 4835214"/>
              <a:gd name="connsiteY0" fmla="*/ 3474936 h 6259497"/>
              <a:gd name="connsiteX1" fmla="*/ 4835214 w 4835214"/>
              <a:gd name="connsiteY1" fmla="*/ 3567582 h 6259497"/>
              <a:gd name="connsiteX2" fmla="*/ 3463614 w 4835214"/>
              <a:gd name="connsiteY2" fmla="*/ 6259497 h 6259497"/>
              <a:gd name="connsiteX3" fmla="*/ 3463614 w 4835214"/>
              <a:gd name="connsiteY3" fmla="*/ 6166852 h 6259497"/>
              <a:gd name="connsiteX4" fmla="*/ 4835214 w 4835214"/>
              <a:gd name="connsiteY4" fmla="*/ 2830865 h 6259497"/>
              <a:gd name="connsiteX5" fmla="*/ 4835214 w 4835214"/>
              <a:gd name="connsiteY5" fmla="*/ 2923510 h 6259497"/>
              <a:gd name="connsiteX6" fmla="*/ 3463614 w 4835214"/>
              <a:gd name="connsiteY6" fmla="*/ 5615427 h 6259497"/>
              <a:gd name="connsiteX7" fmla="*/ 3463614 w 4835214"/>
              <a:gd name="connsiteY7" fmla="*/ 5522781 h 6259497"/>
              <a:gd name="connsiteX8" fmla="*/ 4835214 w 4835214"/>
              <a:gd name="connsiteY8" fmla="*/ 2186811 h 6259497"/>
              <a:gd name="connsiteX9" fmla="*/ 4835214 w 4835214"/>
              <a:gd name="connsiteY9" fmla="*/ 2279457 h 6259497"/>
              <a:gd name="connsiteX10" fmla="*/ 3463614 w 4835214"/>
              <a:gd name="connsiteY10" fmla="*/ 4971373 h 6259497"/>
              <a:gd name="connsiteX11" fmla="*/ 3463614 w 4835214"/>
              <a:gd name="connsiteY11" fmla="*/ 4878727 h 6259497"/>
              <a:gd name="connsiteX12" fmla="*/ 4835214 w 4835214"/>
              <a:gd name="connsiteY12" fmla="*/ 1542757 h 6259497"/>
              <a:gd name="connsiteX13" fmla="*/ 4835214 w 4835214"/>
              <a:gd name="connsiteY13" fmla="*/ 1635403 h 6259497"/>
              <a:gd name="connsiteX14" fmla="*/ 3463614 w 4835214"/>
              <a:gd name="connsiteY14" fmla="*/ 4327319 h 6259497"/>
              <a:gd name="connsiteX15" fmla="*/ 3463614 w 4835214"/>
              <a:gd name="connsiteY15" fmla="*/ 4234674 h 6259497"/>
              <a:gd name="connsiteX16" fmla="*/ 4835214 w 4835214"/>
              <a:gd name="connsiteY16" fmla="*/ 898704 h 6259497"/>
              <a:gd name="connsiteX17" fmla="*/ 4835214 w 4835214"/>
              <a:gd name="connsiteY17" fmla="*/ 991350 h 6259497"/>
              <a:gd name="connsiteX18" fmla="*/ 3463614 w 4835214"/>
              <a:gd name="connsiteY18" fmla="*/ 3683266 h 6259497"/>
              <a:gd name="connsiteX19" fmla="*/ 3463614 w 4835214"/>
              <a:gd name="connsiteY19" fmla="*/ 3590620 h 6259497"/>
              <a:gd name="connsiteX20" fmla="*/ 4835214 w 4835214"/>
              <a:gd name="connsiteY20" fmla="*/ 254652 h 6259497"/>
              <a:gd name="connsiteX21" fmla="*/ 4835214 w 4835214"/>
              <a:gd name="connsiteY21" fmla="*/ 347297 h 6259497"/>
              <a:gd name="connsiteX22" fmla="*/ 3463614 w 4835214"/>
              <a:gd name="connsiteY22" fmla="*/ 3039213 h 6259497"/>
              <a:gd name="connsiteX23" fmla="*/ 3463614 w 4835214"/>
              <a:gd name="connsiteY23" fmla="*/ 2946568 h 6259497"/>
              <a:gd name="connsiteX24" fmla="*/ 4636804 w 4835214"/>
              <a:gd name="connsiteY24" fmla="*/ 0 h 6259497"/>
              <a:gd name="connsiteX25" fmla="*/ 4684009 w 4835214"/>
              <a:gd name="connsiteY25" fmla="*/ 0 h 6259497"/>
              <a:gd name="connsiteX26" fmla="*/ 3463614 w 4835214"/>
              <a:gd name="connsiteY26" fmla="*/ 2395160 h 6259497"/>
              <a:gd name="connsiteX27" fmla="*/ 3463614 w 4835214"/>
              <a:gd name="connsiteY27" fmla="*/ 2302515 h 6259497"/>
              <a:gd name="connsiteX28" fmla="*/ 4308642 w 4835214"/>
              <a:gd name="connsiteY28" fmla="*/ 0 h 6259497"/>
              <a:gd name="connsiteX29" fmla="*/ 4355847 w 4835214"/>
              <a:gd name="connsiteY29" fmla="*/ 0 h 6259497"/>
              <a:gd name="connsiteX30" fmla="*/ 3463614 w 4835214"/>
              <a:gd name="connsiteY30" fmla="*/ 1751106 h 6259497"/>
              <a:gd name="connsiteX31" fmla="*/ 3463614 w 4835214"/>
              <a:gd name="connsiteY31" fmla="*/ 1658461 h 6259497"/>
              <a:gd name="connsiteX32" fmla="*/ 3980480 w 4835214"/>
              <a:gd name="connsiteY32" fmla="*/ 0 h 6259497"/>
              <a:gd name="connsiteX33" fmla="*/ 4027685 w 4835214"/>
              <a:gd name="connsiteY33" fmla="*/ 0 h 6259497"/>
              <a:gd name="connsiteX34" fmla="*/ 3328820 w 4835214"/>
              <a:gd name="connsiteY34" fmla="*/ 1371600 h 6259497"/>
              <a:gd name="connsiteX35" fmla="*/ 3281615 w 4835214"/>
              <a:gd name="connsiteY35" fmla="*/ 1371600 h 6259497"/>
              <a:gd name="connsiteX36" fmla="*/ 3652319 w 4835214"/>
              <a:gd name="connsiteY36" fmla="*/ 0 h 6259497"/>
              <a:gd name="connsiteX37" fmla="*/ 3699524 w 4835214"/>
              <a:gd name="connsiteY37" fmla="*/ 0 h 6259497"/>
              <a:gd name="connsiteX38" fmla="*/ 3000659 w 4835214"/>
              <a:gd name="connsiteY38" fmla="*/ 1371600 h 6259497"/>
              <a:gd name="connsiteX39" fmla="*/ 2953454 w 4835214"/>
              <a:gd name="connsiteY39" fmla="*/ 1371600 h 6259497"/>
              <a:gd name="connsiteX40" fmla="*/ 3324157 w 4835214"/>
              <a:gd name="connsiteY40" fmla="*/ 0 h 6259497"/>
              <a:gd name="connsiteX41" fmla="*/ 3371363 w 4835214"/>
              <a:gd name="connsiteY41" fmla="*/ 0 h 6259497"/>
              <a:gd name="connsiteX42" fmla="*/ 2672498 w 4835214"/>
              <a:gd name="connsiteY42" fmla="*/ 1371600 h 6259497"/>
              <a:gd name="connsiteX43" fmla="*/ 2625292 w 4835214"/>
              <a:gd name="connsiteY43" fmla="*/ 1371600 h 6259497"/>
              <a:gd name="connsiteX44" fmla="*/ 2995995 w 4835214"/>
              <a:gd name="connsiteY44" fmla="*/ 0 h 6259497"/>
              <a:gd name="connsiteX45" fmla="*/ 3043201 w 4835214"/>
              <a:gd name="connsiteY45" fmla="*/ 0 h 6259497"/>
              <a:gd name="connsiteX46" fmla="*/ 2344336 w 4835214"/>
              <a:gd name="connsiteY46" fmla="*/ 1371600 h 6259497"/>
              <a:gd name="connsiteX47" fmla="*/ 2297130 w 4835214"/>
              <a:gd name="connsiteY47" fmla="*/ 1371600 h 6259497"/>
              <a:gd name="connsiteX48" fmla="*/ 2667833 w 4835214"/>
              <a:gd name="connsiteY48" fmla="*/ 0 h 6259497"/>
              <a:gd name="connsiteX49" fmla="*/ 2715039 w 4835214"/>
              <a:gd name="connsiteY49" fmla="*/ 0 h 6259497"/>
              <a:gd name="connsiteX50" fmla="*/ 2016174 w 4835214"/>
              <a:gd name="connsiteY50" fmla="*/ 1371600 h 6259497"/>
              <a:gd name="connsiteX51" fmla="*/ 1968968 w 4835214"/>
              <a:gd name="connsiteY51" fmla="*/ 1371600 h 6259497"/>
              <a:gd name="connsiteX52" fmla="*/ 2339672 w 4835214"/>
              <a:gd name="connsiteY52" fmla="*/ 0 h 6259497"/>
              <a:gd name="connsiteX53" fmla="*/ 2386877 w 4835214"/>
              <a:gd name="connsiteY53" fmla="*/ 0 h 6259497"/>
              <a:gd name="connsiteX54" fmla="*/ 1688012 w 4835214"/>
              <a:gd name="connsiteY54" fmla="*/ 1371600 h 6259497"/>
              <a:gd name="connsiteX55" fmla="*/ 1640807 w 4835214"/>
              <a:gd name="connsiteY55" fmla="*/ 1371600 h 6259497"/>
              <a:gd name="connsiteX56" fmla="*/ 2011512 w 4835214"/>
              <a:gd name="connsiteY56" fmla="*/ 0 h 6259497"/>
              <a:gd name="connsiteX57" fmla="*/ 2058716 w 4835214"/>
              <a:gd name="connsiteY57" fmla="*/ 0 h 6259497"/>
              <a:gd name="connsiteX58" fmla="*/ 1359851 w 4835214"/>
              <a:gd name="connsiteY58" fmla="*/ 1371600 h 6259497"/>
              <a:gd name="connsiteX59" fmla="*/ 1312647 w 4835214"/>
              <a:gd name="connsiteY59" fmla="*/ 1371600 h 6259497"/>
              <a:gd name="connsiteX60" fmla="*/ 1683349 w 4835214"/>
              <a:gd name="connsiteY60" fmla="*/ 0 h 6259497"/>
              <a:gd name="connsiteX61" fmla="*/ 1730554 w 4835214"/>
              <a:gd name="connsiteY61" fmla="*/ 0 h 6259497"/>
              <a:gd name="connsiteX62" fmla="*/ 1031689 w 4835214"/>
              <a:gd name="connsiteY62" fmla="*/ 1371600 h 6259497"/>
              <a:gd name="connsiteX63" fmla="*/ 984484 w 4835214"/>
              <a:gd name="connsiteY63" fmla="*/ 1371600 h 6259497"/>
              <a:gd name="connsiteX64" fmla="*/ 1355187 w 4835214"/>
              <a:gd name="connsiteY64" fmla="*/ 0 h 6259497"/>
              <a:gd name="connsiteX65" fmla="*/ 1402393 w 4835214"/>
              <a:gd name="connsiteY65" fmla="*/ 0 h 6259497"/>
              <a:gd name="connsiteX66" fmla="*/ 703528 w 4835214"/>
              <a:gd name="connsiteY66" fmla="*/ 1371600 h 6259497"/>
              <a:gd name="connsiteX67" fmla="*/ 656322 w 4835214"/>
              <a:gd name="connsiteY67" fmla="*/ 1371600 h 6259497"/>
              <a:gd name="connsiteX68" fmla="*/ 1027026 w 4835214"/>
              <a:gd name="connsiteY68" fmla="*/ 0 h 6259497"/>
              <a:gd name="connsiteX69" fmla="*/ 1074231 w 4835214"/>
              <a:gd name="connsiteY69" fmla="*/ 0 h 6259497"/>
              <a:gd name="connsiteX70" fmla="*/ 375366 w 4835214"/>
              <a:gd name="connsiteY70" fmla="*/ 1371600 h 6259497"/>
              <a:gd name="connsiteX71" fmla="*/ 328161 w 4835214"/>
              <a:gd name="connsiteY71" fmla="*/ 1371600 h 6259497"/>
              <a:gd name="connsiteX72" fmla="*/ 698865 w 4835214"/>
              <a:gd name="connsiteY72" fmla="*/ 0 h 6259497"/>
              <a:gd name="connsiteX73" fmla="*/ 746070 w 4835214"/>
              <a:gd name="connsiteY73" fmla="*/ 0 h 6259497"/>
              <a:gd name="connsiteX74" fmla="*/ 47205 w 4835214"/>
              <a:gd name="connsiteY74" fmla="*/ 1371600 h 6259497"/>
              <a:gd name="connsiteX75" fmla="*/ 0 w 4835214"/>
              <a:gd name="connsiteY75" fmla="*/ 1371600 h 6259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4835214" h="6259497">
                <a:moveTo>
                  <a:pt x="4835214" y="3474936"/>
                </a:moveTo>
                <a:lnTo>
                  <a:pt x="4835214" y="3567582"/>
                </a:lnTo>
                <a:lnTo>
                  <a:pt x="3463614" y="6259497"/>
                </a:lnTo>
                <a:lnTo>
                  <a:pt x="3463614" y="6166852"/>
                </a:lnTo>
                <a:close/>
                <a:moveTo>
                  <a:pt x="4835214" y="2830865"/>
                </a:moveTo>
                <a:lnTo>
                  <a:pt x="4835214" y="2923510"/>
                </a:lnTo>
                <a:lnTo>
                  <a:pt x="3463614" y="5615427"/>
                </a:lnTo>
                <a:lnTo>
                  <a:pt x="3463614" y="5522781"/>
                </a:lnTo>
                <a:close/>
                <a:moveTo>
                  <a:pt x="4835214" y="2186811"/>
                </a:moveTo>
                <a:lnTo>
                  <a:pt x="4835214" y="2279457"/>
                </a:lnTo>
                <a:lnTo>
                  <a:pt x="3463614" y="4971373"/>
                </a:lnTo>
                <a:lnTo>
                  <a:pt x="3463614" y="4878727"/>
                </a:lnTo>
                <a:close/>
                <a:moveTo>
                  <a:pt x="4835214" y="1542757"/>
                </a:moveTo>
                <a:lnTo>
                  <a:pt x="4835214" y="1635403"/>
                </a:lnTo>
                <a:lnTo>
                  <a:pt x="3463614" y="4327319"/>
                </a:lnTo>
                <a:lnTo>
                  <a:pt x="3463614" y="4234674"/>
                </a:lnTo>
                <a:close/>
                <a:moveTo>
                  <a:pt x="4835214" y="898704"/>
                </a:moveTo>
                <a:lnTo>
                  <a:pt x="4835214" y="991350"/>
                </a:lnTo>
                <a:lnTo>
                  <a:pt x="3463614" y="3683266"/>
                </a:lnTo>
                <a:lnTo>
                  <a:pt x="3463614" y="3590620"/>
                </a:lnTo>
                <a:close/>
                <a:moveTo>
                  <a:pt x="4835214" y="254652"/>
                </a:moveTo>
                <a:lnTo>
                  <a:pt x="4835214" y="347297"/>
                </a:lnTo>
                <a:lnTo>
                  <a:pt x="3463614" y="3039213"/>
                </a:lnTo>
                <a:lnTo>
                  <a:pt x="3463614" y="2946568"/>
                </a:lnTo>
                <a:close/>
                <a:moveTo>
                  <a:pt x="4636804" y="0"/>
                </a:moveTo>
                <a:lnTo>
                  <a:pt x="4684009" y="0"/>
                </a:lnTo>
                <a:lnTo>
                  <a:pt x="3463614" y="2395160"/>
                </a:lnTo>
                <a:lnTo>
                  <a:pt x="3463614" y="2302515"/>
                </a:lnTo>
                <a:close/>
                <a:moveTo>
                  <a:pt x="4308642" y="0"/>
                </a:moveTo>
                <a:lnTo>
                  <a:pt x="4355847" y="0"/>
                </a:lnTo>
                <a:lnTo>
                  <a:pt x="3463614" y="1751106"/>
                </a:lnTo>
                <a:lnTo>
                  <a:pt x="3463614" y="1658461"/>
                </a:lnTo>
                <a:close/>
                <a:moveTo>
                  <a:pt x="3980480" y="0"/>
                </a:moveTo>
                <a:lnTo>
                  <a:pt x="4027685" y="0"/>
                </a:lnTo>
                <a:lnTo>
                  <a:pt x="3328820" y="1371600"/>
                </a:lnTo>
                <a:lnTo>
                  <a:pt x="3281615" y="1371600"/>
                </a:lnTo>
                <a:close/>
                <a:moveTo>
                  <a:pt x="3652319" y="0"/>
                </a:moveTo>
                <a:lnTo>
                  <a:pt x="3699524" y="0"/>
                </a:lnTo>
                <a:lnTo>
                  <a:pt x="3000659" y="1371600"/>
                </a:lnTo>
                <a:lnTo>
                  <a:pt x="2953454" y="1371600"/>
                </a:lnTo>
                <a:close/>
                <a:moveTo>
                  <a:pt x="3324157" y="0"/>
                </a:moveTo>
                <a:lnTo>
                  <a:pt x="3371363" y="0"/>
                </a:lnTo>
                <a:lnTo>
                  <a:pt x="2672498" y="1371600"/>
                </a:lnTo>
                <a:lnTo>
                  <a:pt x="2625292" y="1371600"/>
                </a:lnTo>
                <a:close/>
                <a:moveTo>
                  <a:pt x="2995995" y="0"/>
                </a:moveTo>
                <a:lnTo>
                  <a:pt x="3043201" y="0"/>
                </a:lnTo>
                <a:lnTo>
                  <a:pt x="2344336" y="1371600"/>
                </a:lnTo>
                <a:lnTo>
                  <a:pt x="2297130" y="1371600"/>
                </a:lnTo>
                <a:close/>
                <a:moveTo>
                  <a:pt x="2667833" y="0"/>
                </a:moveTo>
                <a:lnTo>
                  <a:pt x="2715039" y="0"/>
                </a:lnTo>
                <a:lnTo>
                  <a:pt x="2016174" y="1371600"/>
                </a:lnTo>
                <a:lnTo>
                  <a:pt x="1968968" y="1371600"/>
                </a:lnTo>
                <a:close/>
                <a:moveTo>
                  <a:pt x="2339672" y="0"/>
                </a:moveTo>
                <a:lnTo>
                  <a:pt x="2386877" y="0"/>
                </a:lnTo>
                <a:lnTo>
                  <a:pt x="1688012" y="1371600"/>
                </a:lnTo>
                <a:lnTo>
                  <a:pt x="1640807" y="1371600"/>
                </a:lnTo>
                <a:close/>
                <a:moveTo>
                  <a:pt x="2011512" y="0"/>
                </a:moveTo>
                <a:lnTo>
                  <a:pt x="2058716" y="0"/>
                </a:lnTo>
                <a:lnTo>
                  <a:pt x="1359851" y="1371600"/>
                </a:lnTo>
                <a:lnTo>
                  <a:pt x="1312647" y="1371600"/>
                </a:lnTo>
                <a:close/>
                <a:moveTo>
                  <a:pt x="1683349" y="0"/>
                </a:moveTo>
                <a:lnTo>
                  <a:pt x="1730554" y="0"/>
                </a:lnTo>
                <a:lnTo>
                  <a:pt x="1031689" y="1371600"/>
                </a:lnTo>
                <a:lnTo>
                  <a:pt x="984484" y="1371600"/>
                </a:lnTo>
                <a:close/>
                <a:moveTo>
                  <a:pt x="1355187" y="0"/>
                </a:moveTo>
                <a:lnTo>
                  <a:pt x="1402393" y="0"/>
                </a:lnTo>
                <a:lnTo>
                  <a:pt x="703528" y="1371600"/>
                </a:lnTo>
                <a:lnTo>
                  <a:pt x="656322" y="1371600"/>
                </a:lnTo>
                <a:close/>
                <a:moveTo>
                  <a:pt x="1027026" y="0"/>
                </a:moveTo>
                <a:lnTo>
                  <a:pt x="1074231" y="0"/>
                </a:lnTo>
                <a:lnTo>
                  <a:pt x="375366" y="1371600"/>
                </a:lnTo>
                <a:lnTo>
                  <a:pt x="328161" y="1371600"/>
                </a:lnTo>
                <a:close/>
                <a:moveTo>
                  <a:pt x="698865" y="0"/>
                </a:moveTo>
                <a:lnTo>
                  <a:pt x="746070" y="0"/>
                </a:lnTo>
                <a:lnTo>
                  <a:pt x="47205" y="1371600"/>
                </a:lnTo>
                <a:lnTo>
                  <a:pt x="0" y="1371600"/>
                </a:lnTo>
                <a:close/>
              </a:path>
            </a:pathLst>
          </a:custGeom>
          <a:gradFill flip="none" rotWithShape="1">
            <a:gsLst>
              <a:gs pos="24000">
                <a:srgbClr val="00A88C"/>
              </a:gs>
              <a:gs pos="100000">
                <a:srgbClr val="05A2C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91A5BD7-ABB8-4401-B0A5-77256FC7202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71850" y="3879850"/>
            <a:ext cx="6067425" cy="469412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9pPr>
          </a:lstStyle>
          <a:p>
            <a:pPr lvl="0"/>
            <a:r>
              <a:t>Optional text</a:t>
            </a:r>
          </a:p>
        </p:txBody>
      </p:sp>
    </p:spTree>
    <p:extLst>
      <p:ext uri="{BB962C8B-B14F-4D97-AF65-F5344CB8AC3E}">
        <p14:creationId xmlns:p14="http://schemas.microsoft.com/office/powerpoint/2010/main" val="26659948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ansition or Statement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F373E-79AD-4ABE-9992-FCB84BED2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71851" y="2363854"/>
            <a:ext cx="6067424" cy="1251062"/>
          </a:xfrm>
        </p:spPr>
        <p:txBody>
          <a:bodyPr anchor="b"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t>New topic, transition, or statement text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4439ED5-32F2-48A6-9861-BFF9697A5E20}"/>
              </a:ext>
            </a:extLst>
          </p:cNvPr>
          <p:cNvSpPr/>
          <p:nvPr/>
        </p:nvSpPr>
        <p:spPr>
          <a:xfrm>
            <a:off x="7356786" y="0"/>
            <a:ext cx="4835214" cy="6259497"/>
          </a:xfrm>
          <a:custGeom>
            <a:avLst/>
            <a:gdLst>
              <a:gd name="connsiteX0" fmla="*/ 4835214 w 4835214"/>
              <a:gd name="connsiteY0" fmla="*/ 3474936 h 6259497"/>
              <a:gd name="connsiteX1" fmla="*/ 4835214 w 4835214"/>
              <a:gd name="connsiteY1" fmla="*/ 3567582 h 6259497"/>
              <a:gd name="connsiteX2" fmla="*/ 3463614 w 4835214"/>
              <a:gd name="connsiteY2" fmla="*/ 6259497 h 6259497"/>
              <a:gd name="connsiteX3" fmla="*/ 3463614 w 4835214"/>
              <a:gd name="connsiteY3" fmla="*/ 6166852 h 6259497"/>
              <a:gd name="connsiteX4" fmla="*/ 4835214 w 4835214"/>
              <a:gd name="connsiteY4" fmla="*/ 2830865 h 6259497"/>
              <a:gd name="connsiteX5" fmla="*/ 4835214 w 4835214"/>
              <a:gd name="connsiteY5" fmla="*/ 2923510 h 6259497"/>
              <a:gd name="connsiteX6" fmla="*/ 3463614 w 4835214"/>
              <a:gd name="connsiteY6" fmla="*/ 5615427 h 6259497"/>
              <a:gd name="connsiteX7" fmla="*/ 3463614 w 4835214"/>
              <a:gd name="connsiteY7" fmla="*/ 5522781 h 6259497"/>
              <a:gd name="connsiteX8" fmla="*/ 4835214 w 4835214"/>
              <a:gd name="connsiteY8" fmla="*/ 2186811 h 6259497"/>
              <a:gd name="connsiteX9" fmla="*/ 4835214 w 4835214"/>
              <a:gd name="connsiteY9" fmla="*/ 2279457 h 6259497"/>
              <a:gd name="connsiteX10" fmla="*/ 3463614 w 4835214"/>
              <a:gd name="connsiteY10" fmla="*/ 4971373 h 6259497"/>
              <a:gd name="connsiteX11" fmla="*/ 3463614 w 4835214"/>
              <a:gd name="connsiteY11" fmla="*/ 4878727 h 6259497"/>
              <a:gd name="connsiteX12" fmla="*/ 4835214 w 4835214"/>
              <a:gd name="connsiteY12" fmla="*/ 1542757 h 6259497"/>
              <a:gd name="connsiteX13" fmla="*/ 4835214 w 4835214"/>
              <a:gd name="connsiteY13" fmla="*/ 1635403 h 6259497"/>
              <a:gd name="connsiteX14" fmla="*/ 3463614 w 4835214"/>
              <a:gd name="connsiteY14" fmla="*/ 4327319 h 6259497"/>
              <a:gd name="connsiteX15" fmla="*/ 3463614 w 4835214"/>
              <a:gd name="connsiteY15" fmla="*/ 4234674 h 6259497"/>
              <a:gd name="connsiteX16" fmla="*/ 4835214 w 4835214"/>
              <a:gd name="connsiteY16" fmla="*/ 898704 h 6259497"/>
              <a:gd name="connsiteX17" fmla="*/ 4835214 w 4835214"/>
              <a:gd name="connsiteY17" fmla="*/ 991350 h 6259497"/>
              <a:gd name="connsiteX18" fmla="*/ 3463614 w 4835214"/>
              <a:gd name="connsiteY18" fmla="*/ 3683266 h 6259497"/>
              <a:gd name="connsiteX19" fmla="*/ 3463614 w 4835214"/>
              <a:gd name="connsiteY19" fmla="*/ 3590620 h 6259497"/>
              <a:gd name="connsiteX20" fmla="*/ 4835214 w 4835214"/>
              <a:gd name="connsiteY20" fmla="*/ 254652 h 6259497"/>
              <a:gd name="connsiteX21" fmla="*/ 4835214 w 4835214"/>
              <a:gd name="connsiteY21" fmla="*/ 347297 h 6259497"/>
              <a:gd name="connsiteX22" fmla="*/ 3463614 w 4835214"/>
              <a:gd name="connsiteY22" fmla="*/ 3039213 h 6259497"/>
              <a:gd name="connsiteX23" fmla="*/ 3463614 w 4835214"/>
              <a:gd name="connsiteY23" fmla="*/ 2946568 h 6259497"/>
              <a:gd name="connsiteX24" fmla="*/ 4636804 w 4835214"/>
              <a:gd name="connsiteY24" fmla="*/ 0 h 6259497"/>
              <a:gd name="connsiteX25" fmla="*/ 4684009 w 4835214"/>
              <a:gd name="connsiteY25" fmla="*/ 0 h 6259497"/>
              <a:gd name="connsiteX26" fmla="*/ 3463614 w 4835214"/>
              <a:gd name="connsiteY26" fmla="*/ 2395160 h 6259497"/>
              <a:gd name="connsiteX27" fmla="*/ 3463614 w 4835214"/>
              <a:gd name="connsiteY27" fmla="*/ 2302515 h 6259497"/>
              <a:gd name="connsiteX28" fmla="*/ 4308642 w 4835214"/>
              <a:gd name="connsiteY28" fmla="*/ 0 h 6259497"/>
              <a:gd name="connsiteX29" fmla="*/ 4355847 w 4835214"/>
              <a:gd name="connsiteY29" fmla="*/ 0 h 6259497"/>
              <a:gd name="connsiteX30" fmla="*/ 3463614 w 4835214"/>
              <a:gd name="connsiteY30" fmla="*/ 1751106 h 6259497"/>
              <a:gd name="connsiteX31" fmla="*/ 3463614 w 4835214"/>
              <a:gd name="connsiteY31" fmla="*/ 1658461 h 6259497"/>
              <a:gd name="connsiteX32" fmla="*/ 3980480 w 4835214"/>
              <a:gd name="connsiteY32" fmla="*/ 0 h 6259497"/>
              <a:gd name="connsiteX33" fmla="*/ 4027685 w 4835214"/>
              <a:gd name="connsiteY33" fmla="*/ 0 h 6259497"/>
              <a:gd name="connsiteX34" fmla="*/ 3328820 w 4835214"/>
              <a:gd name="connsiteY34" fmla="*/ 1371600 h 6259497"/>
              <a:gd name="connsiteX35" fmla="*/ 3281615 w 4835214"/>
              <a:gd name="connsiteY35" fmla="*/ 1371600 h 6259497"/>
              <a:gd name="connsiteX36" fmla="*/ 3652319 w 4835214"/>
              <a:gd name="connsiteY36" fmla="*/ 0 h 6259497"/>
              <a:gd name="connsiteX37" fmla="*/ 3699524 w 4835214"/>
              <a:gd name="connsiteY37" fmla="*/ 0 h 6259497"/>
              <a:gd name="connsiteX38" fmla="*/ 3000659 w 4835214"/>
              <a:gd name="connsiteY38" fmla="*/ 1371600 h 6259497"/>
              <a:gd name="connsiteX39" fmla="*/ 2953454 w 4835214"/>
              <a:gd name="connsiteY39" fmla="*/ 1371600 h 6259497"/>
              <a:gd name="connsiteX40" fmla="*/ 3324157 w 4835214"/>
              <a:gd name="connsiteY40" fmla="*/ 0 h 6259497"/>
              <a:gd name="connsiteX41" fmla="*/ 3371363 w 4835214"/>
              <a:gd name="connsiteY41" fmla="*/ 0 h 6259497"/>
              <a:gd name="connsiteX42" fmla="*/ 2672498 w 4835214"/>
              <a:gd name="connsiteY42" fmla="*/ 1371600 h 6259497"/>
              <a:gd name="connsiteX43" fmla="*/ 2625292 w 4835214"/>
              <a:gd name="connsiteY43" fmla="*/ 1371600 h 6259497"/>
              <a:gd name="connsiteX44" fmla="*/ 2995995 w 4835214"/>
              <a:gd name="connsiteY44" fmla="*/ 0 h 6259497"/>
              <a:gd name="connsiteX45" fmla="*/ 3043201 w 4835214"/>
              <a:gd name="connsiteY45" fmla="*/ 0 h 6259497"/>
              <a:gd name="connsiteX46" fmla="*/ 2344336 w 4835214"/>
              <a:gd name="connsiteY46" fmla="*/ 1371600 h 6259497"/>
              <a:gd name="connsiteX47" fmla="*/ 2297130 w 4835214"/>
              <a:gd name="connsiteY47" fmla="*/ 1371600 h 6259497"/>
              <a:gd name="connsiteX48" fmla="*/ 2667833 w 4835214"/>
              <a:gd name="connsiteY48" fmla="*/ 0 h 6259497"/>
              <a:gd name="connsiteX49" fmla="*/ 2715039 w 4835214"/>
              <a:gd name="connsiteY49" fmla="*/ 0 h 6259497"/>
              <a:gd name="connsiteX50" fmla="*/ 2016174 w 4835214"/>
              <a:gd name="connsiteY50" fmla="*/ 1371600 h 6259497"/>
              <a:gd name="connsiteX51" fmla="*/ 1968968 w 4835214"/>
              <a:gd name="connsiteY51" fmla="*/ 1371600 h 6259497"/>
              <a:gd name="connsiteX52" fmla="*/ 2339672 w 4835214"/>
              <a:gd name="connsiteY52" fmla="*/ 0 h 6259497"/>
              <a:gd name="connsiteX53" fmla="*/ 2386877 w 4835214"/>
              <a:gd name="connsiteY53" fmla="*/ 0 h 6259497"/>
              <a:gd name="connsiteX54" fmla="*/ 1688012 w 4835214"/>
              <a:gd name="connsiteY54" fmla="*/ 1371600 h 6259497"/>
              <a:gd name="connsiteX55" fmla="*/ 1640807 w 4835214"/>
              <a:gd name="connsiteY55" fmla="*/ 1371600 h 6259497"/>
              <a:gd name="connsiteX56" fmla="*/ 2011512 w 4835214"/>
              <a:gd name="connsiteY56" fmla="*/ 0 h 6259497"/>
              <a:gd name="connsiteX57" fmla="*/ 2058716 w 4835214"/>
              <a:gd name="connsiteY57" fmla="*/ 0 h 6259497"/>
              <a:gd name="connsiteX58" fmla="*/ 1359851 w 4835214"/>
              <a:gd name="connsiteY58" fmla="*/ 1371600 h 6259497"/>
              <a:gd name="connsiteX59" fmla="*/ 1312647 w 4835214"/>
              <a:gd name="connsiteY59" fmla="*/ 1371600 h 6259497"/>
              <a:gd name="connsiteX60" fmla="*/ 1683349 w 4835214"/>
              <a:gd name="connsiteY60" fmla="*/ 0 h 6259497"/>
              <a:gd name="connsiteX61" fmla="*/ 1730554 w 4835214"/>
              <a:gd name="connsiteY61" fmla="*/ 0 h 6259497"/>
              <a:gd name="connsiteX62" fmla="*/ 1031689 w 4835214"/>
              <a:gd name="connsiteY62" fmla="*/ 1371600 h 6259497"/>
              <a:gd name="connsiteX63" fmla="*/ 984484 w 4835214"/>
              <a:gd name="connsiteY63" fmla="*/ 1371600 h 6259497"/>
              <a:gd name="connsiteX64" fmla="*/ 1355187 w 4835214"/>
              <a:gd name="connsiteY64" fmla="*/ 0 h 6259497"/>
              <a:gd name="connsiteX65" fmla="*/ 1402393 w 4835214"/>
              <a:gd name="connsiteY65" fmla="*/ 0 h 6259497"/>
              <a:gd name="connsiteX66" fmla="*/ 703528 w 4835214"/>
              <a:gd name="connsiteY66" fmla="*/ 1371600 h 6259497"/>
              <a:gd name="connsiteX67" fmla="*/ 656322 w 4835214"/>
              <a:gd name="connsiteY67" fmla="*/ 1371600 h 6259497"/>
              <a:gd name="connsiteX68" fmla="*/ 1027026 w 4835214"/>
              <a:gd name="connsiteY68" fmla="*/ 0 h 6259497"/>
              <a:gd name="connsiteX69" fmla="*/ 1074231 w 4835214"/>
              <a:gd name="connsiteY69" fmla="*/ 0 h 6259497"/>
              <a:gd name="connsiteX70" fmla="*/ 375366 w 4835214"/>
              <a:gd name="connsiteY70" fmla="*/ 1371600 h 6259497"/>
              <a:gd name="connsiteX71" fmla="*/ 328161 w 4835214"/>
              <a:gd name="connsiteY71" fmla="*/ 1371600 h 6259497"/>
              <a:gd name="connsiteX72" fmla="*/ 698865 w 4835214"/>
              <a:gd name="connsiteY72" fmla="*/ 0 h 6259497"/>
              <a:gd name="connsiteX73" fmla="*/ 746070 w 4835214"/>
              <a:gd name="connsiteY73" fmla="*/ 0 h 6259497"/>
              <a:gd name="connsiteX74" fmla="*/ 47205 w 4835214"/>
              <a:gd name="connsiteY74" fmla="*/ 1371600 h 6259497"/>
              <a:gd name="connsiteX75" fmla="*/ 0 w 4835214"/>
              <a:gd name="connsiteY75" fmla="*/ 1371600 h 6259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4835214" h="6259497">
                <a:moveTo>
                  <a:pt x="4835214" y="3474936"/>
                </a:moveTo>
                <a:lnTo>
                  <a:pt x="4835214" y="3567582"/>
                </a:lnTo>
                <a:lnTo>
                  <a:pt x="3463614" y="6259497"/>
                </a:lnTo>
                <a:lnTo>
                  <a:pt x="3463614" y="6166852"/>
                </a:lnTo>
                <a:close/>
                <a:moveTo>
                  <a:pt x="4835214" y="2830865"/>
                </a:moveTo>
                <a:lnTo>
                  <a:pt x="4835214" y="2923510"/>
                </a:lnTo>
                <a:lnTo>
                  <a:pt x="3463614" y="5615427"/>
                </a:lnTo>
                <a:lnTo>
                  <a:pt x="3463614" y="5522781"/>
                </a:lnTo>
                <a:close/>
                <a:moveTo>
                  <a:pt x="4835214" y="2186811"/>
                </a:moveTo>
                <a:lnTo>
                  <a:pt x="4835214" y="2279457"/>
                </a:lnTo>
                <a:lnTo>
                  <a:pt x="3463614" y="4971373"/>
                </a:lnTo>
                <a:lnTo>
                  <a:pt x="3463614" y="4878727"/>
                </a:lnTo>
                <a:close/>
                <a:moveTo>
                  <a:pt x="4835214" y="1542757"/>
                </a:moveTo>
                <a:lnTo>
                  <a:pt x="4835214" y="1635403"/>
                </a:lnTo>
                <a:lnTo>
                  <a:pt x="3463614" y="4327319"/>
                </a:lnTo>
                <a:lnTo>
                  <a:pt x="3463614" y="4234674"/>
                </a:lnTo>
                <a:close/>
                <a:moveTo>
                  <a:pt x="4835214" y="898704"/>
                </a:moveTo>
                <a:lnTo>
                  <a:pt x="4835214" y="991350"/>
                </a:lnTo>
                <a:lnTo>
                  <a:pt x="3463614" y="3683266"/>
                </a:lnTo>
                <a:lnTo>
                  <a:pt x="3463614" y="3590620"/>
                </a:lnTo>
                <a:close/>
                <a:moveTo>
                  <a:pt x="4835214" y="254652"/>
                </a:moveTo>
                <a:lnTo>
                  <a:pt x="4835214" y="347297"/>
                </a:lnTo>
                <a:lnTo>
                  <a:pt x="3463614" y="3039213"/>
                </a:lnTo>
                <a:lnTo>
                  <a:pt x="3463614" y="2946568"/>
                </a:lnTo>
                <a:close/>
                <a:moveTo>
                  <a:pt x="4636804" y="0"/>
                </a:moveTo>
                <a:lnTo>
                  <a:pt x="4684009" y="0"/>
                </a:lnTo>
                <a:lnTo>
                  <a:pt x="3463614" y="2395160"/>
                </a:lnTo>
                <a:lnTo>
                  <a:pt x="3463614" y="2302515"/>
                </a:lnTo>
                <a:close/>
                <a:moveTo>
                  <a:pt x="4308642" y="0"/>
                </a:moveTo>
                <a:lnTo>
                  <a:pt x="4355847" y="0"/>
                </a:lnTo>
                <a:lnTo>
                  <a:pt x="3463614" y="1751106"/>
                </a:lnTo>
                <a:lnTo>
                  <a:pt x="3463614" y="1658461"/>
                </a:lnTo>
                <a:close/>
                <a:moveTo>
                  <a:pt x="3980480" y="0"/>
                </a:moveTo>
                <a:lnTo>
                  <a:pt x="4027685" y="0"/>
                </a:lnTo>
                <a:lnTo>
                  <a:pt x="3328820" y="1371600"/>
                </a:lnTo>
                <a:lnTo>
                  <a:pt x="3281615" y="1371600"/>
                </a:lnTo>
                <a:close/>
                <a:moveTo>
                  <a:pt x="3652319" y="0"/>
                </a:moveTo>
                <a:lnTo>
                  <a:pt x="3699524" y="0"/>
                </a:lnTo>
                <a:lnTo>
                  <a:pt x="3000659" y="1371600"/>
                </a:lnTo>
                <a:lnTo>
                  <a:pt x="2953454" y="1371600"/>
                </a:lnTo>
                <a:close/>
                <a:moveTo>
                  <a:pt x="3324157" y="0"/>
                </a:moveTo>
                <a:lnTo>
                  <a:pt x="3371363" y="0"/>
                </a:lnTo>
                <a:lnTo>
                  <a:pt x="2672498" y="1371600"/>
                </a:lnTo>
                <a:lnTo>
                  <a:pt x="2625292" y="1371600"/>
                </a:lnTo>
                <a:close/>
                <a:moveTo>
                  <a:pt x="2995995" y="0"/>
                </a:moveTo>
                <a:lnTo>
                  <a:pt x="3043201" y="0"/>
                </a:lnTo>
                <a:lnTo>
                  <a:pt x="2344336" y="1371600"/>
                </a:lnTo>
                <a:lnTo>
                  <a:pt x="2297130" y="1371600"/>
                </a:lnTo>
                <a:close/>
                <a:moveTo>
                  <a:pt x="2667833" y="0"/>
                </a:moveTo>
                <a:lnTo>
                  <a:pt x="2715039" y="0"/>
                </a:lnTo>
                <a:lnTo>
                  <a:pt x="2016174" y="1371600"/>
                </a:lnTo>
                <a:lnTo>
                  <a:pt x="1968968" y="1371600"/>
                </a:lnTo>
                <a:close/>
                <a:moveTo>
                  <a:pt x="2339672" y="0"/>
                </a:moveTo>
                <a:lnTo>
                  <a:pt x="2386877" y="0"/>
                </a:lnTo>
                <a:lnTo>
                  <a:pt x="1688012" y="1371600"/>
                </a:lnTo>
                <a:lnTo>
                  <a:pt x="1640807" y="1371600"/>
                </a:lnTo>
                <a:close/>
                <a:moveTo>
                  <a:pt x="2011512" y="0"/>
                </a:moveTo>
                <a:lnTo>
                  <a:pt x="2058716" y="0"/>
                </a:lnTo>
                <a:lnTo>
                  <a:pt x="1359851" y="1371600"/>
                </a:lnTo>
                <a:lnTo>
                  <a:pt x="1312647" y="1371600"/>
                </a:lnTo>
                <a:close/>
                <a:moveTo>
                  <a:pt x="1683349" y="0"/>
                </a:moveTo>
                <a:lnTo>
                  <a:pt x="1730554" y="0"/>
                </a:lnTo>
                <a:lnTo>
                  <a:pt x="1031689" y="1371600"/>
                </a:lnTo>
                <a:lnTo>
                  <a:pt x="984484" y="1371600"/>
                </a:lnTo>
                <a:close/>
                <a:moveTo>
                  <a:pt x="1355187" y="0"/>
                </a:moveTo>
                <a:lnTo>
                  <a:pt x="1402393" y="0"/>
                </a:lnTo>
                <a:lnTo>
                  <a:pt x="703528" y="1371600"/>
                </a:lnTo>
                <a:lnTo>
                  <a:pt x="656322" y="1371600"/>
                </a:lnTo>
                <a:close/>
                <a:moveTo>
                  <a:pt x="1027026" y="0"/>
                </a:moveTo>
                <a:lnTo>
                  <a:pt x="1074231" y="0"/>
                </a:lnTo>
                <a:lnTo>
                  <a:pt x="375366" y="1371600"/>
                </a:lnTo>
                <a:lnTo>
                  <a:pt x="328161" y="1371600"/>
                </a:lnTo>
                <a:close/>
                <a:moveTo>
                  <a:pt x="698865" y="0"/>
                </a:moveTo>
                <a:lnTo>
                  <a:pt x="746070" y="0"/>
                </a:lnTo>
                <a:lnTo>
                  <a:pt x="47205" y="1371600"/>
                </a:lnTo>
                <a:lnTo>
                  <a:pt x="0" y="1371600"/>
                </a:lnTo>
                <a:close/>
              </a:path>
            </a:pathLst>
          </a:custGeom>
          <a:gradFill flip="none" rotWithShape="1">
            <a:gsLst>
              <a:gs pos="4000">
                <a:srgbClr val="FFFFFF"/>
              </a:gs>
              <a:gs pos="100000">
                <a:srgbClr val="757575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A6C3D817-1916-4A83-A462-928AEFF1907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71850" y="3879850"/>
            <a:ext cx="6067425" cy="469412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9pPr>
          </a:lstStyle>
          <a:p>
            <a:pPr lvl="0"/>
            <a:r>
              <a:t>Optional text</a:t>
            </a:r>
          </a:p>
        </p:txBody>
      </p:sp>
    </p:spTree>
    <p:extLst>
      <p:ext uri="{BB962C8B-B14F-4D97-AF65-F5344CB8AC3E}">
        <p14:creationId xmlns:p14="http://schemas.microsoft.com/office/powerpoint/2010/main" val="12197529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ansition or Statement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F373E-79AD-4ABE-9992-FCB84BED2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71851" y="2363854"/>
            <a:ext cx="6067424" cy="1251062"/>
          </a:xfrm>
        </p:spPr>
        <p:txBody>
          <a:bodyPr anchor="b"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t>New topic, transition, or statement text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03730AA-3E8F-4F82-9C8C-33BA9F618EB3}"/>
              </a:ext>
            </a:extLst>
          </p:cNvPr>
          <p:cNvSpPr/>
          <p:nvPr/>
        </p:nvSpPr>
        <p:spPr>
          <a:xfrm>
            <a:off x="7356786" y="0"/>
            <a:ext cx="4835214" cy="6259497"/>
          </a:xfrm>
          <a:custGeom>
            <a:avLst/>
            <a:gdLst>
              <a:gd name="connsiteX0" fmla="*/ 4835214 w 4835214"/>
              <a:gd name="connsiteY0" fmla="*/ 3474936 h 6259497"/>
              <a:gd name="connsiteX1" fmla="*/ 4835214 w 4835214"/>
              <a:gd name="connsiteY1" fmla="*/ 3567582 h 6259497"/>
              <a:gd name="connsiteX2" fmla="*/ 3463614 w 4835214"/>
              <a:gd name="connsiteY2" fmla="*/ 6259497 h 6259497"/>
              <a:gd name="connsiteX3" fmla="*/ 3463614 w 4835214"/>
              <a:gd name="connsiteY3" fmla="*/ 6166852 h 6259497"/>
              <a:gd name="connsiteX4" fmla="*/ 4835214 w 4835214"/>
              <a:gd name="connsiteY4" fmla="*/ 2830865 h 6259497"/>
              <a:gd name="connsiteX5" fmla="*/ 4835214 w 4835214"/>
              <a:gd name="connsiteY5" fmla="*/ 2923510 h 6259497"/>
              <a:gd name="connsiteX6" fmla="*/ 3463614 w 4835214"/>
              <a:gd name="connsiteY6" fmla="*/ 5615427 h 6259497"/>
              <a:gd name="connsiteX7" fmla="*/ 3463614 w 4835214"/>
              <a:gd name="connsiteY7" fmla="*/ 5522781 h 6259497"/>
              <a:gd name="connsiteX8" fmla="*/ 4835214 w 4835214"/>
              <a:gd name="connsiteY8" fmla="*/ 2186811 h 6259497"/>
              <a:gd name="connsiteX9" fmla="*/ 4835214 w 4835214"/>
              <a:gd name="connsiteY9" fmla="*/ 2279457 h 6259497"/>
              <a:gd name="connsiteX10" fmla="*/ 3463614 w 4835214"/>
              <a:gd name="connsiteY10" fmla="*/ 4971373 h 6259497"/>
              <a:gd name="connsiteX11" fmla="*/ 3463614 w 4835214"/>
              <a:gd name="connsiteY11" fmla="*/ 4878727 h 6259497"/>
              <a:gd name="connsiteX12" fmla="*/ 4835214 w 4835214"/>
              <a:gd name="connsiteY12" fmla="*/ 1542757 h 6259497"/>
              <a:gd name="connsiteX13" fmla="*/ 4835214 w 4835214"/>
              <a:gd name="connsiteY13" fmla="*/ 1635403 h 6259497"/>
              <a:gd name="connsiteX14" fmla="*/ 3463614 w 4835214"/>
              <a:gd name="connsiteY14" fmla="*/ 4327319 h 6259497"/>
              <a:gd name="connsiteX15" fmla="*/ 3463614 w 4835214"/>
              <a:gd name="connsiteY15" fmla="*/ 4234674 h 6259497"/>
              <a:gd name="connsiteX16" fmla="*/ 4835214 w 4835214"/>
              <a:gd name="connsiteY16" fmla="*/ 898704 h 6259497"/>
              <a:gd name="connsiteX17" fmla="*/ 4835214 w 4835214"/>
              <a:gd name="connsiteY17" fmla="*/ 991350 h 6259497"/>
              <a:gd name="connsiteX18" fmla="*/ 3463614 w 4835214"/>
              <a:gd name="connsiteY18" fmla="*/ 3683266 h 6259497"/>
              <a:gd name="connsiteX19" fmla="*/ 3463614 w 4835214"/>
              <a:gd name="connsiteY19" fmla="*/ 3590620 h 6259497"/>
              <a:gd name="connsiteX20" fmla="*/ 4835214 w 4835214"/>
              <a:gd name="connsiteY20" fmla="*/ 254652 h 6259497"/>
              <a:gd name="connsiteX21" fmla="*/ 4835214 w 4835214"/>
              <a:gd name="connsiteY21" fmla="*/ 347297 h 6259497"/>
              <a:gd name="connsiteX22" fmla="*/ 3463614 w 4835214"/>
              <a:gd name="connsiteY22" fmla="*/ 3039213 h 6259497"/>
              <a:gd name="connsiteX23" fmla="*/ 3463614 w 4835214"/>
              <a:gd name="connsiteY23" fmla="*/ 2946568 h 6259497"/>
              <a:gd name="connsiteX24" fmla="*/ 4636804 w 4835214"/>
              <a:gd name="connsiteY24" fmla="*/ 0 h 6259497"/>
              <a:gd name="connsiteX25" fmla="*/ 4684009 w 4835214"/>
              <a:gd name="connsiteY25" fmla="*/ 0 h 6259497"/>
              <a:gd name="connsiteX26" fmla="*/ 3463614 w 4835214"/>
              <a:gd name="connsiteY26" fmla="*/ 2395160 h 6259497"/>
              <a:gd name="connsiteX27" fmla="*/ 3463614 w 4835214"/>
              <a:gd name="connsiteY27" fmla="*/ 2302515 h 6259497"/>
              <a:gd name="connsiteX28" fmla="*/ 4308642 w 4835214"/>
              <a:gd name="connsiteY28" fmla="*/ 0 h 6259497"/>
              <a:gd name="connsiteX29" fmla="*/ 4355847 w 4835214"/>
              <a:gd name="connsiteY29" fmla="*/ 0 h 6259497"/>
              <a:gd name="connsiteX30" fmla="*/ 3463614 w 4835214"/>
              <a:gd name="connsiteY30" fmla="*/ 1751106 h 6259497"/>
              <a:gd name="connsiteX31" fmla="*/ 3463614 w 4835214"/>
              <a:gd name="connsiteY31" fmla="*/ 1658461 h 6259497"/>
              <a:gd name="connsiteX32" fmla="*/ 3980480 w 4835214"/>
              <a:gd name="connsiteY32" fmla="*/ 0 h 6259497"/>
              <a:gd name="connsiteX33" fmla="*/ 4027685 w 4835214"/>
              <a:gd name="connsiteY33" fmla="*/ 0 h 6259497"/>
              <a:gd name="connsiteX34" fmla="*/ 3328820 w 4835214"/>
              <a:gd name="connsiteY34" fmla="*/ 1371600 h 6259497"/>
              <a:gd name="connsiteX35" fmla="*/ 3281615 w 4835214"/>
              <a:gd name="connsiteY35" fmla="*/ 1371600 h 6259497"/>
              <a:gd name="connsiteX36" fmla="*/ 3652319 w 4835214"/>
              <a:gd name="connsiteY36" fmla="*/ 0 h 6259497"/>
              <a:gd name="connsiteX37" fmla="*/ 3699524 w 4835214"/>
              <a:gd name="connsiteY37" fmla="*/ 0 h 6259497"/>
              <a:gd name="connsiteX38" fmla="*/ 3000659 w 4835214"/>
              <a:gd name="connsiteY38" fmla="*/ 1371600 h 6259497"/>
              <a:gd name="connsiteX39" fmla="*/ 2953454 w 4835214"/>
              <a:gd name="connsiteY39" fmla="*/ 1371600 h 6259497"/>
              <a:gd name="connsiteX40" fmla="*/ 3324157 w 4835214"/>
              <a:gd name="connsiteY40" fmla="*/ 0 h 6259497"/>
              <a:gd name="connsiteX41" fmla="*/ 3371363 w 4835214"/>
              <a:gd name="connsiteY41" fmla="*/ 0 h 6259497"/>
              <a:gd name="connsiteX42" fmla="*/ 2672498 w 4835214"/>
              <a:gd name="connsiteY42" fmla="*/ 1371600 h 6259497"/>
              <a:gd name="connsiteX43" fmla="*/ 2625292 w 4835214"/>
              <a:gd name="connsiteY43" fmla="*/ 1371600 h 6259497"/>
              <a:gd name="connsiteX44" fmla="*/ 2995995 w 4835214"/>
              <a:gd name="connsiteY44" fmla="*/ 0 h 6259497"/>
              <a:gd name="connsiteX45" fmla="*/ 3043201 w 4835214"/>
              <a:gd name="connsiteY45" fmla="*/ 0 h 6259497"/>
              <a:gd name="connsiteX46" fmla="*/ 2344336 w 4835214"/>
              <a:gd name="connsiteY46" fmla="*/ 1371600 h 6259497"/>
              <a:gd name="connsiteX47" fmla="*/ 2297130 w 4835214"/>
              <a:gd name="connsiteY47" fmla="*/ 1371600 h 6259497"/>
              <a:gd name="connsiteX48" fmla="*/ 2667833 w 4835214"/>
              <a:gd name="connsiteY48" fmla="*/ 0 h 6259497"/>
              <a:gd name="connsiteX49" fmla="*/ 2715039 w 4835214"/>
              <a:gd name="connsiteY49" fmla="*/ 0 h 6259497"/>
              <a:gd name="connsiteX50" fmla="*/ 2016174 w 4835214"/>
              <a:gd name="connsiteY50" fmla="*/ 1371600 h 6259497"/>
              <a:gd name="connsiteX51" fmla="*/ 1968968 w 4835214"/>
              <a:gd name="connsiteY51" fmla="*/ 1371600 h 6259497"/>
              <a:gd name="connsiteX52" fmla="*/ 2339672 w 4835214"/>
              <a:gd name="connsiteY52" fmla="*/ 0 h 6259497"/>
              <a:gd name="connsiteX53" fmla="*/ 2386877 w 4835214"/>
              <a:gd name="connsiteY53" fmla="*/ 0 h 6259497"/>
              <a:gd name="connsiteX54" fmla="*/ 1688012 w 4835214"/>
              <a:gd name="connsiteY54" fmla="*/ 1371600 h 6259497"/>
              <a:gd name="connsiteX55" fmla="*/ 1640807 w 4835214"/>
              <a:gd name="connsiteY55" fmla="*/ 1371600 h 6259497"/>
              <a:gd name="connsiteX56" fmla="*/ 2011512 w 4835214"/>
              <a:gd name="connsiteY56" fmla="*/ 0 h 6259497"/>
              <a:gd name="connsiteX57" fmla="*/ 2058716 w 4835214"/>
              <a:gd name="connsiteY57" fmla="*/ 0 h 6259497"/>
              <a:gd name="connsiteX58" fmla="*/ 1359851 w 4835214"/>
              <a:gd name="connsiteY58" fmla="*/ 1371600 h 6259497"/>
              <a:gd name="connsiteX59" fmla="*/ 1312647 w 4835214"/>
              <a:gd name="connsiteY59" fmla="*/ 1371600 h 6259497"/>
              <a:gd name="connsiteX60" fmla="*/ 1683349 w 4835214"/>
              <a:gd name="connsiteY60" fmla="*/ 0 h 6259497"/>
              <a:gd name="connsiteX61" fmla="*/ 1730554 w 4835214"/>
              <a:gd name="connsiteY61" fmla="*/ 0 h 6259497"/>
              <a:gd name="connsiteX62" fmla="*/ 1031689 w 4835214"/>
              <a:gd name="connsiteY62" fmla="*/ 1371600 h 6259497"/>
              <a:gd name="connsiteX63" fmla="*/ 984484 w 4835214"/>
              <a:gd name="connsiteY63" fmla="*/ 1371600 h 6259497"/>
              <a:gd name="connsiteX64" fmla="*/ 1355187 w 4835214"/>
              <a:gd name="connsiteY64" fmla="*/ 0 h 6259497"/>
              <a:gd name="connsiteX65" fmla="*/ 1402393 w 4835214"/>
              <a:gd name="connsiteY65" fmla="*/ 0 h 6259497"/>
              <a:gd name="connsiteX66" fmla="*/ 703528 w 4835214"/>
              <a:gd name="connsiteY66" fmla="*/ 1371600 h 6259497"/>
              <a:gd name="connsiteX67" fmla="*/ 656322 w 4835214"/>
              <a:gd name="connsiteY67" fmla="*/ 1371600 h 6259497"/>
              <a:gd name="connsiteX68" fmla="*/ 1027026 w 4835214"/>
              <a:gd name="connsiteY68" fmla="*/ 0 h 6259497"/>
              <a:gd name="connsiteX69" fmla="*/ 1074231 w 4835214"/>
              <a:gd name="connsiteY69" fmla="*/ 0 h 6259497"/>
              <a:gd name="connsiteX70" fmla="*/ 375366 w 4835214"/>
              <a:gd name="connsiteY70" fmla="*/ 1371600 h 6259497"/>
              <a:gd name="connsiteX71" fmla="*/ 328161 w 4835214"/>
              <a:gd name="connsiteY71" fmla="*/ 1371600 h 6259497"/>
              <a:gd name="connsiteX72" fmla="*/ 698865 w 4835214"/>
              <a:gd name="connsiteY72" fmla="*/ 0 h 6259497"/>
              <a:gd name="connsiteX73" fmla="*/ 746070 w 4835214"/>
              <a:gd name="connsiteY73" fmla="*/ 0 h 6259497"/>
              <a:gd name="connsiteX74" fmla="*/ 47205 w 4835214"/>
              <a:gd name="connsiteY74" fmla="*/ 1371600 h 6259497"/>
              <a:gd name="connsiteX75" fmla="*/ 0 w 4835214"/>
              <a:gd name="connsiteY75" fmla="*/ 1371600 h 6259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4835214" h="6259497">
                <a:moveTo>
                  <a:pt x="4835214" y="3474936"/>
                </a:moveTo>
                <a:lnTo>
                  <a:pt x="4835214" y="3567582"/>
                </a:lnTo>
                <a:lnTo>
                  <a:pt x="3463614" y="6259497"/>
                </a:lnTo>
                <a:lnTo>
                  <a:pt x="3463614" y="6166852"/>
                </a:lnTo>
                <a:close/>
                <a:moveTo>
                  <a:pt x="4835214" y="2830865"/>
                </a:moveTo>
                <a:lnTo>
                  <a:pt x="4835214" y="2923510"/>
                </a:lnTo>
                <a:lnTo>
                  <a:pt x="3463614" y="5615427"/>
                </a:lnTo>
                <a:lnTo>
                  <a:pt x="3463614" y="5522781"/>
                </a:lnTo>
                <a:close/>
                <a:moveTo>
                  <a:pt x="4835214" y="2186811"/>
                </a:moveTo>
                <a:lnTo>
                  <a:pt x="4835214" y="2279457"/>
                </a:lnTo>
                <a:lnTo>
                  <a:pt x="3463614" y="4971373"/>
                </a:lnTo>
                <a:lnTo>
                  <a:pt x="3463614" y="4878727"/>
                </a:lnTo>
                <a:close/>
                <a:moveTo>
                  <a:pt x="4835214" y="1542757"/>
                </a:moveTo>
                <a:lnTo>
                  <a:pt x="4835214" y="1635403"/>
                </a:lnTo>
                <a:lnTo>
                  <a:pt x="3463614" y="4327319"/>
                </a:lnTo>
                <a:lnTo>
                  <a:pt x="3463614" y="4234674"/>
                </a:lnTo>
                <a:close/>
                <a:moveTo>
                  <a:pt x="4835214" y="898704"/>
                </a:moveTo>
                <a:lnTo>
                  <a:pt x="4835214" y="991350"/>
                </a:lnTo>
                <a:lnTo>
                  <a:pt x="3463614" y="3683266"/>
                </a:lnTo>
                <a:lnTo>
                  <a:pt x="3463614" y="3590620"/>
                </a:lnTo>
                <a:close/>
                <a:moveTo>
                  <a:pt x="4835214" y="254652"/>
                </a:moveTo>
                <a:lnTo>
                  <a:pt x="4835214" y="347297"/>
                </a:lnTo>
                <a:lnTo>
                  <a:pt x="3463614" y="3039213"/>
                </a:lnTo>
                <a:lnTo>
                  <a:pt x="3463614" y="2946568"/>
                </a:lnTo>
                <a:close/>
                <a:moveTo>
                  <a:pt x="4636804" y="0"/>
                </a:moveTo>
                <a:lnTo>
                  <a:pt x="4684009" y="0"/>
                </a:lnTo>
                <a:lnTo>
                  <a:pt x="3463614" y="2395160"/>
                </a:lnTo>
                <a:lnTo>
                  <a:pt x="3463614" y="2302515"/>
                </a:lnTo>
                <a:close/>
                <a:moveTo>
                  <a:pt x="4308642" y="0"/>
                </a:moveTo>
                <a:lnTo>
                  <a:pt x="4355847" y="0"/>
                </a:lnTo>
                <a:lnTo>
                  <a:pt x="3463614" y="1751106"/>
                </a:lnTo>
                <a:lnTo>
                  <a:pt x="3463614" y="1658461"/>
                </a:lnTo>
                <a:close/>
                <a:moveTo>
                  <a:pt x="3980480" y="0"/>
                </a:moveTo>
                <a:lnTo>
                  <a:pt x="4027685" y="0"/>
                </a:lnTo>
                <a:lnTo>
                  <a:pt x="3328820" y="1371600"/>
                </a:lnTo>
                <a:lnTo>
                  <a:pt x="3281615" y="1371600"/>
                </a:lnTo>
                <a:close/>
                <a:moveTo>
                  <a:pt x="3652319" y="0"/>
                </a:moveTo>
                <a:lnTo>
                  <a:pt x="3699524" y="0"/>
                </a:lnTo>
                <a:lnTo>
                  <a:pt x="3000659" y="1371600"/>
                </a:lnTo>
                <a:lnTo>
                  <a:pt x="2953454" y="1371600"/>
                </a:lnTo>
                <a:close/>
                <a:moveTo>
                  <a:pt x="3324157" y="0"/>
                </a:moveTo>
                <a:lnTo>
                  <a:pt x="3371363" y="0"/>
                </a:lnTo>
                <a:lnTo>
                  <a:pt x="2672498" y="1371600"/>
                </a:lnTo>
                <a:lnTo>
                  <a:pt x="2625292" y="1371600"/>
                </a:lnTo>
                <a:close/>
                <a:moveTo>
                  <a:pt x="2995995" y="0"/>
                </a:moveTo>
                <a:lnTo>
                  <a:pt x="3043201" y="0"/>
                </a:lnTo>
                <a:lnTo>
                  <a:pt x="2344336" y="1371600"/>
                </a:lnTo>
                <a:lnTo>
                  <a:pt x="2297130" y="1371600"/>
                </a:lnTo>
                <a:close/>
                <a:moveTo>
                  <a:pt x="2667833" y="0"/>
                </a:moveTo>
                <a:lnTo>
                  <a:pt x="2715039" y="0"/>
                </a:lnTo>
                <a:lnTo>
                  <a:pt x="2016174" y="1371600"/>
                </a:lnTo>
                <a:lnTo>
                  <a:pt x="1968968" y="1371600"/>
                </a:lnTo>
                <a:close/>
                <a:moveTo>
                  <a:pt x="2339672" y="0"/>
                </a:moveTo>
                <a:lnTo>
                  <a:pt x="2386877" y="0"/>
                </a:lnTo>
                <a:lnTo>
                  <a:pt x="1688012" y="1371600"/>
                </a:lnTo>
                <a:lnTo>
                  <a:pt x="1640807" y="1371600"/>
                </a:lnTo>
                <a:close/>
                <a:moveTo>
                  <a:pt x="2011512" y="0"/>
                </a:moveTo>
                <a:lnTo>
                  <a:pt x="2058716" y="0"/>
                </a:lnTo>
                <a:lnTo>
                  <a:pt x="1359851" y="1371600"/>
                </a:lnTo>
                <a:lnTo>
                  <a:pt x="1312647" y="1371600"/>
                </a:lnTo>
                <a:close/>
                <a:moveTo>
                  <a:pt x="1683349" y="0"/>
                </a:moveTo>
                <a:lnTo>
                  <a:pt x="1730554" y="0"/>
                </a:lnTo>
                <a:lnTo>
                  <a:pt x="1031689" y="1371600"/>
                </a:lnTo>
                <a:lnTo>
                  <a:pt x="984484" y="1371600"/>
                </a:lnTo>
                <a:close/>
                <a:moveTo>
                  <a:pt x="1355187" y="0"/>
                </a:moveTo>
                <a:lnTo>
                  <a:pt x="1402393" y="0"/>
                </a:lnTo>
                <a:lnTo>
                  <a:pt x="703528" y="1371600"/>
                </a:lnTo>
                <a:lnTo>
                  <a:pt x="656322" y="1371600"/>
                </a:lnTo>
                <a:close/>
                <a:moveTo>
                  <a:pt x="1027026" y="0"/>
                </a:moveTo>
                <a:lnTo>
                  <a:pt x="1074231" y="0"/>
                </a:lnTo>
                <a:lnTo>
                  <a:pt x="375366" y="1371600"/>
                </a:lnTo>
                <a:lnTo>
                  <a:pt x="328161" y="1371600"/>
                </a:lnTo>
                <a:close/>
                <a:moveTo>
                  <a:pt x="698865" y="0"/>
                </a:moveTo>
                <a:lnTo>
                  <a:pt x="746070" y="0"/>
                </a:lnTo>
                <a:lnTo>
                  <a:pt x="47205" y="1371600"/>
                </a:lnTo>
                <a:lnTo>
                  <a:pt x="0" y="1371600"/>
                </a:lnTo>
                <a:close/>
              </a:path>
            </a:pathLst>
          </a:custGeom>
          <a:gradFill flip="none" rotWithShape="1">
            <a:gsLst>
              <a:gs pos="24000">
                <a:srgbClr val="00A88C"/>
              </a:gs>
              <a:gs pos="100000">
                <a:srgbClr val="05A2C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3214DC6C-B09A-4ABF-BF7B-7D964B4192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71850" y="3879850"/>
            <a:ext cx="6067425" cy="469412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2000"/>
            </a:lvl9pPr>
          </a:lstStyle>
          <a:p>
            <a:pPr lvl="0"/>
            <a:r>
              <a:t>Optional text</a:t>
            </a:r>
          </a:p>
        </p:txBody>
      </p:sp>
    </p:spTree>
    <p:extLst>
      <p:ext uri="{BB962C8B-B14F-4D97-AF65-F5344CB8AC3E}">
        <p14:creationId xmlns:p14="http://schemas.microsoft.com/office/powerpoint/2010/main" val="15361312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pecialty Content Layouts (organizing sla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6498C98-2B65-4248-A3C7-A31F80B0CF88}"/>
              </a:ext>
            </a:extLst>
          </p:cNvPr>
          <p:cNvSpPr txBox="1"/>
          <p:nvPr/>
        </p:nvSpPr>
        <p:spPr>
          <a:xfrm>
            <a:off x="152400" y="520511"/>
            <a:ext cx="11887200" cy="58169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85000"/>
              </a:lnSpc>
              <a:spcBef>
                <a:spcPts val="3600"/>
              </a:spcBef>
            </a:pPr>
            <a:r>
              <a:rPr sz="12000" b="1"/>
              <a:t>Specialty</a:t>
            </a:r>
            <a:br>
              <a:rPr sz="12000" b="1"/>
            </a:br>
            <a:r>
              <a:rPr sz="12000" b="1"/>
              <a:t>Content</a:t>
            </a:r>
            <a:br>
              <a:rPr sz="12000" b="1"/>
            </a:br>
            <a:r>
              <a:rPr sz="12000" b="1"/>
              <a:t>Layouts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sz="7200" b="1"/>
              <a:t>(agenda, quote, etc.)</a:t>
            </a:r>
            <a:endParaRPr sz="7200"/>
          </a:p>
        </p:txBody>
      </p:sp>
    </p:spTree>
    <p:extLst>
      <p:ext uri="{BB962C8B-B14F-4D97-AF65-F5344CB8AC3E}">
        <p14:creationId xmlns:p14="http://schemas.microsoft.com/office/powerpoint/2010/main" val="10358951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bject 8">
            <a:extLst>
              <a:ext uri="{FF2B5EF4-FFF2-40B4-BE49-F238E27FC236}">
                <a16:creationId xmlns:a16="http://schemas.microsoft.com/office/drawing/2014/main" id="{463F9B32-4BF7-416B-8C03-C5BD22A7A0CD}"/>
              </a:ext>
            </a:extLst>
          </p:cNvPr>
          <p:cNvSpPr/>
          <p:nvPr/>
        </p:nvSpPr>
        <p:spPr>
          <a:xfrm>
            <a:off x="11073130" y="4662805"/>
            <a:ext cx="1118870" cy="2195195"/>
          </a:xfrm>
          <a:custGeom>
            <a:avLst/>
            <a:gdLst/>
            <a:ahLst/>
            <a:cxnLst/>
            <a:rect l="l" t="t" r="r" b="b"/>
            <a:pathLst>
              <a:path w="1118870" h="2195195">
                <a:moveTo>
                  <a:pt x="1118463" y="0"/>
                </a:moveTo>
                <a:lnTo>
                  <a:pt x="0" y="2195080"/>
                </a:lnTo>
                <a:lnTo>
                  <a:pt x="1118463" y="2195080"/>
                </a:lnTo>
                <a:lnTo>
                  <a:pt x="1118463" y="0"/>
                </a:lnTo>
                <a:close/>
              </a:path>
            </a:pathLst>
          </a:custGeom>
          <a:solidFill>
            <a:srgbClr val="05A2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E5A7B2C-D6BF-4B9E-BB08-A8FB83646B43}"/>
              </a:ext>
            </a:extLst>
          </p:cNvPr>
          <p:cNvSpPr/>
          <p:nvPr/>
        </p:nvSpPr>
        <p:spPr>
          <a:xfrm>
            <a:off x="209789" y="0"/>
            <a:ext cx="7513540" cy="6858000"/>
          </a:xfrm>
          <a:custGeom>
            <a:avLst/>
            <a:gdLst>
              <a:gd name="connsiteX0" fmla="*/ 0 w 7513540"/>
              <a:gd name="connsiteY0" fmla="*/ 0 h 6858000"/>
              <a:gd name="connsiteX1" fmla="*/ 7513540 w 7513540"/>
              <a:gd name="connsiteY1" fmla="*/ 0 h 6858000"/>
              <a:gd name="connsiteX2" fmla="*/ 4019217 w 7513540"/>
              <a:gd name="connsiteY2" fmla="*/ 6858000 h 6858000"/>
              <a:gd name="connsiteX3" fmla="*/ 0 w 75135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3540" h="6858000">
                <a:moveTo>
                  <a:pt x="0" y="0"/>
                </a:moveTo>
                <a:lnTo>
                  <a:pt x="7513540" y="0"/>
                </a:lnTo>
                <a:lnTo>
                  <a:pt x="401921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BEBE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3FD52C03-6E97-4B96-946A-0C1094A43944}"/>
              </a:ext>
            </a:extLst>
          </p:cNvPr>
          <p:cNvSpPr/>
          <p:nvPr/>
        </p:nvSpPr>
        <p:spPr>
          <a:xfrm>
            <a:off x="1" y="0"/>
            <a:ext cx="7288997" cy="6858000"/>
          </a:xfrm>
          <a:custGeom>
            <a:avLst/>
            <a:gdLst>
              <a:gd name="connsiteX0" fmla="*/ 0 w 7288997"/>
              <a:gd name="connsiteY0" fmla="*/ 0 h 6858000"/>
              <a:gd name="connsiteX1" fmla="*/ 7288997 w 7288997"/>
              <a:gd name="connsiteY1" fmla="*/ 0 h 6858000"/>
              <a:gd name="connsiteX2" fmla="*/ 3794674 w 7288997"/>
              <a:gd name="connsiteY2" fmla="*/ 6858000 h 6858000"/>
              <a:gd name="connsiteX3" fmla="*/ 0 w 728899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88997" h="6858000">
                <a:moveTo>
                  <a:pt x="0" y="0"/>
                </a:moveTo>
                <a:lnTo>
                  <a:pt x="7288997" y="0"/>
                </a:lnTo>
                <a:lnTo>
                  <a:pt x="3794674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92000">
                <a:srgbClr val="05A2C6"/>
              </a:gs>
              <a:gs pos="28000">
                <a:srgbClr val="00A88C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D1AF72-5E7A-4B28-9BD9-32D8C64CD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8375" y="1752600"/>
            <a:ext cx="3448924" cy="109016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0800E8E-A517-4082-8748-95F6CDF9A6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48375" y="3144409"/>
            <a:ext cx="3771900" cy="1450956"/>
          </a:xfr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  <a:lvl6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6pPr>
            <a:lvl7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7pPr>
            <a:lvl8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8pPr>
            <a:lvl9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88256F5A-0840-4D0A-9735-6C135C3D1B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12596" y="823038"/>
            <a:ext cx="379095" cy="78740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9pPr>
          </a:lstStyle>
          <a:p>
            <a:pPr lvl="0"/>
            <a:r>
              <a:t>#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6D05ED8F-D666-4B88-A7A1-7B7E8D824F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601272" y="981193"/>
            <a:ext cx="2066727" cy="553720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57ACFF91-DB57-4346-A3FB-AE438EEF8E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12596" y="1915473"/>
            <a:ext cx="379095" cy="78740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9pPr>
          </a:lstStyle>
          <a:p>
            <a:pPr lvl="0"/>
            <a:r>
              <a:t>#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E3880355-33B4-4D27-AF67-82F4EEC64CC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601272" y="2073628"/>
            <a:ext cx="2066727" cy="553720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148BB727-68D1-474D-87D5-BDB11CFB608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12596" y="3007908"/>
            <a:ext cx="379095" cy="78740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9pPr>
          </a:lstStyle>
          <a:p>
            <a:pPr lvl="0"/>
            <a:r>
              <a:t>#</a:t>
            </a:r>
          </a:p>
        </p:txBody>
      </p:sp>
      <p:sp>
        <p:nvSpPr>
          <p:cNvPr id="23" name="Text Placeholder 13">
            <a:extLst>
              <a:ext uri="{FF2B5EF4-FFF2-40B4-BE49-F238E27FC236}">
                <a16:creationId xmlns:a16="http://schemas.microsoft.com/office/drawing/2014/main" id="{1B4F6836-1963-4344-99F1-90D9AC32219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601272" y="3166063"/>
            <a:ext cx="2066727" cy="553720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14220391-7FA8-4230-A26B-200CEFBB154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12596" y="4100343"/>
            <a:ext cx="379095" cy="78740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9pPr>
          </a:lstStyle>
          <a:p>
            <a:pPr lvl="0"/>
            <a:r>
              <a:t>#</a:t>
            </a:r>
          </a:p>
        </p:txBody>
      </p:sp>
      <p:sp>
        <p:nvSpPr>
          <p:cNvPr id="25" name="Text Placeholder 13">
            <a:extLst>
              <a:ext uri="{FF2B5EF4-FFF2-40B4-BE49-F238E27FC236}">
                <a16:creationId xmlns:a16="http://schemas.microsoft.com/office/drawing/2014/main" id="{F79842D0-FA80-46A5-8D28-C7DB6BF5A53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601272" y="4258498"/>
            <a:ext cx="2066727" cy="553720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46CEF91E-EEEE-4341-A57F-F66DECB543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12596" y="5192779"/>
            <a:ext cx="379095" cy="78740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9pPr>
          </a:lstStyle>
          <a:p>
            <a:pPr lvl="0"/>
            <a:r>
              <a:t>#</a:t>
            </a: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A3C272E2-71D0-4279-8082-47B126613A2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601272" y="5350934"/>
            <a:ext cx="2066727" cy="553720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76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5292">
          <p15:clr>
            <a:srgbClr val="A4A3A4"/>
          </p15:clr>
        </p15:guide>
        <p15:guide id="3" pos="5424">
          <p15:clr>
            <a:srgbClr val="A4A3A4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8">
            <a:extLst>
              <a:ext uri="{FF2B5EF4-FFF2-40B4-BE49-F238E27FC236}">
                <a16:creationId xmlns:a16="http://schemas.microsoft.com/office/drawing/2014/main" id="{44EE5668-849E-4752-A91F-93A5EE2F885B}"/>
              </a:ext>
            </a:extLst>
          </p:cNvPr>
          <p:cNvSpPr/>
          <p:nvPr/>
        </p:nvSpPr>
        <p:spPr>
          <a:xfrm>
            <a:off x="11073130" y="4662805"/>
            <a:ext cx="1118870" cy="2195195"/>
          </a:xfrm>
          <a:custGeom>
            <a:avLst/>
            <a:gdLst/>
            <a:ahLst/>
            <a:cxnLst/>
            <a:rect l="l" t="t" r="r" b="b"/>
            <a:pathLst>
              <a:path w="1118870" h="2195195">
                <a:moveTo>
                  <a:pt x="1118463" y="0"/>
                </a:moveTo>
                <a:lnTo>
                  <a:pt x="0" y="2195080"/>
                </a:lnTo>
                <a:lnTo>
                  <a:pt x="1118463" y="2195080"/>
                </a:lnTo>
                <a:lnTo>
                  <a:pt x="1118463" y="0"/>
                </a:lnTo>
                <a:close/>
              </a:path>
            </a:pathLst>
          </a:custGeom>
          <a:solidFill>
            <a:srgbClr val="05A2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7C394794-C985-4AFC-B7E3-2D95D1F02031}"/>
              </a:ext>
            </a:extLst>
          </p:cNvPr>
          <p:cNvSpPr/>
          <p:nvPr/>
        </p:nvSpPr>
        <p:spPr>
          <a:xfrm>
            <a:off x="0" y="0"/>
            <a:ext cx="6088218" cy="6858000"/>
          </a:xfrm>
          <a:custGeom>
            <a:avLst/>
            <a:gdLst>
              <a:gd name="connsiteX0" fmla="*/ 0 w 6088218"/>
              <a:gd name="connsiteY0" fmla="*/ 0 h 6858000"/>
              <a:gd name="connsiteX1" fmla="*/ 6088218 w 6088218"/>
              <a:gd name="connsiteY1" fmla="*/ 0 h 6858000"/>
              <a:gd name="connsiteX2" fmla="*/ 2593895 w 6088218"/>
              <a:gd name="connsiteY2" fmla="*/ 6858000 h 6858000"/>
              <a:gd name="connsiteX3" fmla="*/ 0 w 608821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8218" h="6858000">
                <a:moveTo>
                  <a:pt x="0" y="0"/>
                </a:moveTo>
                <a:lnTo>
                  <a:pt x="6088218" y="0"/>
                </a:lnTo>
                <a:lnTo>
                  <a:pt x="259389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BEBE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1E6200F-185B-4EAA-81FE-7BB3EC64FD6B}"/>
              </a:ext>
            </a:extLst>
          </p:cNvPr>
          <p:cNvSpPr/>
          <p:nvPr/>
        </p:nvSpPr>
        <p:spPr>
          <a:xfrm>
            <a:off x="0" y="0"/>
            <a:ext cx="5653887" cy="6858000"/>
          </a:xfrm>
          <a:custGeom>
            <a:avLst/>
            <a:gdLst>
              <a:gd name="connsiteX0" fmla="*/ 0 w 5653887"/>
              <a:gd name="connsiteY0" fmla="*/ 0 h 6858000"/>
              <a:gd name="connsiteX1" fmla="*/ 5653887 w 5653887"/>
              <a:gd name="connsiteY1" fmla="*/ 0 h 6858000"/>
              <a:gd name="connsiteX2" fmla="*/ 2159564 w 5653887"/>
              <a:gd name="connsiteY2" fmla="*/ 6858000 h 6858000"/>
              <a:gd name="connsiteX3" fmla="*/ 0 w 565388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53887" h="6858000">
                <a:moveTo>
                  <a:pt x="0" y="0"/>
                </a:moveTo>
                <a:lnTo>
                  <a:pt x="5653887" y="0"/>
                </a:lnTo>
                <a:lnTo>
                  <a:pt x="2159564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92000">
                <a:srgbClr val="05A2C6"/>
              </a:gs>
              <a:gs pos="28000">
                <a:srgbClr val="00A88C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D1AF72-5E7A-4B28-9BD9-32D8C64CD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0976" y="1752600"/>
            <a:ext cx="3021282" cy="109016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0800E8E-A517-4082-8748-95F6CDF9A6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0976" y="3144409"/>
            <a:ext cx="2057400" cy="1275190"/>
          </a:xfr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  <a:lvl6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6pPr>
            <a:lvl7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7pPr>
            <a:lvl8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8pPr>
            <a:lvl9pPr marL="0" indent="0">
              <a:lnSpc>
                <a:spcPct val="13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88256F5A-0840-4D0A-9735-6C135C3D1B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17218" y="1577418"/>
            <a:ext cx="379095" cy="78740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9pPr>
          </a:lstStyle>
          <a:p>
            <a:pPr lvl="0"/>
            <a:r>
              <a:t>#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6D05ED8F-D666-4B88-A7A1-7B7E8D824F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5894" y="1735573"/>
            <a:ext cx="2066727" cy="553720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57ACFF91-DB57-4346-A3FB-AE438EEF8E0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17218" y="2669853"/>
            <a:ext cx="379095" cy="78740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9pPr>
          </a:lstStyle>
          <a:p>
            <a:pPr lvl="0"/>
            <a:r>
              <a:t>#</a:t>
            </a:r>
          </a:p>
        </p:txBody>
      </p: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148BB727-68D1-474D-87D5-BDB11CFB608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7218" y="3762288"/>
            <a:ext cx="379095" cy="78740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9pPr>
          </a:lstStyle>
          <a:p>
            <a:pPr lvl="0"/>
            <a:r>
              <a:t>#</a:t>
            </a:r>
          </a:p>
        </p:txBody>
      </p:sp>
      <p:sp>
        <p:nvSpPr>
          <p:cNvPr id="23" name="Text Placeholder 13">
            <a:extLst>
              <a:ext uri="{FF2B5EF4-FFF2-40B4-BE49-F238E27FC236}">
                <a16:creationId xmlns:a16="http://schemas.microsoft.com/office/drawing/2014/main" id="{1B4F6836-1963-4344-99F1-90D9AC32219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05894" y="3920443"/>
            <a:ext cx="2066727" cy="553720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14220391-7FA8-4230-A26B-200CEFBB154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17218" y="4854723"/>
            <a:ext cx="379095" cy="78740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9pPr>
          </a:lstStyle>
          <a:p>
            <a:pPr lvl="0"/>
            <a:r>
              <a:t>#</a:t>
            </a:r>
          </a:p>
        </p:txBody>
      </p:sp>
      <p:sp>
        <p:nvSpPr>
          <p:cNvPr id="25" name="Text Placeholder 13">
            <a:extLst>
              <a:ext uri="{FF2B5EF4-FFF2-40B4-BE49-F238E27FC236}">
                <a16:creationId xmlns:a16="http://schemas.microsoft.com/office/drawing/2014/main" id="{F79842D0-FA80-46A5-8D28-C7DB6BF5A53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5894" y="5012878"/>
            <a:ext cx="2066727" cy="553720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E3880355-33B4-4D27-AF67-82F4EEC64CC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05894" y="2828008"/>
            <a:ext cx="2066727" cy="553720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46CEF91E-EEEE-4341-A57F-F66DECB543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95479" y="1577418"/>
            <a:ext cx="379095" cy="78740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9pPr>
          </a:lstStyle>
          <a:p>
            <a:pPr lvl="0"/>
            <a:r>
              <a:t>#</a:t>
            </a: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A3C272E2-71D0-4279-8082-47B126613A2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184155" y="1735573"/>
            <a:ext cx="2066727" cy="553720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3">
            <a:extLst>
              <a:ext uri="{FF2B5EF4-FFF2-40B4-BE49-F238E27FC236}">
                <a16:creationId xmlns:a16="http://schemas.microsoft.com/office/drawing/2014/main" id="{D00C3FD6-9676-40A4-90CC-19BA867D220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82202" y="2669853"/>
            <a:ext cx="379095" cy="78740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9pPr>
          </a:lstStyle>
          <a:p>
            <a:pPr lvl="0"/>
            <a:r>
              <a:t>#</a:t>
            </a:r>
          </a:p>
        </p:txBody>
      </p:sp>
      <p:sp>
        <p:nvSpPr>
          <p:cNvPr id="35" name="Text Placeholder 13">
            <a:extLst>
              <a:ext uri="{FF2B5EF4-FFF2-40B4-BE49-F238E27FC236}">
                <a16:creationId xmlns:a16="http://schemas.microsoft.com/office/drawing/2014/main" id="{09E19707-8129-4DB3-B1A9-8ACC5FA14D1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170878" y="2828008"/>
            <a:ext cx="2066727" cy="553720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13">
            <a:extLst>
              <a:ext uri="{FF2B5EF4-FFF2-40B4-BE49-F238E27FC236}">
                <a16:creationId xmlns:a16="http://schemas.microsoft.com/office/drawing/2014/main" id="{617072CC-B330-445F-B959-F8F4DD752F3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582202" y="3762288"/>
            <a:ext cx="379095" cy="78740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9pPr>
          </a:lstStyle>
          <a:p>
            <a:pPr lvl="0"/>
            <a:r>
              <a:t>#</a:t>
            </a:r>
          </a:p>
        </p:txBody>
      </p:sp>
      <p:sp>
        <p:nvSpPr>
          <p:cNvPr id="37" name="Text Placeholder 13">
            <a:extLst>
              <a:ext uri="{FF2B5EF4-FFF2-40B4-BE49-F238E27FC236}">
                <a16:creationId xmlns:a16="http://schemas.microsoft.com/office/drawing/2014/main" id="{90A0186D-6CEC-4DCB-89B9-5E9017B721A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170878" y="3920443"/>
            <a:ext cx="2066727" cy="553720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3">
            <a:extLst>
              <a:ext uri="{FF2B5EF4-FFF2-40B4-BE49-F238E27FC236}">
                <a16:creationId xmlns:a16="http://schemas.microsoft.com/office/drawing/2014/main" id="{D92E8A59-EFDB-4947-A57F-C0B1E80269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582202" y="4854723"/>
            <a:ext cx="379095" cy="78740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5000">
                <a:solidFill>
                  <a:schemeClr val="bg2"/>
                </a:solidFill>
              </a:defRPr>
            </a:lvl9pPr>
          </a:lstStyle>
          <a:p>
            <a:pPr lvl="0"/>
            <a:r>
              <a:t>#</a:t>
            </a:r>
          </a:p>
        </p:txBody>
      </p:sp>
      <p:sp>
        <p:nvSpPr>
          <p:cNvPr id="39" name="Text Placeholder 13">
            <a:extLst>
              <a:ext uri="{FF2B5EF4-FFF2-40B4-BE49-F238E27FC236}">
                <a16:creationId xmlns:a16="http://schemas.microsoft.com/office/drawing/2014/main" id="{E73B9993-A2C0-4E16-A8F7-3A5BB96CE0F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170878" y="5012878"/>
            <a:ext cx="2066727" cy="553720"/>
          </a:xfrm>
        </p:spPr>
        <p:txBody>
          <a:bodyPr anchor="ctr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774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5664">
          <p15:clr>
            <a:srgbClr val="A4A3A4"/>
          </p15:clr>
        </p15:guide>
        <p15:guide id="3" pos="3960">
          <p15:clr>
            <a:srgbClr val="A4A3A4"/>
          </p15:clr>
        </p15:guide>
        <p15:guide id="4" pos="5784">
          <p15:clr>
            <a:srgbClr val="A4A3A4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-Frame Imag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8050AE7-ECC0-4BD9-9D50-7417D8DD6F3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24" y="0"/>
            <a:ext cx="12188952" cy="6858000"/>
          </a:xfrm>
          <a:solidFill>
            <a:srgbClr val="D9D9D9"/>
          </a:solidFill>
        </p:spPr>
        <p:txBody>
          <a:bodyPr lIns="6675120" rIns="0" bIns="0" anchor="ctr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>
                <a:solidFill>
                  <a:schemeClr val="accent5"/>
                </a:solidFill>
              </a:defRPr>
            </a:lvl1pPr>
          </a:lstStyle>
          <a:p>
            <a:r>
              <a:t>Click icon to add a picture; </a:t>
            </a:r>
            <a:br>
              <a:rPr/>
            </a:br>
            <a:r>
              <a:t>send to back if necessary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5E81AFA-02B9-4AF4-8C41-5717D2146C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0208" y="2305050"/>
            <a:ext cx="3860800" cy="3860800"/>
          </a:xfrm>
          <a:solidFill>
            <a:srgbClr val="FFFFFF"/>
          </a:solidFill>
        </p:spPr>
        <p:txBody>
          <a:bodyPr lIns="411480" tIns="365760" rIns="411480" bIns="91440"/>
          <a:lstStyle>
            <a:lvl1pPr marL="0" indent="0">
              <a:spcBef>
                <a:spcPts val="0"/>
              </a:spcBef>
              <a:buNone/>
              <a:defRPr sz="1600" b="1" cap="all" spc="1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0" indent="0">
              <a:spcBef>
                <a:spcPts val="0"/>
              </a:spcBef>
              <a:buNone/>
              <a:defRPr sz="1600" b="1" cap="all" spc="1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0" indent="0">
              <a:spcBef>
                <a:spcPts val="0"/>
              </a:spcBef>
              <a:buNone/>
              <a:defRPr sz="1600" b="1" cap="all" spc="1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0" indent="0">
              <a:spcBef>
                <a:spcPts val="0"/>
              </a:spcBef>
              <a:buNone/>
              <a:defRPr sz="1600" b="1" cap="all" spc="1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0" indent="0">
              <a:spcBef>
                <a:spcPts val="0"/>
              </a:spcBef>
              <a:buNone/>
              <a:defRPr sz="1600" b="1" cap="all" spc="1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0" indent="0">
              <a:spcBef>
                <a:spcPts val="0"/>
              </a:spcBef>
              <a:buNone/>
              <a:defRPr sz="1600" b="1" cap="all" spc="1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0" indent="0">
              <a:spcBef>
                <a:spcPts val="0"/>
              </a:spcBef>
              <a:buNone/>
              <a:defRPr sz="1600" b="1" cap="all" spc="1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0" indent="0">
              <a:spcBef>
                <a:spcPts val="0"/>
              </a:spcBef>
              <a:buNone/>
              <a:defRPr sz="1600" b="1" cap="all" spc="1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0" indent="0">
              <a:spcBef>
                <a:spcPts val="0"/>
              </a:spcBef>
              <a:buNone/>
              <a:defRPr sz="1600" b="1" cap="all" spc="1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pPr lvl="0"/>
            <a:r>
              <a:t>superheader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B63E85EB-57F2-40AC-94CE-540C22ADD9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29308" y="3151117"/>
            <a:ext cx="3095199" cy="270377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accent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accent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accent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accent1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accent1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accent1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accent1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accent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overlay Media Placeholder 9">
            <a:extLst>
              <a:ext uri="{FF2B5EF4-FFF2-40B4-BE49-F238E27FC236}">
                <a16:creationId xmlns:a16="http://schemas.microsoft.com/office/drawing/2014/main" id="{D4726E37-C351-4973-A41B-A104F72157C1}"/>
              </a:ext>
            </a:extLst>
          </p:cNvPr>
          <p:cNvSpPr>
            <a:spLocks noGrp="1"/>
          </p:cNvSpPr>
          <p:nvPr>
            <p:ph type="media" sz="quarter" idx="16" hasCustomPrompt="1"/>
          </p:nvPr>
        </p:nvSpPr>
        <p:spPr>
          <a:xfrm>
            <a:off x="-1" y="0"/>
            <a:ext cx="1118870" cy="2195195"/>
          </a:xfrm>
          <a:blipFill>
            <a:blip r:embed="rId2"/>
            <a:stretch>
              <a:fillRect/>
            </a:stretch>
          </a:blipFill>
        </p:spPr>
        <p:txBody>
          <a:bodyPr lIns="91440" tIns="91440" rIns="91440" bIns="91440" anchor="ctr" anchorCtr="0"/>
          <a:lstStyle>
            <a:lvl1pPr marL="0" indent="0" algn="l">
              <a:spcBef>
                <a:spcPts val="0"/>
              </a:spcBef>
              <a:buNone/>
              <a:defRPr sz="1400">
                <a:solidFill>
                  <a:schemeClr val="accent5"/>
                </a:solidFill>
              </a:defRPr>
            </a:lvl1pPr>
          </a:lstStyle>
          <a:p>
            <a:r>
              <a:t>This gradient should be on top of the picture. This text and the mediicon will not  appear. </a:t>
            </a:r>
          </a:p>
        </p:txBody>
      </p:sp>
    </p:spTree>
    <p:extLst>
      <p:ext uri="{BB962C8B-B14F-4D97-AF65-F5344CB8AC3E}">
        <p14:creationId xmlns:p14="http://schemas.microsoft.com/office/powerpoint/2010/main" val="382008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576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03766903-5371-44D8-BC6C-FBCDCE12D31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19600" y="0"/>
            <a:ext cx="7772400" cy="6857988"/>
          </a:xfrm>
          <a:solidFill>
            <a:srgbClr val="D9D9D9"/>
          </a:solidFill>
        </p:spPr>
        <p:txBody>
          <a:bodyPr lIns="0" rIns="0" bIns="2103120" anchor="ctr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accent5"/>
                </a:solidFill>
              </a:defRPr>
            </a:lvl1pPr>
          </a:lstStyle>
          <a:p>
            <a:r>
              <a:t>Click icon to add a picture; </a:t>
            </a:r>
            <a:br>
              <a:rPr/>
            </a:br>
            <a:r>
              <a:t>send to back if necessary</a:t>
            </a:r>
          </a:p>
        </p:txBody>
      </p:sp>
      <p:sp>
        <p:nvSpPr>
          <p:cNvPr id="12" name="object 5">
            <a:extLst>
              <a:ext uri="{FF2B5EF4-FFF2-40B4-BE49-F238E27FC236}">
                <a16:creationId xmlns:a16="http://schemas.microsoft.com/office/drawing/2014/main" id="{D99716ED-1EB0-4613-8440-B79A4C8A79E4}"/>
              </a:ext>
            </a:extLst>
          </p:cNvPr>
          <p:cNvSpPr/>
          <p:nvPr/>
        </p:nvSpPr>
        <p:spPr>
          <a:xfrm>
            <a:off x="3786514" y="5615500"/>
            <a:ext cx="633095" cy="1242695"/>
          </a:xfrm>
          <a:custGeom>
            <a:avLst/>
            <a:gdLst/>
            <a:ahLst/>
            <a:cxnLst/>
            <a:rect l="l" t="t" r="r" b="b"/>
            <a:pathLst>
              <a:path w="633095" h="1242695">
                <a:moveTo>
                  <a:pt x="633082" y="0"/>
                </a:moveTo>
                <a:lnTo>
                  <a:pt x="0" y="1242491"/>
                </a:lnTo>
                <a:lnTo>
                  <a:pt x="633082" y="1242491"/>
                </a:lnTo>
                <a:lnTo>
                  <a:pt x="633082" y="0"/>
                </a:lnTo>
                <a:close/>
              </a:path>
            </a:pathLst>
          </a:custGeom>
          <a:solidFill>
            <a:srgbClr val="000000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CE88491E-626D-4C26-8FB5-3BC81BD3B00F}"/>
              </a:ext>
            </a:extLst>
          </p:cNvPr>
          <p:cNvSpPr/>
          <p:nvPr/>
        </p:nvSpPr>
        <p:spPr>
          <a:xfrm>
            <a:off x="0" y="0"/>
            <a:ext cx="1118870" cy="2195195"/>
          </a:xfrm>
          <a:custGeom>
            <a:avLst/>
            <a:gdLst/>
            <a:ahLst/>
            <a:cxnLst/>
            <a:rect l="l" t="t" r="r" b="b"/>
            <a:pathLst>
              <a:path w="1118870" h="2195195">
                <a:moveTo>
                  <a:pt x="1118450" y="0"/>
                </a:moveTo>
                <a:lnTo>
                  <a:pt x="0" y="0"/>
                </a:lnTo>
                <a:lnTo>
                  <a:pt x="0" y="2195093"/>
                </a:lnTo>
                <a:lnTo>
                  <a:pt x="1118450" y="0"/>
                </a:lnTo>
                <a:close/>
              </a:path>
            </a:pathLst>
          </a:custGeom>
          <a:gradFill flip="none" rotWithShape="1">
            <a:gsLst>
              <a:gs pos="0">
                <a:srgbClr val="EBEBEB">
                  <a:lumMod val="89000"/>
                </a:srgbClr>
              </a:gs>
              <a:gs pos="100000">
                <a:srgbClr val="FFFFFF"/>
              </a:gs>
            </a:gsLst>
            <a:lin ang="5400000" scaled="1"/>
            <a:tileRect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verlay Media Placeholder 19">
            <a:extLst>
              <a:ext uri="{FF2B5EF4-FFF2-40B4-BE49-F238E27FC236}">
                <a16:creationId xmlns:a16="http://schemas.microsoft.com/office/drawing/2014/main" id="{4BD43BB0-D81B-42FA-B095-A3AF75CDE5A8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4419600" y="5"/>
            <a:ext cx="2861945" cy="5615288"/>
          </a:xfrm>
          <a:blipFill>
            <a:blip r:embed="rId2"/>
            <a:stretch>
              <a:fillRect/>
            </a:stretch>
          </a:blipFill>
        </p:spPr>
        <p:txBody>
          <a:bodyPr lIns="182880" tIns="82296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accent5"/>
                </a:solidFill>
              </a:defRPr>
            </a:lvl1pPr>
          </a:lstStyle>
          <a:p>
            <a:r>
              <a:t>This gradient should </a:t>
            </a:r>
            <a:br>
              <a:rPr/>
            </a:br>
            <a:r>
              <a:t>be on top of the </a:t>
            </a:r>
            <a:br>
              <a:rPr/>
            </a:br>
            <a:r>
              <a:t>picture. This text </a:t>
            </a:r>
            <a:br>
              <a:rPr/>
            </a:br>
            <a:r>
              <a:t>and the media </a:t>
            </a:r>
            <a:br>
              <a:rPr/>
            </a:br>
            <a:r>
              <a:t>icon will not </a:t>
            </a:r>
            <a:br>
              <a:rPr/>
            </a:br>
            <a:r>
              <a:t>appear.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C5A29CE-29AE-442F-839E-E3EA0E4C8A2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14400" y="1399371"/>
            <a:ext cx="2674938" cy="3651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9pPr>
          </a:lstStyle>
          <a:p>
            <a:pPr lvl="0"/>
            <a:r>
              <a:t>Heading</a:t>
            </a:r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BE61D7D6-55EA-4883-81AB-3FE0C7506A3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14400" y="1775609"/>
            <a:ext cx="2674938" cy="858837"/>
          </a:xfrm>
        </p:spPr>
        <p:txBody>
          <a:bodyPr/>
          <a:lstStyle>
            <a:lvl1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1pPr>
            <a:lvl2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  <a:lvl6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6pPr>
            <a:lvl7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7pPr>
            <a:lvl8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8pPr>
            <a:lvl9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2918F52-A169-4BB9-83A5-E8C5159C83B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2857500"/>
            <a:ext cx="2674938" cy="36671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9pPr>
          </a:lstStyle>
          <a:p>
            <a:pPr lvl="0"/>
            <a:r>
              <a:t>Heading</a:t>
            </a:r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DE1CAC78-4CB9-4EE2-B112-049510FD66F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914400" y="3235325"/>
            <a:ext cx="2674938" cy="858838"/>
          </a:xfrm>
        </p:spPr>
        <p:txBody>
          <a:bodyPr/>
          <a:lstStyle>
            <a:lvl1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1pPr>
            <a:lvl2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  <a:lvl6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6pPr>
            <a:lvl7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7pPr>
            <a:lvl8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8pPr>
            <a:lvl9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A91A2D50-DA76-4E23-9D5D-433D3FDCB87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14400" y="4221967"/>
            <a:ext cx="2674938" cy="366712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9pPr>
          </a:lstStyle>
          <a:p>
            <a:pPr lvl="0"/>
            <a:r>
              <a:t>Heading</a:t>
            </a:r>
          </a:p>
        </p:txBody>
      </p:sp>
      <p:sp>
        <p:nvSpPr>
          <p:cNvPr id="19" name="Text Placeholder 25">
            <a:extLst>
              <a:ext uri="{FF2B5EF4-FFF2-40B4-BE49-F238E27FC236}">
                <a16:creationId xmlns:a16="http://schemas.microsoft.com/office/drawing/2014/main" id="{BA2C127E-2141-4E8D-81C0-CA981EE0E896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14400" y="4599971"/>
            <a:ext cx="2674553" cy="858658"/>
          </a:xfrm>
        </p:spPr>
        <p:txBody>
          <a:bodyPr/>
          <a:lstStyle>
            <a:lvl1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1pPr>
            <a:lvl2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  <a:lvl6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6pPr>
            <a:lvl7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7pPr>
            <a:lvl8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8pPr>
            <a:lvl9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8966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57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 Righ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BD1A737-E4A3-4C9E-9A7E-F3F00AFAE67F}"/>
              </a:ext>
            </a:extLst>
          </p:cNvPr>
          <p:cNvSpPr/>
          <p:nvPr/>
        </p:nvSpPr>
        <p:spPr>
          <a:xfrm>
            <a:off x="0" y="0"/>
            <a:ext cx="44196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000"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CE88491E-626D-4C26-8FB5-3BC81BD3B00F}"/>
              </a:ext>
            </a:extLst>
          </p:cNvPr>
          <p:cNvSpPr/>
          <p:nvPr/>
        </p:nvSpPr>
        <p:spPr>
          <a:xfrm>
            <a:off x="0" y="0"/>
            <a:ext cx="1118870" cy="2195195"/>
          </a:xfrm>
          <a:custGeom>
            <a:avLst/>
            <a:gdLst/>
            <a:ahLst/>
            <a:cxnLst/>
            <a:rect l="l" t="t" r="r" b="b"/>
            <a:pathLst>
              <a:path w="1118870" h="2195195">
                <a:moveTo>
                  <a:pt x="1118450" y="0"/>
                </a:moveTo>
                <a:lnTo>
                  <a:pt x="0" y="0"/>
                </a:lnTo>
                <a:lnTo>
                  <a:pt x="0" y="2195093"/>
                </a:lnTo>
                <a:lnTo>
                  <a:pt x="1118450" y="0"/>
                </a:lnTo>
                <a:close/>
              </a:path>
            </a:pathLst>
          </a:custGeom>
          <a:gradFill flip="none" rotWithShape="1">
            <a:gsLst>
              <a:gs pos="0">
                <a:srgbClr val="EBEBEB">
                  <a:lumMod val="89000"/>
                </a:srgbClr>
              </a:gs>
              <a:gs pos="100000">
                <a:srgbClr val="FFFFFF"/>
              </a:gs>
            </a:gsLst>
            <a:lin ang="5400000" scaled="1"/>
            <a:tileRect/>
          </a:gra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B625CAE-C9F2-4A7E-B1EC-9871B7D4B8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2060812"/>
            <a:ext cx="2590800" cy="848649"/>
          </a:xfr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9pPr>
          </a:lstStyle>
          <a:p>
            <a:pPr lvl="0"/>
            <a:r>
              <a:t>superheader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D32942ED-FA74-4864-A1F3-00E46F37C0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2990774"/>
            <a:ext cx="2590800" cy="225432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45E616A5-F0C1-4FEF-AB6E-3FADF13ADBD9}"/>
              </a:ext>
            </a:extLst>
          </p:cNvPr>
          <p:cNvSpPr/>
          <p:nvPr/>
        </p:nvSpPr>
        <p:spPr>
          <a:xfrm>
            <a:off x="4419600" y="0"/>
            <a:ext cx="2860827" cy="5614718"/>
          </a:xfrm>
          <a:custGeom>
            <a:avLst/>
            <a:gdLst>
              <a:gd name="connsiteX0" fmla="*/ 0 w 2860827"/>
              <a:gd name="connsiteY0" fmla="*/ 0 h 5614718"/>
              <a:gd name="connsiteX1" fmla="*/ 2860827 w 2860827"/>
              <a:gd name="connsiteY1" fmla="*/ 0 h 5614718"/>
              <a:gd name="connsiteX2" fmla="*/ 0 w 2860827"/>
              <a:gd name="connsiteY2" fmla="*/ 5614718 h 5614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60827" h="5614718">
                <a:moveTo>
                  <a:pt x="0" y="0"/>
                </a:moveTo>
                <a:lnTo>
                  <a:pt x="2860827" y="0"/>
                </a:lnTo>
                <a:lnTo>
                  <a:pt x="0" y="5614718"/>
                </a:lnTo>
                <a:close/>
              </a:path>
            </a:pathLst>
          </a:custGeom>
          <a:gradFill>
            <a:gsLst>
              <a:gs pos="0">
                <a:srgbClr val="000000">
                  <a:alpha val="15000"/>
                </a:srgbClr>
              </a:gs>
              <a:gs pos="99000">
                <a:srgbClr val="000000">
                  <a:alpha val="2000"/>
                </a:srgbClr>
              </a:gs>
            </a:gsLst>
            <a:lin ang="5400000" scaled="1"/>
          </a:gradFill>
        </p:spPr>
        <p:txBody>
          <a:bodyPr wrap="square" lIns="0" tIns="0" rIns="0" bIns="0" rtlCol="0"/>
          <a:lstStyle/>
          <a:p>
            <a:pPr lvl="0"/>
            <a:endParaRPr/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D36655CA-CC44-4D12-A555-131026F74BC6}"/>
              </a:ext>
            </a:extLst>
          </p:cNvPr>
          <p:cNvSpPr/>
          <p:nvPr/>
        </p:nvSpPr>
        <p:spPr>
          <a:xfrm>
            <a:off x="3786514" y="5615500"/>
            <a:ext cx="633095" cy="1242695"/>
          </a:xfrm>
          <a:custGeom>
            <a:avLst/>
            <a:gdLst/>
            <a:ahLst/>
            <a:cxnLst/>
            <a:rect l="l" t="t" r="r" b="b"/>
            <a:pathLst>
              <a:path w="633095" h="1242695">
                <a:moveTo>
                  <a:pt x="633082" y="0"/>
                </a:moveTo>
                <a:lnTo>
                  <a:pt x="0" y="1242491"/>
                </a:lnTo>
                <a:lnTo>
                  <a:pt x="633082" y="1242491"/>
                </a:lnTo>
                <a:lnTo>
                  <a:pt x="633082" y="0"/>
                </a:lnTo>
                <a:close/>
              </a:path>
            </a:pathLst>
          </a:custGeom>
          <a:solidFill>
            <a:srgbClr val="000000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503E6D4-6646-4C03-92D6-D777BE69345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940300" y="419100"/>
            <a:ext cx="6761163" cy="5753100"/>
          </a:xfrm>
        </p:spPr>
        <p:txBody>
          <a:bodyPr anchor="ctr"/>
          <a:lstStyle>
            <a:lvl1pPr>
              <a:defRPr/>
            </a:lvl1pPr>
          </a:lstStyle>
          <a:p>
            <a:pPr lvl="0"/>
            <a:r>
              <a:t>Click to add text or choose an icon below to insert other content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67CDF9-2777-46D6-9462-0AD13DB03D20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D284DB-7BC1-4293-9E85-968F11219EA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The information contained herein is provided only for the intended audience and not for use with or distribution to the general public</a:t>
            </a:r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87E2E8-EFC9-4F7D-87F8-31082656B34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05B047-7786-42C0-A2BF-6DB1A4525D42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903195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57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94B1CC-1493-4B8D-92A1-D16E786EAF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9E6328-CD1B-40FF-AA4D-AC10EB156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9C1F7B-02E3-4067-B256-BCA9940D8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99DB0-1606-4A34-A4F1-BB3CBF9AAD12}" type="slidenum">
              <a:rPr/>
              <a:t>‹#›</a:t>
            </a:fld>
            <a:endParaRPr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3C6BD29-B35D-4E92-BAD8-CE515F284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2999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ap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3">
            <a:extLst>
              <a:ext uri="{FF2B5EF4-FFF2-40B4-BE49-F238E27FC236}">
                <a16:creationId xmlns:a16="http://schemas.microsoft.com/office/drawing/2014/main" id="{A322F6C5-D1C1-4440-90EE-80EED548DD5A}"/>
              </a:ext>
            </a:extLst>
          </p:cNvPr>
          <p:cNvSpPr/>
          <p:nvPr/>
        </p:nvSpPr>
        <p:spPr>
          <a:xfrm>
            <a:off x="0" y="5302872"/>
            <a:ext cx="12192000" cy="1555750"/>
          </a:xfrm>
          <a:custGeom>
            <a:avLst/>
            <a:gdLst/>
            <a:ahLst/>
            <a:cxnLst/>
            <a:rect l="l" t="t" r="r" b="b"/>
            <a:pathLst>
              <a:path w="12192000" h="1555750">
                <a:moveTo>
                  <a:pt x="12192000" y="0"/>
                </a:moveTo>
                <a:lnTo>
                  <a:pt x="0" y="0"/>
                </a:lnTo>
                <a:lnTo>
                  <a:pt x="0" y="1555127"/>
                </a:lnTo>
                <a:lnTo>
                  <a:pt x="12192000" y="1555127"/>
                </a:lnTo>
                <a:lnTo>
                  <a:pt x="12192000" y="0"/>
                </a:lnTo>
                <a:close/>
              </a:path>
            </a:pathLst>
          </a:custGeom>
          <a:solidFill>
            <a:srgbClr val="EBEBEB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laptop" descr="A screen shot of a computer&#10;&#10;Description automatically generated">
            <a:extLst>
              <a:ext uri="{FF2B5EF4-FFF2-40B4-BE49-F238E27FC236}">
                <a16:creationId xmlns:a16="http://schemas.microsoft.com/office/drawing/2014/main" id="{599C4678-4403-4E2D-A2C6-2902D180C1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5"/>
          <a:stretch/>
        </p:blipFill>
        <p:spPr>
          <a:xfrm>
            <a:off x="0" y="1524000"/>
            <a:ext cx="8641180" cy="5248656"/>
          </a:xfrm>
          <a:prstGeom prst="rect">
            <a:avLst/>
          </a:prstGeom>
        </p:spPr>
      </p:pic>
      <p:sp>
        <p:nvSpPr>
          <p:cNvPr id="6" name="superhead">
            <a:extLst>
              <a:ext uri="{FF2B5EF4-FFF2-40B4-BE49-F238E27FC236}">
                <a16:creationId xmlns:a16="http://schemas.microsoft.com/office/drawing/2014/main" id="{82CA1540-530A-4EED-B576-85E7DDA292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9101"/>
            <a:ext cx="9144000" cy="32003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3pPr>
            <a:lvl4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4pPr>
            <a:lvl5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5pPr>
            <a:lvl6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6pPr>
            <a:lvl7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7pPr>
            <a:lvl8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8pPr>
            <a:lvl9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9pPr>
          </a:lstStyle>
          <a:p>
            <a:pPr lvl="0"/>
            <a:r>
              <a:t>Superheader (all caps)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3D1ED6-642B-4CFF-ADFA-E11F6C341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DC295DF-1552-4ED8-8D9F-8A95B180692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6275" y="2026490"/>
            <a:ext cx="6084094" cy="3798048"/>
          </a:xfrm>
          <a:solidFill>
            <a:srgbClr val="D9D9D9"/>
          </a:solidFill>
        </p:spPr>
        <p:txBody>
          <a:bodyPr bIns="822960" anchor="ctr" anchorCtr="0"/>
          <a:lstStyle>
            <a:lvl1pPr marL="0" indent="0" algn="ctr">
              <a:spcBef>
                <a:spcPts val="0"/>
              </a:spcBef>
              <a:buNone/>
              <a:defRPr sz="1400"/>
            </a:lvl1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B2FFC6-A2AF-4B79-9F9C-760B08533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9203AE-6D05-4C7F-9FBA-51A75A487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The information contained herein is provided only for the intended audience and not for use with or distribution to the general public</a:t>
            </a:r>
            <a:endParaRPr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E4F9A6-4E8D-4798-805E-DDAC6709E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5B047-7786-42C0-A2BF-6DB1A4525D42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482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ell 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A444F8D3-22D3-4281-9F95-A9C4009DBFD6}"/>
              </a:ext>
            </a:extLst>
          </p:cNvPr>
          <p:cNvSpPr/>
          <p:nvPr/>
        </p:nvSpPr>
        <p:spPr>
          <a:xfrm>
            <a:off x="0" y="0"/>
            <a:ext cx="6088380" cy="6858000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0" name="phone" descr="A picture containing text&#10;&#10;Description automatically generated">
            <a:extLst>
              <a:ext uri="{FF2B5EF4-FFF2-40B4-BE49-F238E27FC236}">
                <a16:creationId xmlns:a16="http://schemas.microsoft.com/office/drawing/2014/main" id="{2FFD03C8-433D-4B74-AA58-8FD0CD064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996" y="535825"/>
            <a:ext cx="3874008" cy="5998464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BFAD0D8-0946-483A-82AF-38C18D24DC93}"/>
              </a:ext>
            </a:extLst>
          </p:cNvPr>
          <p:cNvSpPr/>
          <p:nvPr/>
        </p:nvSpPr>
        <p:spPr>
          <a:xfrm>
            <a:off x="5391152" y="904875"/>
            <a:ext cx="1381125" cy="195264"/>
          </a:xfrm>
          <a:custGeom>
            <a:avLst/>
            <a:gdLst>
              <a:gd name="connsiteX0" fmla="*/ 0 w 1381125"/>
              <a:gd name="connsiteY0" fmla="*/ 56864 h 195264"/>
              <a:gd name="connsiteX1" fmla="*/ 0 w 1381125"/>
              <a:gd name="connsiteY1" fmla="*/ 56865 h 195264"/>
              <a:gd name="connsiteX2" fmla="*/ 0 w 1381125"/>
              <a:gd name="connsiteY2" fmla="*/ 56865 h 195264"/>
              <a:gd name="connsiteX3" fmla="*/ 12895 w 1381125"/>
              <a:gd name="connsiteY3" fmla="*/ 0 h 195264"/>
              <a:gd name="connsiteX4" fmla="*/ 1368231 w 1381125"/>
              <a:gd name="connsiteY4" fmla="*/ 0 h 195264"/>
              <a:gd name="connsiteX5" fmla="*/ 1370249 w 1381125"/>
              <a:gd name="connsiteY5" fmla="*/ 2994 h 195264"/>
              <a:gd name="connsiteX6" fmla="*/ 1381125 w 1381125"/>
              <a:gd name="connsiteY6" fmla="*/ 56865 h 195264"/>
              <a:gd name="connsiteX7" fmla="*/ 1381124 w 1381125"/>
              <a:gd name="connsiteY7" fmla="*/ 56865 h 195264"/>
              <a:gd name="connsiteX8" fmla="*/ 1242725 w 1381125"/>
              <a:gd name="connsiteY8" fmla="*/ 195264 h 195264"/>
              <a:gd name="connsiteX9" fmla="*/ 138399 w 1381125"/>
              <a:gd name="connsiteY9" fmla="*/ 195263 h 195264"/>
              <a:gd name="connsiteX10" fmla="*/ 10876 w 1381125"/>
              <a:gd name="connsiteY10" fmla="*/ 110735 h 195264"/>
              <a:gd name="connsiteX11" fmla="*/ 0 w 1381125"/>
              <a:gd name="connsiteY11" fmla="*/ 56865 h 195264"/>
              <a:gd name="connsiteX12" fmla="*/ 10876 w 1381125"/>
              <a:gd name="connsiteY12" fmla="*/ 2994 h 19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1125" h="195264">
                <a:moveTo>
                  <a:pt x="0" y="56864"/>
                </a:moveTo>
                <a:lnTo>
                  <a:pt x="0" y="56865"/>
                </a:lnTo>
                <a:lnTo>
                  <a:pt x="0" y="56865"/>
                </a:lnTo>
                <a:close/>
                <a:moveTo>
                  <a:pt x="12895" y="0"/>
                </a:moveTo>
                <a:lnTo>
                  <a:pt x="1368231" y="0"/>
                </a:lnTo>
                <a:lnTo>
                  <a:pt x="1370249" y="2994"/>
                </a:lnTo>
                <a:cubicBezTo>
                  <a:pt x="1377253" y="19552"/>
                  <a:pt x="1381125" y="37756"/>
                  <a:pt x="1381125" y="56865"/>
                </a:cubicBezTo>
                <a:lnTo>
                  <a:pt x="1381124" y="56865"/>
                </a:lnTo>
                <a:cubicBezTo>
                  <a:pt x="1381124" y="133301"/>
                  <a:pt x="1319161" y="195264"/>
                  <a:pt x="1242725" y="195264"/>
                </a:cubicBezTo>
                <a:lnTo>
                  <a:pt x="138399" y="195263"/>
                </a:lnTo>
                <a:cubicBezTo>
                  <a:pt x="81072" y="195263"/>
                  <a:pt x="31886" y="160409"/>
                  <a:pt x="10876" y="110735"/>
                </a:cubicBezTo>
                <a:lnTo>
                  <a:pt x="0" y="56865"/>
                </a:lnTo>
                <a:lnTo>
                  <a:pt x="10876" y="2994"/>
                </a:lnTo>
                <a:close/>
              </a:path>
            </a:pathLst>
          </a:custGeom>
          <a:solidFill>
            <a:schemeClr val="tx2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49BF53E-50A2-4D0E-9ACF-FD7C38B4459B}"/>
              </a:ext>
            </a:extLst>
          </p:cNvPr>
          <p:cNvSpPr/>
          <p:nvPr/>
        </p:nvSpPr>
        <p:spPr>
          <a:xfrm>
            <a:off x="5003005" y="884932"/>
            <a:ext cx="2119033" cy="240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D59C77B-DB63-4ED1-B4B1-9687F8FF9930}"/>
              </a:ext>
            </a:extLst>
          </p:cNvPr>
          <p:cNvSpPr/>
          <p:nvPr/>
        </p:nvSpPr>
        <p:spPr>
          <a:xfrm>
            <a:off x="4898231" y="884932"/>
            <a:ext cx="2386102" cy="5189613"/>
          </a:xfrm>
          <a:custGeom>
            <a:avLst/>
            <a:gdLst>
              <a:gd name="connsiteX0" fmla="*/ 0 w 2386102"/>
              <a:gd name="connsiteY0" fmla="*/ 192463 h 5189613"/>
              <a:gd name="connsiteX1" fmla="*/ 192463 w 2386102"/>
              <a:gd name="connsiteY1" fmla="*/ 0 h 5189613"/>
              <a:gd name="connsiteX2" fmla="*/ 2193639 w 2386102"/>
              <a:gd name="connsiteY2" fmla="*/ 0 h 5189613"/>
              <a:gd name="connsiteX3" fmla="*/ 2386102 w 2386102"/>
              <a:gd name="connsiteY3" fmla="*/ 192463 h 5189613"/>
              <a:gd name="connsiteX4" fmla="*/ 2386102 w 2386102"/>
              <a:gd name="connsiteY4" fmla="*/ 4997150 h 5189613"/>
              <a:gd name="connsiteX5" fmla="*/ 2193639 w 2386102"/>
              <a:gd name="connsiteY5" fmla="*/ 5189613 h 5189613"/>
              <a:gd name="connsiteX6" fmla="*/ 192463 w 2386102"/>
              <a:gd name="connsiteY6" fmla="*/ 5189613 h 5189613"/>
              <a:gd name="connsiteX7" fmla="*/ 0 w 2386102"/>
              <a:gd name="connsiteY7" fmla="*/ 4997150 h 5189613"/>
              <a:gd name="connsiteX8" fmla="*/ 0 w 2386102"/>
              <a:gd name="connsiteY8" fmla="*/ 192463 h 5189613"/>
              <a:gd name="connsiteX0" fmla="*/ 0 w 2386102"/>
              <a:gd name="connsiteY0" fmla="*/ 192463 h 5189613"/>
              <a:gd name="connsiteX1" fmla="*/ 192463 w 2386102"/>
              <a:gd name="connsiteY1" fmla="*/ 0 h 5189613"/>
              <a:gd name="connsiteX2" fmla="*/ 2193639 w 2386102"/>
              <a:gd name="connsiteY2" fmla="*/ 0 h 5189613"/>
              <a:gd name="connsiteX3" fmla="*/ 2386102 w 2386102"/>
              <a:gd name="connsiteY3" fmla="*/ 192463 h 5189613"/>
              <a:gd name="connsiteX4" fmla="*/ 2386102 w 2386102"/>
              <a:gd name="connsiteY4" fmla="*/ 4997150 h 5189613"/>
              <a:gd name="connsiteX5" fmla="*/ 2193639 w 2386102"/>
              <a:gd name="connsiteY5" fmla="*/ 5189613 h 5189613"/>
              <a:gd name="connsiteX6" fmla="*/ 192463 w 2386102"/>
              <a:gd name="connsiteY6" fmla="*/ 5189613 h 5189613"/>
              <a:gd name="connsiteX7" fmla="*/ 0 w 2386102"/>
              <a:gd name="connsiteY7" fmla="*/ 4997150 h 5189613"/>
              <a:gd name="connsiteX8" fmla="*/ 0 w 2386102"/>
              <a:gd name="connsiteY8" fmla="*/ 192463 h 5189613"/>
              <a:gd name="connsiteX0" fmla="*/ 0 w 2386102"/>
              <a:gd name="connsiteY0" fmla="*/ 192463 h 5189613"/>
              <a:gd name="connsiteX1" fmla="*/ 192463 w 2386102"/>
              <a:gd name="connsiteY1" fmla="*/ 0 h 5189613"/>
              <a:gd name="connsiteX2" fmla="*/ 2193639 w 2386102"/>
              <a:gd name="connsiteY2" fmla="*/ 0 h 5189613"/>
              <a:gd name="connsiteX3" fmla="*/ 2386102 w 2386102"/>
              <a:gd name="connsiteY3" fmla="*/ 192463 h 5189613"/>
              <a:gd name="connsiteX4" fmla="*/ 2386102 w 2386102"/>
              <a:gd name="connsiteY4" fmla="*/ 4997150 h 5189613"/>
              <a:gd name="connsiteX5" fmla="*/ 2193639 w 2386102"/>
              <a:gd name="connsiteY5" fmla="*/ 5189613 h 5189613"/>
              <a:gd name="connsiteX6" fmla="*/ 192463 w 2386102"/>
              <a:gd name="connsiteY6" fmla="*/ 5189613 h 5189613"/>
              <a:gd name="connsiteX7" fmla="*/ 0 w 2386102"/>
              <a:gd name="connsiteY7" fmla="*/ 4997150 h 5189613"/>
              <a:gd name="connsiteX8" fmla="*/ 0 w 2386102"/>
              <a:gd name="connsiteY8" fmla="*/ 192463 h 518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6102" h="5189613">
                <a:moveTo>
                  <a:pt x="0" y="192463"/>
                </a:moveTo>
                <a:cubicBezTo>
                  <a:pt x="0" y="86169"/>
                  <a:pt x="86169" y="0"/>
                  <a:pt x="192463" y="0"/>
                </a:cubicBezTo>
                <a:lnTo>
                  <a:pt x="2193639" y="0"/>
                </a:lnTo>
                <a:cubicBezTo>
                  <a:pt x="2299933" y="0"/>
                  <a:pt x="2386102" y="86169"/>
                  <a:pt x="2386102" y="192463"/>
                </a:cubicBezTo>
                <a:lnTo>
                  <a:pt x="2386102" y="4997150"/>
                </a:lnTo>
                <a:cubicBezTo>
                  <a:pt x="2343239" y="5091538"/>
                  <a:pt x="2290408" y="5151513"/>
                  <a:pt x="2193639" y="5189613"/>
                </a:cubicBezTo>
                <a:lnTo>
                  <a:pt x="192463" y="5189613"/>
                </a:lnTo>
                <a:cubicBezTo>
                  <a:pt x="86169" y="5189613"/>
                  <a:pt x="0" y="5103444"/>
                  <a:pt x="0" y="4997150"/>
                </a:cubicBezTo>
                <a:lnTo>
                  <a:pt x="0" y="19246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superhead">
            <a:extLst>
              <a:ext uri="{FF2B5EF4-FFF2-40B4-BE49-F238E27FC236}">
                <a16:creationId xmlns:a16="http://schemas.microsoft.com/office/drawing/2014/main" id="{D223D701-74F7-4E60-B3CD-A76F24CCA6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2640221"/>
            <a:ext cx="2587752" cy="26924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3pPr>
            <a:lvl4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4pPr>
            <a:lvl5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5pPr>
            <a:lvl6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6pPr>
            <a:lvl7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7pPr>
            <a:lvl8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8pPr>
            <a:lvl9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9pPr>
          </a:lstStyle>
          <a:p>
            <a:pPr lvl="0"/>
            <a:r>
              <a:t>Superheader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678FDF2-CF3B-4D5C-A3CF-2EE5482DFC0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2990773"/>
            <a:ext cx="2590800" cy="2030931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>
                <a:solidFill>
                  <a:schemeClr val="tx2"/>
                </a:solidFill>
              </a:defRPr>
            </a:lvl9pPr>
          </a:lstStyle>
          <a:p>
            <a:pPr lvl="0"/>
            <a:r>
              <a:t>Click to add text</a:t>
            </a:r>
          </a:p>
        </p:txBody>
      </p:sp>
      <p:sp>
        <p:nvSpPr>
          <p:cNvPr id="8" name="Content Placeholder 27">
            <a:extLst>
              <a:ext uri="{FF2B5EF4-FFF2-40B4-BE49-F238E27FC236}">
                <a16:creationId xmlns:a16="http://schemas.microsoft.com/office/drawing/2014/main" id="{46F8C620-0981-450C-85FA-B25417911760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280716" y="3643517"/>
            <a:ext cx="2930770" cy="239591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1pPr>
            <a:lvl2pPr marL="137160" indent="-137160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2pPr>
            <a:lvl3pPr marL="365760" indent="-137160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3pPr>
            <a:lvl4pPr marL="365760" indent="-137160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 sz="1200">
                <a:solidFill>
                  <a:schemeClr val="tx1"/>
                </a:solidFill>
              </a:defRPr>
            </a:lvl4pPr>
            <a:lvl5pPr marL="365760" indent="-137160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 sz="1200">
                <a:solidFill>
                  <a:schemeClr val="tx1"/>
                </a:solidFill>
              </a:defRPr>
            </a:lvl5pPr>
            <a:lvl6pPr marL="365760" indent="-137160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 sz="1200">
                <a:solidFill>
                  <a:schemeClr val="tx1"/>
                </a:solidFill>
              </a:defRPr>
            </a:lvl6pPr>
            <a:lvl7pPr marL="365760" indent="-137160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 sz="1200">
                <a:solidFill>
                  <a:schemeClr val="tx1"/>
                </a:solidFill>
              </a:defRPr>
            </a:lvl7pPr>
            <a:lvl8pPr marL="365760" indent="-137160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 sz="1200">
                <a:solidFill>
                  <a:schemeClr val="tx1"/>
                </a:solidFill>
              </a:defRPr>
            </a:lvl8pPr>
            <a:lvl9pPr marL="365760" indent="-137160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 sz="12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Content Placeholder 27">
            <a:extLst>
              <a:ext uri="{FF2B5EF4-FFF2-40B4-BE49-F238E27FC236}">
                <a16:creationId xmlns:a16="http://schemas.microsoft.com/office/drawing/2014/main" id="{14756BD6-ED0D-452B-886B-9D442BD0B2CC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8280716" y="1007698"/>
            <a:ext cx="2930770" cy="2395910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1pPr>
            <a:lvl2pPr marL="137160" indent="-137160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</a:defRPr>
            </a:lvl2pPr>
            <a:lvl3pPr marL="365760" indent="-137160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</a:defRPr>
            </a:lvl3pPr>
            <a:lvl4pPr marL="365760" indent="-137160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 sz="1200">
                <a:solidFill>
                  <a:schemeClr val="tx1"/>
                </a:solidFill>
              </a:defRPr>
            </a:lvl4pPr>
            <a:lvl5pPr marL="365760" indent="-137160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 sz="1200">
                <a:solidFill>
                  <a:schemeClr val="tx1"/>
                </a:solidFill>
              </a:defRPr>
            </a:lvl5pPr>
            <a:lvl6pPr marL="365760" indent="-137160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 sz="1200">
                <a:solidFill>
                  <a:schemeClr val="tx1"/>
                </a:solidFill>
              </a:defRPr>
            </a:lvl6pPr>
            <a:lvl7pPr marL="365760" indent="-137160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 sz="1200">
                <a:solidFill>
                  <a:schemeClr val="tx1"/>
                </a:solidFill>
              </a:defRPr>
            </a:lvl7pPr>
            <a:lvl8pPr marL="365760" indent="-137160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 sz="1200">
                <a:solidFill>
                  <a:schemeClr val="tx1"/>
                </a:solidFill>
              </a:defRPr>
            </a:lvl8pPr>
            <a:lvl9pPr marL="365760" indent="-137160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defRPr sz="12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98D22E5B-E150-4127-A093-370CFA47251A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898231" y="904875"/>
            <a:ext cx="2368296" cy="5129784"/>
          </a:xfrm>
          <a:custGeom>
            <a:avLst/>
            <a:gdLst>
              <a:gd name="connsiteX0" fmla="*/ 240287 w 2368296"/>
              <a:gd name="connsiteY0" fmla="*/ 0 h 5129784"/>
              <a:gd name="connsiteX1" fmla="*/ 514652 w 2368296"/>
              <a:gd name="connsiteY1" fmla="*/ 0 h 5129784"/>
              <a:gd name="connsiteX2" fmla="*/ 523535 w 2368296"/>
              <a:gd name="connsiteY2" fmla="*/ 72974 h 5129784"/>
              <a:gd name="connsiteX3" fmla="*/ 712182 w 2368296"/>
              <a:gd name="connsiteY3" fmla="*/ 190500 h 5129784"/>
              <a:gd name="connsiteX4" fmla="*/ 1177622 w 2368296"/>
              <a:gd name="connsiteY4" fmla="*/ 190500 h 5129784"/>
              <a:gd name="connsiteX5" fmla="*/ 1187816 w 2368296"/>
              <a:gd name="connsiteY5" fmla="*/ 190500 h 5129784"/>
              <a:gd name="connsiteX6" fmla="*/ 1653256 w 2368296"/>
              <a:gd name="connsiteY6" fmla="*/ 190500 h 5129784"/>
              <a:gd name="connsiteX7" fmla="*/ 1841904 w 2368296"/>
              <a:gd name="connsiteY7" fmla="*/ 72974 h 5129784"/>
              <a:gd name="connsiteX8" fmla="*/ 1850787 w 2368296"/>
              <a:gd name="connsiteY8" fmla="*/ 0 h 5129784"/>
              <a:gd name="connsiteX9" fmla="*/ 2128009 w 2368296"/>
              <a:gd name="connsiteY9" fmla="*/ 0 h 5129784"/>
              <a:gd name="connsiteX10" fmla="*/ 2368296 w 2368296"/>
              <a:gd name="connsiteY10" fmla="*/ 240287 h 5129784"/>
              <a:gd name="connsiteX11" fmla="*/ 2368296 w 2368296"/>
              <a:gd name="connsiteY11" fmla="*/ 4889497 h 5129784"/>
              <a:gd name="connsiteX12" fmla="*/ 2128009 w 2368296"/>
              <a:gd name="connsiteY12" fmla="*/ 5129784 h 5129784"/>
              <a:gd name="connsiteX13" fmla="*/ 240287 w 2368296"/>
              <a:gd name="connsiteY13" fmla="*/ 5129784 h 5129784"/>
              <a:gd name="connsiteX14" fmla="*/ 0 w 2368296"/>
              <a:gd name="connsiteY14" fmla="*/ 4889497 h 5129784"/>
              <a:gd name="connsiteX15" fmla="*/ 0 w 2368296"/>
              <a:gd name="connsiteY15" fmla="*/ 240287 h 5129784"/>
              <a:gd name="connsiteX16" fmla="*/ 240287 w 2368296"/>
              <a:gd name="connsiteY16" fmla="*/ 0 h 5129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368296" h="5129784">
                <a:moveTo>
                  <a:pt x="240287" y="0"/>
                </a:moveTo>
                <a:lnTo>
                  <a:pt x="514652" y="0"/>
                </a:lnTo>
                <a:lnTo>
                  <a:pt x="523535" y="72974"/>
                </a:lnTo>
                <a:cubicBezTo>
                  <a:pt x="542963" y="142794"/>
                  <a:pt x="596305" y="192286"/>
                  <a:pt x="712182" y="190500"/>
                </a:cubicBezTo>
                <a:lnTo>
                  <a:pt x="1177622" y="190500"/>
                </a:lnTo>
                <a:lnTo>
                  <a:pt x="1187816" y="190500"/>
                </a:lnTo>
                <a:lnTo>
                  <a:pt x="1653256" y="190500"/>
                </a:lnTo>
                <a:cubicBezTo>
                  <a:pt x="1769134" y="192286"/>
                  <a:pt x="1822475" y="142794"/>
                  <a:pt x="1841904" y="72974"/>
                </a:cubicBezTo>
                <a:lnTo>
                  <a:pt x="1850787" y="0"/>
                </a:lnTo>
                <a:lnTo>
                  <a:pt x="2128009" y="0"/>
                </a:lnTo>
                <a:cubicBezTo>
                  <a:pt x="2260716" y="0"/>
                  <a:pt x="2368296" y="107580"/>
                  <a:pt x="2368296" y="240287"/>
                </a:cubicBezTo>
                <a:lnTo>
                  <a:pt x="2368296" y="4889497"/>
                </a:lnTo>
                <a:cubicBezTo>
                  <a:pt x="2368296" y="5022204"/>
                  <a:pt x="2260716" y="5129784"/>
                  <a:pt x="2128009" y="5129784"/>
                </a:cubicBezTo>
                <a:lnTo>
                  <a:pt x="240287" y="5129784"/>
                </a:lnTo>
                <a:cubicBezTo>
                  <a:pt x="107580" y="5129784"/>
                  <a:pt x="0" y="5022204"/>
                  <a:pt x="0" y="4889497"/>
                </a:cubicBezTo>
                <a:lnTo>
                  <a:pt x="0" y="240287"/>
                </a:lnTo>
                <a:cubicBezTo>
                  <a:pt x="0" y="107580"/>
                  <a:pt x="107580" y="0"/>
                  <a:pt x="240287" y="0"/>
                </a:cubicBezTo>
                <a:close/>
              </a:path>
            </a:pathLst>
          </a:custGeom>
          <a:solidFill>
            <a:srgbClr val="D9D9D9"/>
          </a:solidFill>
        </p:spPr>
        <p:txBody>
          <a:bodyPr wrap="square" bIns="118872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400"/>
            </a:lvl1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4AE608-E54C-442E-8A84-EA7043D78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52E4A9-A5B3-48D4-BA30-E3D80D2A5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The information contained herein is provided only for the intended audience and not for use with or distribution to the general public</a:t>
            </a:r>
            <a:endParaRPr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48B4C0-4733-406E-8101-AFF9A4E0E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5B047-7786-42C0-A2BF-6DB1A4525D42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834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57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B3AD253-1348-4E85-822E-05EC8841C877}"/>
              </a:ext>
            </a:extLst>
          </p:cNvPr>
          <p:cNvSpPr/>
          <p:nvPr/>
        </p:nvSpPr>
        <p:spPr>
          <a:xfrm>
            <a:off x="0" y="0"/>
            <a:ext cx="4682785" cy="6858000"/>
          </a:xfrm>
          <a:prstGeom prst="rect">
            <a:avLst/>
          </a:prstGeom>
          <a:gradFill>
            <a:gsLst>
              <a:gs pos="92000">
                <a:srgbClr val="05A2C6"/>
              </a:gs>
              <a:gs pos="28000">
                <a:srgbClr val="00A88C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FB98A8C0-3835-4815-8D22-297A1CB7F1FE}"/>
              </a:ext>
            </a:extLst>
          </p:cNvPr>
          <p:cNvSpPr/>
          <p:nvPr/>
        </p:nvSpPr>
        <p:spPr>
          <a:xfrm>
            <a:off x="-1" y="12301"/>
            <a:ext cx="1118870" cy="2195195"/>
          </a:xfrm>
          <a:custGeom>
            <a:avLst/>
            <a:gdLst/>
            <a:ahLst/>
            <a:cxnLst/>
            <a:rect l="l" t="t" r="r" b="b"/>
            <a:pathLst>
              <a:path w="1118870" h="2195195">
                <a:moveTo>
                  <a:pt x="1118450" y="0"/>
                </a:moveTo>
                <a:lnTo>
                  <a:pt x="0" y="0"/>
                </a:lnTo>
                <a:lnTo>
                  <a:pt x="0" y="2195080"/>
                </a:lnTo>
                <a:lnTo>
                  <a:pt x="1118450" y="0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B625CAE-C9F2-4A7E-B1EC-9871B7D4B8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2060812"/>
            <a:ext cx="2590800" cy="848649"/>
          </a:xfr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9pPr>
          </a:lstStyle>
          <a:p>
            <a:pPr lvl="0"/>
            <a:r>
              <a:t>superheader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D54810D3-294B-4D80-B73C-B4B1BEF2F3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14400" y="2990774"/>
            <a:ext cx="2590800" cy="225432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F1575D2-B0DB-40D5-B171-C645C4E84B4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059865" y="1298544"/>
            <a:ext cx="2514600" cy="5098626"/>
          </a:xfrm>
          <a:solidFill>
            <a:schemeClr val="tx2"/>
          </a:solidFill>
        </p:spPr>
        <p:txBody>
          <a:bodyPr lIns="274320" tIns="182880" rIns="91440" bIns="18288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9pPr>
          </a:lstStyle>
          <a:p>
            <a:pPr lvl="0"/>
            <a:r>
              <a:t>Heading</a:t>
            </a:r>
          </a:p>
        </p:txBody>
      </p:sp>
      <p:sp>
        <p:nvSpPr>
          <p:cNvPr id="25" name="Text Placeholder 25">
            <a:extLst>
              <a:ext uri="{FF2B5EF4-FFF2-40B4-BE49-F238E27FC236}">
                <a16:creationId xmlns:a16="http://schemas.microsoft.com/office/drawing/2014/main" id="{F083876D-F2FE-4B96-BC0B-69F8B11AD9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37049" y="1893443"/>
            <a:ext cx="2029968" cy="4278756"/>
          </a:xfrm>
        </p:spPr>
        <p:txBody>
          <a:bodyPr/>
          <a:lstStyle>
            <a:lvl1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1pPr>
            <a:lvl2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  <a:lvl6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6pPr>
            <a:lvl7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7pPr>
            <a:lvl8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8pPr>
            <a:lvl9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A8B7B8D1-BD98-4464-8C05-F0F64F57F01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637965" y="1298544"/>
            <a:ext cx="2514600" cy="5098626"/>
          </a:xfrm>
          <a:solidFill>
            <a:schemeClr val="accent2"/>
          </a:solidFill>
        </p:spPr>
        <p:txBody>
          <a:bodyPr lIns="274320" tIns="182880" rIns="91440" bIns="18288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/>
                </a:solidFill>
              </a:defRPr>
            </a:lvl9pPr>
          </a:lstStyle>
          <a:p>
            <a:pPr lvl="0"/>
            <a:r>
              <a:t>Heading</a:t>
            </a:r>
          </a:p>
        </p:txBody>
      </p:sp>
      <p:sp>
        <p:nvSpPr>
          <p:cNvPr id="21" name="Text Placeholder 25">
            <a:extLst>
              <a:ext uri="{FF2B5EF4-FFF2-40B4-BE49-F238E27FC236}">
                <a16:creationId xmlns:a16="http://schemas.microsoft.com/office/drawing/2014/main" id="{D15904A1-F732-43E0-9654-D6F4F6E77F5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6956839" y="1893444"/>
            <a:ext cx="2029968" cy="4278756"/>
          </a:xfrm>
        </p:spPr>
        <p:txBody>
          <a:bodyPr/>
          <a:lstStyle>
            <a:lvl1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1pPr>
            <a:lvl2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  <a:lvl6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6pPr>
            <a:lvl7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7pPr>
            <a:lvl8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8pPr>
            <a:lvl9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45617CC5-0EE5-4A69-B912-E1449428864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216065" y="1298544"/>
            <a:ext cx="2514600" cy="5098624"/>
          </a:xfrm>
          <a:solidFill>
            <a:srgbClr val="EBEBEB"/>
          </a:solidFill>
        </p:spPr>
        <p:txBody>
          <a:bodyPr lIns="274320" tIns="182880" rIns="91440" bIns="18288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tx2"/>
                </a:solidFill>
              </a:defRPr>
            </a:lvl9pPr>
          </a:lstStyle>
          <a:p>
            <a:pPr lvl="0"/>
            <a:r>
              <a:t>Heading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25A81234-475B-47E3-8893-F676E7CA6533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534939" y="1893444"/>
            <a:ext cx="2029968" cy="4278756"/>
          </a:xfrm>
        </p:spPr>
        <p:txBody>
          <a:bodyPr/>
          <a:lstStyle>
            <a:lvl1pPr marL="0" indent="0">
              <a:spcBef>
                <a:spcPts val="12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1pPr>
            <a:lvl2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  <a:lvl6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6pPr>
            <a:lvl7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7pPr>
            <a:lvl8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8pPr>
            <a:lvl9pPr marL="0" indent="0">
              <a:spcBef>
                <a:spcPts val="1200"/>
              </a:spcBef>
              <a:buClr>
                <a:srgbClr val="FFFFFF"/>
              </a:buClr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433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57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Left Blank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F7A6764-C382-4726-8094-52340B55C64C}"/>
              </a:ext>
            </a:extLst>
          </p:cNvPr>
          <p:cNvSpPr/>
          <p:nvPr/>
        </p:nvSpPr>
        <p:spPr>
          <a:xfrm>
            <a:off x="0" y="0"/>
            <a:ext cx="4682785" cy="6858000"/>
          </a:xfrm>
          <a:prstGeom prst="rect">
            <a:avLst/>
          </a:prstGeom>
          <a:gradFill>
            <a:gsLst>
              <a:gs pos="92000">
                <a:srgbClr val="05A2C6"/>
              </a:gs>
              <a:gs pos="28000">
                <a:srgbClr val="00A88C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object 4">
            <a:extLst>
              <a:ext uri="{FF2B5EF4-FFF2-40B4-BE49-F238E27FC236}">
                <a16:creationId xmlns:a16="http://schemas.microsoft.com/office/drawing/2014/main" id="{710BB1A9-FA83-44AB-94A4-E7E0C0FBAD69}"/>
              </a:ext>
            </a:extLst>
          </p:cNvPr>
          <p:cNvSpPr/>
          <p:nvPr/>
        </p:nvSpPr>
        <p:spPr>
          <a:xfrm>
            <a:off x="-1" y="12301"/>
            <a:ext cx="1118870" cy="2195195"/>
          </a:xfrm>
          <a:custGeom>
            <a:avLst/>
            <a:gdLst/>
            <a:ahLst/>
            <a:cxnLst/>
            <a:rect l="l" t="t" r="r" b="b"/>
            <a:pathLst>
              <a:path w="1118870" h="2195195">
                <a:moveTo>
                  <a:pt x="1118450" y="0"/>
                </a:moveTo>
                <a:lnTo>
                  <a:pt x="0" y="0"/>
                </a:lnTo>
                <a:lnTo>
                  <a:pt x="0" y="2195080"/>
                </a:lnTo>
                <a:lnTo>
                  <a:pt x="1118450" y="0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B625CAE-C9F2-4A7E-B1EC-9871B7D4B8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2060812"/>
            <a:ext cx="2590800" cy="84864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9pPr>
          </a:lstStyle>
          <a:p>
            <a:pPr lvl="0"/>
            <a:r>
              <a:t>Superheader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D54810D3-294B-4D80-B73C-B4B1BEF2F3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14400" y="2990774"/>
            <a:ext cx="2590800" cy="2254326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2800" b="0" cap="none" spc="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05665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57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a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09764853-C9FB-4C5E-AC2A-72B2DCB8497A}"/>
              </a:ext>
            </a:extLst>
          </p:cNvPr>
          <p:cNvSpPr/>
          <p:nvPr/>
        </p:nvSpPr>
        <p:spPr>
          <a:xfrm>
            <a:off x="9880874" y="2324099"/>
            <a:ext cx="2310138" cy="4533901"/>
          </a:xfrm>
          <a:custGeom>
            <a:avLst/>
            <a:gdLst>
              <a:gd name="connsiteX0" fmla="*/ 1710308 w 1710308"/>
              <a:gd name="connsiteY0" fmla="*/ 0 h 3356669"/>
              <a:gd name="connsiteX1" fmla="*/ 1710308 w 1710308"/>
              <a:gd name="connsiteY1" fmla="*/ 3356669 h 3356669"/>
              <a:gd name="connsiteX2" fmla="*/ 0 w 1710308"/>
              <a:gd name="connsiteY2" fmla="*/ 3356669 h 3356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0308" h="3356669">
                <a:moveTo>
                  <a:pt x="1710308" y="0"/>
                </a:moveTo>
                <a:lnTo>
                  <a:pt x="1710308" y="3356669"/>
                </a:lnTo>
                <a:lnTo>
                  <a:pt x="0" y="3356669"/>
                </a:lnTo>
                <a:close/>
              </a:path>
            </a:pathLst>
          </a:custGeom>
          <a:gradFill flip="none" rotWithShape="1">
            <a:gsLst>
              <a:gs pos="50000">
                <a:srgbClr val="018E89"/>
              </a:gs>
              <a:gs pos="0">
                <a:srgbClr val="00A88C"/>
              </a:gs>
              <a:gs pos="100000">
                <a:srgbClr val="026B84">
                  <a:alpha val="85882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7F62E1E-67AF-4EAE-A37A-ECB5A264F016}"/>
              </a:ext>
            </a:extLst>
          </p:cNvPr>
          <p:cNvSpPr/>
          <p:nvPr/>
        </p:nvSpPr>
        <p:spPr>
          <a:xfrm flipH="1" flipV="1">
            <a:off x="9542237" y="1657548"/>
            <a:ext cx="2649763" cy="5200452"/>
          </a:xfrm>
          <a:custGeom>
            <a:avLst/>
            <a:gdLst>
              <a:gd name="connsiteX0" fmla="*/ 0 w 2649763"/>
              <a:gd name="connsiteY0" fmla="*/ 5200452 h 5200452"/>
              <a:gd name="connsiteX1" fmla="*/ 0 w 2649763"/>
              <a:gd name="connsiteY1" fmla="*/ 3492100 h 5200452"/>
              <a:gd name="connsiteX2" fmla="*/ 1779314 w 2649763"/>
              <a:gd name="connsiteY2" fmla="*/ 0 h 5200452"/>
              <a:gd name="connsiteX3" fmla="*/ 2649763 w 2649763"/>
              <a:gd name="connsiteY3" fmla="*/ 0 h 5200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9763" h="5200452">
                <a:moveTo>
                  <a:pt x="0" y="5200452"/>
                </a:moveTo>
                <a:lnTo>
                  <a:pt x="0" y="3492100"/>
                </a:lnTo>
                <a:lnTo>
                  <a:pt x="1779314" y="0"/>
                </a:lnTo>
                <a:lnTo>
                  <a:pt x="2649763" y="0"/>
                </a:lnTo>
                <a:close/>
              </a:path>
            </a:pathLst>
          </a:custGeom>
          <a:gradFill flip="none" rotWithShape="1">
            <a:gsLst>
              <a:gs pos="0">
                <a:srgbClr val="00A88C"/>
              </a:gs>
              <a:gs pos="100000">
                <a:srgbClr val="05A2C6"/>
              </a:gs>
              <a:gs pos="67000">
                <a:srgbClr val="05A2C6">
                  <a:alpha val="60784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03870F-45FC-4AD5-A7C7-B6C152A06D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22599" y="2032362"/>
            <a:ext cx="6931480" cy="2046514"/>
          </a:xfrm>
        </p:spPr>
        <p:txBody>
          <a:bodyPr anchor="t"/>
          <a:lstStyle>
            <a:lvl1pPr marL="254000" indent="-254000">
              <a:defRPr sz="4000">
                <a:solidFill>
                  <a:schemeClr val="tx1"/>
                </a:solidFill>
              </a:defRPr>
            </a:lvl1pPr>
          </a:lstStyle>
          <a:p>
            <a:r>
              <a:t>“Type quotation text here.” Delete photo placeholder if not needed.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29B8B72D-2388-443D-9ED9-92D2DC3331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76600" y="4174125"/>
            <a:ext cx="4027715" cy="6667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accent3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pPr lvl="0"/>
            <a:r>
              <a:t>Firstname Lastname (bold) </a:t>
            </a:r>
            <a:br>
              <a:rPr/>
            </a:br>
            <a:r>
              <a:t>title, affiliations (not bold)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3E1B464-558F-4F66-963B-73E76082523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35380" y="1592579"/>
            <a:ext cx="1463040" cy="1463040"/>
          </a:xfrm>
          <a:solidFill>
            <a:srgbClr val="7F7F7F"/>
          </a:solidFill>
        </p:spPr>
        <p:txBody>
          <a:bodyPr tIns="0" anchor="ctr"/>
          <a:lstStyle>
            <a:lvl1pPr marL="0" indent="0" algn="ctr">
              <a:spcBef>
                <a:spcPts val="0"/>
              </a:spcBef>
              <a:buNone/>
              <a:defRPr sz="1400"/>
            </a:lvl1pPr>
          </a:lstStyle>
          <a:p>
            <a:r>
              <a:t>Click icon to add picture. Delete this placeholder if not used.</a:t>
            </a:r>
          </a:p>
        </p:txBody>
      </p:sp>
    </p:spTree>
    <p:extLst>
      <p:ext uri="{BB962C8B-B14F-4D97-AF65-F5344CB8AC3E}">
        <p14:creationId xmlns:p14="http://schemas.microsoft.com/office/powerpoint/2010/main" val="28166749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E8B1984-B363-472F-967D-DEE53FFB1266}"/>
              </a:ext>
            </a:extLst>
          </p:cNvPr>
          <p:cNvSpPr/>
          <p:nvPr/>
        </p:nvSpPr>
        <p:spPr>
          <a:xfrm>
            <a:off x="11758860" y="0"/>
            <a:ext cx="442587" cy="6858000"/>
          </a:xfrm>
          <a:custGeom>
            <a:avLst/>
            <a:gdLst>
              <a:gd name="connsiteX0" fmla="*/ 0 w 442587"/>
              <a:gd name="connsiteY0" fmla="*/ 0 h 6858000"/>
              <a:gd name="connsiteX1" fmla="*/ 442587 w 442587"/>
              <a:gd name="connsiteY1" fmla="*/ 0 h 6858000"/>
              <a:gd name="connsiteX2" fmla="*/ 442587 w 442587"/>
              <a:gd name="connsiteY2" fmla="*/ 6858000 h 6858000"/>
              <a:gd name="connsiteX3" fmla="*/ 0 w 44258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2587" h="6858000">
                <a:moveTo>
                  <a:pt x="0" y="0"/>
                </a:moveTo>
                <a:lnTo>
                  <a:pt x="442587" y="0"/>
                </a:lnTo>
                <a:lnTo>
                  <a:pt x="442587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92000">
                <a:srgbClr val="05A2C6"/>
              </a:gs>
              <a:gs pos="28000">
                <a:srgbClr val="00A88C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5B9823D0-6655-4C9C-8331-F23618B820A4}"/>
              </a:ext>
            </a:extLst>
          </p:cNvPr>
          <p:cNvSpPr/>
          <p:nvPr/>
        </p:nvSpPr>
        <p:spPr>
          <a:xfrm>
            <a:off x="7487560" y="4205241"/>
            <a:ext cx="4270819" cy="2652835"/>
          </a:xfrm>
          <a:custGeom>
            <a:avLst/>
            <a:gdLst/>
            <a:ahLst/>
            <a:cxnLst/>
            <a:rect l="l" t="t" r="r" b="b"/>
            <a:pathLst>
              <a:path w="4206240" h="2652395">
                <a:moveTo>
                  <a:pt x="4205681" y="0"/>
                </a:moveTo>
                <a:lnTo>
                  <a:pt x="0" y="0"/>
                </a:lnTo>
                <a:lnTo>
                  <a:pt x="0" y="2652318"/>
                </a:lnTo>
                <a:lnTo>
                  <a:pt x="4205681" y="2652318"/>
                </a:lnTo>
                <a:lnTo>
                  <a:pt x="4205681" y="0"/>
                </a:lnTo>
                <a:close/>
              </a:path>
            </a:pathLst>
          </a:custGeom>
          <a:solidFill>
            <a:srgbClr val="EBEB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798DE113-3CD2-4C9A-B3B4-DE26CBF151F1}"/>
              </a:ext>
            </a:extLst>
          </p:cNvPr>
          <p:cNvSpPr/>
          <p:nvPr/>
        </p:nvSpPr>
        <p:spPr>
          <a:xfrm>
            <a:off x="11209780" y="5349026"/>
            <a:ext cx="991667" cy="1508970"/>
          </a:xfrm>
          <a:custGeom>
            <a:avLst/>
            <a:gdLst>
              <a:gd name="connsiteX0" fmla="*/ 991667 w 991667"/>
              <a:gd name="connsiteY0" fmla="*/ 0 h 1508970"/>
              <a:gd name="connsiteX1" fmla="*/ 991667 w 991667"/>
              <a:gd name="connsiteY1" fmla="*/ 1508970 h 1508970"/>
              <a:gd name="connsiteX2" fmla="*/ 0 w 991667"/>
              <a:gd name="connsiteY2" fmla="*/ 1508970 h 150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1667" h="1508970">
                <a:moveTo>
                  <a:pt x="991667" y="0"/>
                </a:moveTo>
                <a:lnTo>
                  <a:pt x="991667" y="1508970"/>
                </a:lnTo>
                <a:lnTo>
                  <a:pt x="0" y="1508970"/>
                </a:lnTo>
                <a:close/>
              </a:path>
            </a:pathLst>
          </a:custGeom>
          <a:solidFill>
            <a:srgbClr val="026B84">
              <a:alpha val="14999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400EF39D-9DDC-4276-9B33-2B5C91D824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9101"/>
            <a:ext cx="5638800" cy="32003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3pPr>
            <a:lvl4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4pPr>
            <a:lvl5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5pPr>
            <a:lvl6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6pPr>
            <a:lvl7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7pPr>
            <a:lvl8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8pPr>
            <a:lvl9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9pPr>
          </a:lstStyle>
          <a:p>
            <a:pPr lvl="0"/>
            <a:r>
              <a:t>Superheader (all caps)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83F47DB-0539-414F-BE40-90B516F2683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2341308"/>
            <a:ext cx="4876800" cy="513080"/>
          </a:xfr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t>Firstname Lastname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C332C48-0190-4F22-A662-A9E0B942107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14400" y="2935745"/>
            <a:ext cx="4876800" cy="2395910"/>
          </a:xfrm>
        </p:spPr>
        <p:txBody>
          <a:bodyPr/>
          <a:lstStyle>
            <a:lvl1pPr marL="0" indent="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  <a:lvl6pPr marL="0" indent="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6pPr>
            <a:lvl7pPr marL="0" indent="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7pPr>
            <a:lvl8pPr marL="0" indent="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8pPr>
            <a:lvl9pPr marL="0" indent="0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73971D4-2E53-4A84-8E81-9F8C1ECAD73B}"/>
              </a:ext>
            </a:extLst>
          </p:cNvPr>
          <p:cNvSpPr/>
          <p:nvPr/>
        </p:nvSpPr>
        <p:spPr>
          <a:xfrm>
            <a:off x="7475415" y="0"/>
            <a:ext cx="4726032" cy="6858000"/>
          </a:xfrm>
          <a:custGeom>
            <a:avLst/>
            <a:gdLst>
              <a:gd name="connsiteX0" fmla="*/ 0 w 4726032"/>
              <a:gd name="connsiteY0" fmla="*/ 0 h 6858000"/>
              <a:gd name="connsiteX1" fmla="*/ 4726032 w 4726032"/>
              <a:gd name="connsiteY1" fmla="*/ 0 h 6858000"/>
              <a:gd name="connsiteX2" fmla="*/ 4726032 w 4726032"/>
              <a:gd name="connsiteY2" fmla="*/ 425131 h 6858000"/>
              <a:gd name="connsiteX3" fmla="*/ 505056 w 4726032"/>
              <a:gd name="connsiteY3" fmla="*/ 6858000 h 6858000"/>
              <a:gd name="connsiteX4" fmla="*/ 0 w 472603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32" h="6858000">
                <a:moveTo>
                  <a:pt x="0" y="0"/>
                </a:moveTo>
                <a:lnTo>
                  <a:pt x="4726032" y="0"/>
                </a:lnTo>
                <a:lnTo>
                  <a:pt x="4726032" y="425131"/>
                </a:lnTo>
                <a:lnTo>
                  <a:pt x="505056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14999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8758817-3B07-4BCB-838E-6419D9FFA4F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487561" y="0"/>
            <a:ext cx="4270820" cy="4205241"/>
          </a:xfrm>
          <a:solidFill>
            <a:srgbClr val="C3C3C3"/>
          </a:solidFill>
        </p:spPr>
        <p:txBody>
          <a:bodyPr tIns="1280160"/>
          <a:lstStyle>
            <a:lvl1pPr marL="0" indent="0" algn="ctr">
              <a:spcBef>
                <a:spcPts val="0"/>
              </a:spcBef>
              <a:buNone/>
              <a:defRPr/>
            </a:lvl1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F6321BC2-82B7-4C7B-8C52-03524769DE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263894" y="4867982"/>
            <a:ext cx="2594610" cy="632066"/>
          </a:xfr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/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lvl9pPr>
          </a:lstStyle>
          <a:p>
            <a:pPr lvl="0"/>
            <a:r>
              <a:t>Title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97ABF8E2-9023-42B4-8195-CD0D7D7F7C2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263894" y="5688273"/>
            <a:ext cx="2594610" cy="864928"/>
          </a:xfrm>
        </p:spPr>
        <p:txBody>
          <a:bodyPr/>
          <a:lstStyle>
            <a:lvl1pPr marL="0" indent="0">
              <a:lnSpc>
                <a:spcPct val="107000"/>
              </a:lnSpc>
              <a:spcBef>
                <a:spcPts val="0"/>
              </a:spcBef>
              <a:buNone/>
              <a:defRPr sz="1400"/>
            </a:lvl1pPr>
            <a:lvl2pPr marL="0" indent="0">
              <a:lnSpc>
                <a:spcPct val="107000"/>
              </a:lnSpc>
              <a:spcBef>
                <a:spcPts val="1200"/>
              </a:spcBef>
              <a:buNone/>
              <a:defRPr sz="1400"/>
            </a:lvl2pPr>
            <a:lvl3pPr marL="0" indent="0">
              <a:lnSpc>
                <a:spcPct val="107000"/>
              </a:lnSpc>
              <a:spcBef>
                <a:spcPts val="1200"/>
              </a:spcBef>
              <a:buNone/>
              <a:defRPr sz="1400"/>
            </a:lvl3pPr>
            <a:lvl4pPr marL="0" indent="0">
              <a:lnSpc>
                <a:spcPct val="107000"/>
              </a:lnSpc>
              <a:spcBef>
                <a:spcPts val="1200"/>
              </a:spcBef>
              <a:buNone/>
              <a:defRPr sz="1400"/>
            </a:lvl4pPr>
            <a:lvl5pPr marL="0" indent="0">
              <a:lnSpc>
                <a:spcPct val="107000"/>
              </a:lnSpc>
              <a:spcBef>
                <a:spcPts val="1200"/>
              </a:spcBef>
              <a:buNone/>
              <a:defRPr sz="1400"/>
            </a:lvl5pPr>
            <a:lvl6pPr marL="0" indent="0">
              <a:lnSpc>
                <a:spcPct val="107000"/>
              </a:lnSpc>
              <a:spcBef>
                <a:spcPts val="1200"/>
              </a:spcBef>
              <a:buNone/>
              <a:defRPr sz="1400"/>
            </a:lvl6pPr>
            <a:lvl7pPr marL="0" indent="0">
              <a:lnSpc>
                <a:spcPct val="107000"/>
              </a:lnSpc>
              <a:spcBef>
                <a:spcPts val="1200"/>
              </a:spcBef>
              <a:buNone/>
              <a:defRPr sz="1400"/>
            </a:lvl7pPr>
            <a:lvl8pPr marL="0" indent="0">
              <a:lnSpc>
                <a:spcPct val="107000"/>
              </a:lnSpc>
              <a:spcBef>
                <a:spcPts val="1200"/>
              </a:spcBef>
              <a:buNone/>
              <a:defRPr sz="1400"/>
            </a:lvl8pPr>
            <a:lvl9pPr marL="0" indent="0">
              <a:lnSpc>
                <a:spcPct val="107000"/>
              </a:lnSpc>
              <a:spcBef>
                <a:spcPts val="1200"/>
              </a:spcBef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1693F7-2245-47F3-A335-EEE9D6E09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7DADCB-E372-4B8B-B515-8BCBE66C1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The information contained herein is provided only for the intended audience and not for use with or distribution to the general public</a:t>
            </a:r>
            <a:endParaRPr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F4FD36-6D09-4AC4-A84A-6C2AC4698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5B047-7786-42C0-A2BF-6DB1A4525D42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3975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576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CE547EF-1934-4F25-8B48-9D07FACBB66C}"/>
              </a:ext>
            </a:extLst>
          </p:cNvPr>
          <p:cNvSpPr/>
          <p:nvPr/>
        </p:nvSpPr>
        <p:spPr bwMode="ltGray">
          <a:xfrm>
            <a:off x="-1" y="0"/>
            <a:ext cx="12192000" cy="3546475"/>
          </a:xfrm>
          <a:prstGeom prst="rect">
            <a:avLst/>
          </a:prstGeom>
          <a:solidFill>
            <a:srgbClr val="0032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bject 6">
            <a:extLst>
              <a:ext uri="{FF2B5EF4-FFF2-40B4-BE49-F238E27FC236}">
                <a16:creationId xmlns:a16="http://schemas.microsoft.com/office/drawing/2014/main" id="{DDB0C7FD-A1F9-4062-9345-C39E80F5FBFB}"/>
              </a:ext>
            </a:extLst>
          </p:cNvPr>
          <p:cNvSpPr/>
          <p:nvPr/>
        </p:nvSpPr>
        <p:spPr>
          <a:xfrm>
            <a:off x="-1" y="0"/>
            <a:ext cx="1118870" cy="2195195"/>
          </a:xfrm>
          <a:custGeom>
            <a:avLst/>
            <a:gdLst/>
            <a:ahLst/>
            <a:cxnLst/>
            <a:rect l="l" t="t" r="r" b="b"/>
            <a:pathLst>
              <a:path w="1118870" h="2195195">
                <a:moveTo>
                  <a:pt x="1118450" y="0"/>
                </a:moveTo>
                <a:lnTo>
                  <a:pt x="0" y="0"/>
                </a:lnTo>
                <a:lnTo>
                  <a:pt x="0" y="2195080"/>
                </a:lnTo>
                <a:lnTo>
                  <a:pt x="1118450" y="0"/>
                </a:lnTo>
                <a:close/>
              </a:path>
            </a:pathLst>
          </a:custGeom>
          <a:solidFill>
            <a:srgbClr val="FFFFFF">
              <a:alpha val="7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16037F-EC99-418E-B6DE-BA53A0F44B10}"/>
              </a:ext>
            </a:extLst>
          </p:cNvPr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6A78B31A-3458-49D0-81F5-BEC7F1013FA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457200" y="419101"/>
            <a:ext cx="9144000" cy="32003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3pPr>
            <a:lvl4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4pPr>
            <a:lvl5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5pPr>
            <a:lvl6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6pPr>
            <a:lvl7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7pPr>
            <a:lvl8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8pPr>
            <a:lvl9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9pPr>
          </a:lstStyle>
          <a:p>
            <a:pPr lvl="0"/>
            <a:r>
              <a:t>Superheader (all caps)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66E293-48A4-4127-BC63-27B9382C7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13647F-5137-4891-9EC6-E7B82AC03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The information contained herein is provided only for the intended audience and not for use with or distribution to the general public</a:t>
            </a:r>
            <a:endParaRPr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2AC09F-1282-4576-93F9-55F280A9D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5B047-7786-42C0-A2BF-6DB1A4525D42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382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acts">
    <p:bg>
      <p:bgPr>
        <a:gradFill>
          <a:gsLst>
            <a:gs pos="100000">
              <a:srgbClr val="05A2C6"/>
            </a:gs>
            <a:gs pos="50000">
              <a:srgbClr val="00A88C"/>
            </a:gs>
          </a:gsLst>
          <a:lin ang="2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80654-14CB-4793-B103-8A39FC5F88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30188" y="1800195"/>
            <a:ext cx="7732678" cy="787400"/>
          </a:xfrm>
        </p:spPr>
        <p:txBody>
          <a:bodyPr/>
          <a:lstStyle>
            <a:lvl1pPr algn="ctr">
              <a:defRPr sz="5000" b="0">
                <a:solidFill>
                  <a:schemeClr val="tx1"/>
                </a:solidFill>
              </a:defRPr>
            </a:lvl1pPr>
          </a:lstStyle>
          <a:p>
            <a:r>
              <a:t>[Thank you or other text]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1D06D650-3778-49F5-B109-E96EB4C570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16328" y="3502527"/>
            <a:ext cx="2377440" cy="787400"/>
          </a:xfr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9pPr>
          </a:lstStyle>
          <a:p>
            <a:pPr lvl="0"/>
            <a:r>
              <a:t>Firstname Lastname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5C191AA-6893-4B2C-8E1E-F58745DF1B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16328" y="4330157"/>
            <a:ext cx="2377440" cy="67574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9pPr>
          </a:lstStyle>
          <a:p>
            <a:pPr lvl="0"/>
            <a:r>
              <a:t>Contact info</a:t>
            </a:r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63F45844-6EB6-4A31-B813-24C8B06C06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28616" y="3502527"/>
            <a:ext cx="2377440" cy="787400"/>
          </a:xfr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9pPr>
          </a:lstStyle>
          <a:p>
            <a:pPr lvl="0"/>
            <a:r>
              <a:t>Firstname Lastname</a:t>
            </a:r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237CF99C-0EFA-4B9B-BCF2-3293201849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28616" y="4330157"/>
            <a:ext cx="2377440" cy="67574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9pPr>
          </a:lstStyle>
          <a:p>
            <a:pPr lvl="0"/>
            <a:r>
              <a:t>Contact info</a:t>
            </a:r>
          </a:p>
        </p:txBody>
      </p:sp>
      <p:sp>
        <p:nvSpPr>
          <p:cNvPr id="27" name="Text Placeholder 18">
            <a:extLst>
              <a:ext uri="{FF2B5EF4-FFF2-40B4-BE49-F238E27FC236}">
                <a16:creationId xmlns:a16="http://schemas.microsoft.com/office/drawing/2014/main" id="{3AE2F002-A127-4FDF-8AFF-7EB378B3CA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47888" y="3502527"/>
            <a:ext cx="2377440" cy="787400"/>
          </a:xfr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bg2"/>
                </a:solidFill>
              </a:defRPr>
            </a:lvl9pPr>
          </a:lstStyle>
          <a:p>
            <a:pPr lvl="0"/>
            <a:r>
              <a:t>Firstname Lastname</a:t>
            </a:r>
          </a:p>
        </p:txBody>
      </p:sp>
      <p:sp>
        <p:nvSpPr>
          <p:cNvPr id="26" name="Text Placeholder 18">
            <a:extLst>
              <a:ext uri="{FF2B5EF4-FFF2-40B4-BE49-F238E27FC236}">
                <a16:creationId xmlns:a16="http://schemas.microsoft.com/office/drawing/2014/main" id="{6ABB6127-2718-4921-A514-140B50D81F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47888" y="4330157"/>
            <a:ext cx="2377440" cy="675741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5pPr>
            <a:lvl6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6pPr>
            <a:lvl7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7pPr>
            <a:lvl8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8pPr>
            <a:lvl9pPr marL="0" indent="0">
              <a:lnSpc>
                <a:spcPct val="100000"/>
              </a:lnSpc>
              <a:spcBef>
                <a:spcPts val="0"/>
              </a:spcBef>
              <a:buNone/>
              <a:defRPr sz="1200" b="1"/>
            </a:lvl9pPr>
          </a:lstStyle>
          <a:p>
            <a:pPr lvl="0"/>
            <a:r>
              <a:t>Contact info</a:t>
            </a:r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34C3C3CE-B21C-457E-A5C5-8659F4E19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98439" y="5444274"/>
            <a:ext cx="1995170" cy="40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6485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o not use layouts after this (organizing slate)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C5832E5-2771-4C00-9273-B0C1BC1945C6}"/>
              </a:ext>
            </a:extLst>
          </p:cNvPr>
          <p:cNvSpPr txBox="1"/>
          <p:nvPr/>
        </p:nvSpPr>
        <p:spPr>
          <a:xfrm>
            <a:off x="0" y="659011"/>
            <a:ext cx="12192000" cy="553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0"/>
              </a:spcBef>
            </a:pPr>
            <a:r>
              <a:rPr sz="12000" b="1"/>
              <a:t>Do not use layouts </a:t>
            </a:r>
            <a:br>
              <a:rPr sz="12000" b="1"/>
            </a:br>
            <a:r>
              <a:rPr sz="12000" b="1"/>
              <a:t>after this</a:t>
            </a:r>
            <a:endParaRPr sz="4800"/>
          </a:p>
        </p:txBody>
      </p:sp>
    </p:spTree>
    <p:extLst>
      <p:ext uri="{BB962C8B-B14F-4D97-AF65-F5344CB8AC3E}">
        <p14:creationId xmlns:p14="http://schemas.microsoft.com/office/powerpoint/2010/main" val="14534701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perhead">
            <a:extLst>
              <a:ext uri="{FF2B5EF4-FFF2-40B4-BE49-F238E27FC236}">
                <a16:creationId xmlns:a16="http://schemas.microsoft.com/office/drawing/2014/main" id="{02FC455F-05E0-43DB-B2F5-F4A7F44DD18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9101"/>
            <a:ext cx="9144000" cy="32003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3pPr>
            <a:lvl4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4pPr>
            <a:lvl5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5pPr>
            <a:lvl6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6pPr>
            <a:lvl7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7pPr>
            <a:lvl8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8pPr>
            <a:lvl9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9pPr>
          </a:lstStyle>
          <a:p>
            <a:pPr lvl="0"/>
            <a:r>
              <a:t>Superheader (all caps)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50E924ED-66C7-4D36-96DB-921A13E19B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353039"/>
            <a:ext cx="9144000" cy="43996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2pPr>
            <a:lvl3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3pPr>
            <a:lvl4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4pPr>
            <a:lvl5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5pPr>
            <a:lvl6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6pPr>
            <a:lvl7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7pPr>
            <a:lvl8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8pPr>
            <a:lvl9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9pPr>
          </a:lstStyle>
          <a:p>
            <a:pPr lvl="0"/>
            <a:r>
              <a:t>Optional key takeaway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24B5CE-AB55-4AA3-910B-F5194E689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A60F01-3C7C-474D-B151-DBC4A2522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The information contained herein is provided only for the intended audience and not for use with or distribution to the general public</a:t>
            </a:r>
            <a:endParaRPr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99034D-E319-46EB-8DBD-043BAE88E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5B047-7786-42C0-A2BF-6DB1A4525D42}" type="slidenum">
              <a:rPr/>
              <a:pPr/>
              <a:t>‹#›</a:t>
            </a:fld>
            <a:endParaRPr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7EAE114-4C9B-4356-B65F-6FDBC68D5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74236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6E594F-8A88-47F9-8B29-45826725B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B65FBF-A2AB-4C26-A409-8927B6765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The information contained herein is provided only for the intended audience and not for use with or distribution to the general public</a:t>
            </a:r>
            <a:endParaRPr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440D2B-B2B9-4168-B65E-E27C4EAEA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5B047-7786-42C0-A2BF-6DB1A4525D42}" type="slidenum">
              <a:rPr/>
              <a:t>‹#›</a:t>
            </a:fld>
            <a:endParaRPr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BCFDDC1-BBDC-4A75-86A5-B95CF748C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6325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perhead">
            <a:extLst>
              <a:ext uri="{FF2B5EF4-FFF2-40B4-BE49-F238E27FC236}">
                <a16:creationId xmlns:a16="http://schemas.microsoft.com/office/drawing/2014/main" id="{02FC455F-05E0-43DB-B2F5-F4A7F44DD18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19101"/>
            <a:ext cx="9144000" cy="32003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3pPr>
            <a:lvl4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4pPr>
            <a:lvl5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5pPr>
            <a:lvl6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6pPr>
            <a:lvl7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7pPr>
            <a:lvl8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8pPr>
            <a:lvl9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9pPr>
          </a:lstStyle>
          <a:p>
            <a:pPr lvl="0"/>
            <a:r>
              <a:t>Superheader (all caps)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50E924ED-66C7-4D36-96DB-921A13E19B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353039"/>
            <a:ext cx="9144000" cy="439965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2pPr>
            <a:lvl3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3pPr>
            <a:lvl4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4pPr>
            <a:lvl5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5pPr>
            <a:lvl6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6pPr>
            <a:lvl7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7pPr>
            <a:lvl8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8pPr>
            <a:lvl9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9pPr>
          </a:lstStyle>
          <a:p>
            <a:pPr lvl="0"/>
            <a:r>
              <a:t>Optional key takeaway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279E970-E2F1-4CDD-A08B-487D669AAC5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57200" y="2019300"/>
            <a:ext cx="5334000" cy="4152899"/>
          </a:xfr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t>Click to add text or choose an icon below to insert other content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7A3506ED-8882-407B-BE5D-3BBACFC27503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134100" y="2019300"/>
            <a:ext cx="5334000" cy="4152899"/>
          </a:xfrm>
        </p:spPr>
        <p:txBody>
          <a:bodyPr/>
          <a:lstStyle/>
          <a:p>
            <a:pPr lvl="0"/>
            <a:r>
              <a:t>Click to add text or choose an icon below to insert other content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24B5CE-AB55-4AA3-910B-F5194E689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A60F01-3C7C-474D-B151-DBC4A2522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The information contained herein is provided only for the intended audience and not for use with or distribution to the general public</a:t>
            </a:r>
            <a:endParaRPr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99034D-E319-46EB-8DBD-043BAE88E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5B047-7786-42C0-A2BF-6DB1A4525D42}" type="slidenum">
              <a:rPr/>
              <a:pPr/>
              <a:t>‹#›</a:t>
            </a:fld>
            <a:endParaRPr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0547082-CFD4-42F4-8AC0-7822BDD01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7358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648">
          <p15:clr>
            <a:srgbClr val="A4A3A4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2/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971D4-93CC-4765-A3F6-FF90E08AE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22960"/>
            <a:ext cx="3448924" cy="1334533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9" name="superhead">
            <a:extLst>
              <a:ext uri="{FF2B5EF4-FFF2-40B4-BE49-F238E27FC236}">
                <a16:creationId xmlns:a16="http://schemas.microsoft.com/office/drawing/2014/main" id="{594A7841-547E-416F-A1B9-A1DE671DF1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419101"/>
            <a:ext cx="9144000" cy="32003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 b="1" cap="all" spc="100" baseline="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3pPr>
            <a:lvl4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4pPr>
            <a:lvl5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5pPr>
            <a:lvl6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6pPr>
            <a:lvl7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7pPr>
            <a:lvl8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8pPr>
            <a:lvl9pPr marL="0" indent="0">
              <a:spcBef>
                <a:spcPts val="0"/>
              </a:spcBef>
              <a:buNone/>
              <a:defRPr sz="1600" cap="all" spc="20" baseline="0">
                <a:solidFill>
                  <a:schemeClr val="accent1"/>
                </a:solidFill>
              </a:defRPr>
            </a:lvl9pPr>
          </a:lstStyle>
          <a:p>
            <a:pPr lvl="0"/>
            <a:r>
              <a:t>Superheader (all caps)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DFA21477-71FB-4AE7-B2EA-760C5B3CFA9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304288"/>
            <a:ext cx="3448924" cy="65178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1pPr>
            <a:lvl2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2pPr>
            <a:lvl3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3pPr>
            <a:lvl4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4pPr>
            <a:lvl5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5pPr>
            <a:lvl6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6pPr>
            <a:lvl7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7pPr>
            <a:lvl8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8pPr>
            <a:lvl9pPr marL="0" indent="0">
              <a:spcBef>
                <a:spcPts val="0"/>
              </a:spcBef>
              <a:buNone/>
              <a:defRPr sz="2000">
                <a:solidFill>
                  <a:schemeClr val="accent2"/>
                </a:solidFill>
              </a:defRPr>
            </a:lvl9pPr>
          </a:lstStyle>
          <a:p>
            <a:pPr lvl="0"/>
            <a:r>
              <a:t>Optional key takeaway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B731BA0-20F9-4E83-9CC9-4E0D3DB7DD1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191000" y="886124"/>
            <a:ext cx="7277100" cy="5286076"/>
          </a:xfrm>
        </p:spPr>
        <p:txBody>
          <a:bodyPr/>
          <a:lstStyle/>
          <a:p>
            <a:pPr lvl="0"/>
            <a:r>
              <a:t>Click to add text or choose an icon below to insert other content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71E8CF-EDCB-4345-9D93-489BBE535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28F700-71D8-477E-858A-32CBCA6F0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3297" y="6438899"/>
            <a:ext cx="6126480" cy="215444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The information contained herein is provided only for the intended audience and not for use with or distribution to the general public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A41846-6A70-4838-983B-B4E16FFAE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5B047-7786-42C0-A2BF-6DB1A4525D42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3591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552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6A9040-0A79-4105-BAD8-3123080EB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4CA3ED-3294-4DFC-BC5D-1482AE2FE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The information contained herein is provided only for the intended audience and not for use with or distribution to the general public</a:t>
            </a:r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38A37F-D6BE-4BD6-8886-01BCC4A06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5B047-7786-42C0-A2BF-6DB1A4525D4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734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34D85B-5C20-4D6D-B791-BE6D7128E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469ED-52F5-40C6-B121-C15A0A78C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The information contained herein is provided only for the intended audience and not for use with or distribution to the general public</a:t>
            </a:r>
            <a:endParaRPr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3B1DAA-2FA0-4778-A372-1294699CF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5B047-7786-42C0-A2BF-6DB1A4525D42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626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F455A3D8-67E3-4948-B9D2-CC448FA627C2}"/>
              </a:ext>
            </a:extLst>
          </p:cNvPr>
          <p:cNvGrpSpPr/>
          <p:nvPr/>
        </p:nvGrpSpPr>
        <p:grpSpPr>
          <a:xfrm>
            <a:off x="7768196" y="-7294"/>
            <a:ext cx="4423805" cy="6865293"/>
            <a:chOff x="7768196" y="-7294"/>
            <a:chExt cx="4423805" cy="6865293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B629D78-6265-44C5-A1D3-8894C78BB182}"/>
                </a:ext>
              </a:extLst>
            </p:cNvPr>
            <p:cNvSpPr/>
            <p:nvPr/>
          </p:nvSpPr>
          <p:spPr>
            <a:xfrm>
              <a:off x="7768196" y="0"/>
              <a:ext cx="4423804" cy="6857999"/>
            </a:xfrm>
            <a:custGeom>
              <a:avLst/>
              <a:gdLst>
                <a:gd name="connsiteX0" fmla="*/ 232955 w 4423804"/>
                <a:gd name="connsiteY0" fmla="*/ 0 h 6857999"/>
                <a:gd name="connsiteX1" fmla="*/ 1877453 w 4423804"/>
                <a:gd name="connsiteY1" fmla="*/ 0 h 6857999"/>
                <a:gd name="connsiteX2" fmla="*/ 4423804 w 4423804"/>
                <a:gd name="connsiteY2" fmla="*/ 0 h 6857999"/>
                <a:gd name="connsiteX3" fmla="*/ 4423804 w 4423804"/>
                <a:gd name="connsiteY3" fmla="*/ 6857999 h 6857999"/>
                <a:gd name="connsiteX4" fmla="*/ 3985654 w 4423804"/>
                <a:gd name="connsiteY4" fmla="*/ 6857999 h 6857999"/>
                <a:gd name="connsiteX5" fmla="*/ 3985654 w 4423804"/>
                <a:gd name="connsiteY5" fmla="*/ 457200 h 6857999"/>
                <a:gd name="connsiteX6" fmla="*/ 0 w 4423804"/>
                <a:gd name="connsiteY6" fmla="*/ 45720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23804" h="6857999">
                  <a:moveTo>
                    <a:pt x="232955" y="0"/>
                  </a:moveTo>
                  <a:lnTo>
                    <a:pt x="1877453" y="0"/>
                  </a:lnTo>
                  <a:lnTo>
                    <a:pt x="4423804" y="0"/>
                  </a:lnTo>
                  <a:lnTo>
                    <a:pt x="4423804" y="6857999"/>
                  </a:lnTo>
                  <a:lnTo>
                    <a:pt x="3985654" y="6857999"/>
                  </a:lnTo>
                  <a:lnTo>
                    <a:pt x="3985654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A9D1F2C-7788-4E33-9C50-28763B37B545}"/>
                </a:ext>
              </a:extLst>
            </p:cNvPr>
            <p:cNvSpPr/>
            <p:nvPr/>
          </p:nvSpPr>
          <p:spPr>
            <a:xfrm>
              <a:off x="9864814" y="-7294"/>
              <a:ext cx="2327187" cy="4119818"/>
            </a:xfrm>
            <a:custGeom>
              <a:avLst/>
              <a:gdLst>
                <a:gd name="connsiteX0" fmla="*/ 236671 w 2327187"/>
                <a:gd name="connsiteY0" fmla="*/ 0 h 4119818"/>
                <a:gd name="connsiteX1" fmla="*/ 2327187 w 2327187"/>
                <a:gd name="connsiteY1" fmla="*/ 0 h 4119818"/>
                <a:gd name="connsiteX2" fmla="*/ 2327187 w 2327187"/>
                <a:gd name="connsiteY2" fmla="*/ 3259900 h 4119818"/>
                <a:gd name="connsiteX3" fmla="*/ 1889037 w 2327187"/>
                <a:gd name="connsiteY3" fmla="*/ 4119818 h 4119818"/>
                <a:gd name="connsiteX4" fmla="*/ 1889037 w 2327187"/>
                <a:gd name="connsiteY4" fmla="*/ 464494 h 4119818"/>
                <a:gd name="connsiteX5" fmla="*/ 1889036 w 2327187"/>
                <a:gd name="connsiteY5" fmla="*/ 464494 h 4119818"/>
                <a:gd name="connsiteX6" fmla="*/ 0 w 2327187"/>
                <a:gd name="connsiteY6" fmla="*/ 464494 h 4119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7187" h="4119818">
                  <a:moveTo>
                    <a:pt x="236671" y="0"/>
                  </a:moveTo>
                  <a:lnTo>
                    <a:pt x="2327187" y="0"/>
                  </a:lnTo>
                  <a:lnTo>
                    <a:pt x="2327187" y="3259900"/>
                  </a:lnTo>
                  <a:lnTo>
                    <a:pt x="1889037" y="4119818"/>
                  </a:lnTo>
                  <a:lnTo>
                    <a:pt x="1889037" y="464494"/>
                  </a:lnTo>
                  <a:lnTo>
                    <a:pt x="1889036" y="464494"/>
                  </a:lnTo>
                  <a:lnTo>
                    <a:pt x="0" y="464494"/>
                  </a:lnTo>
                  <a:close/>
                </a:path>
              </a:pathLst>
            </a:custGeom>
            <a:gradFill>
              <a:gsLst>
                <a:gs pos="0">
                  <a:srgbClr val="00A88C">
                    <a:alpha val="38824"/>
                  </a:srgbClr>
                </a:gs>
                <a:gs pos="100000">
                  <a:srgbClr val="00A88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E61A660-5086-4784-904C-E183E7C3D596}"/>
                </a:ext>
              </a:extLst>
            </p:cNvPr>
            <p:cNvSpPr/>
            <p:nvPr/>
          </p:nvSpPr>
          <p:spPr>
            <a:xfrm>
              <a:off x="8645129" y="0"/>
              <a:ext cx="2336834" cy="457200"/>
            </a:xfrm>
            <a:custGeom>
              <a:avLst/>
              <a:gdLst>
                <a:gd name="connsiteX0" fmla="*/ 232955 w 2336834"/>
                <a:gd name="connsiteY0" fmla="*/ 0 h 457200"/>
                <a:gd name="connsiteX1" fmla="*/ 2336834 w 2336834"/>
                <a:gd name="connsiteY1" fmla="*/ 0 h 457200"/>
                <a:gd name="connsiteX2" fmla="*/ 2103879 w 2336834"/>
                <a:gd name="connsiteY2" fmla="*/ 457200 h 457200"/>
                <a:gd name="connsiteX3" fmla="*/ 0 w 2336834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6834" h="457200">
                  <a:moveTo>
                    <a:pt x="232955" y="0"/>
                  </a:moveTo>
                  <a:lnTo>
                    <a:pt x="2336834" y="0"/>
                  </a:lnTo>
                  <a:lnTo>
                    <a:pt x="2103879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026B84">
                <a:alpha val="6392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D8B468F-512F-47A1-9DC5-2010846FF2F0}"/>
                </a:ext>
              </a:extLst>
            </p:cNvPr>
            <p:cNvSpPr/>
            <p:nvPr/>
          </p:nvSpPr>
          <p:spPr>
            <a:xfrm>
              <a:off x="10499514" y="0"/>
              <a:ext cx="1164561" cy="457200"/>
            </a:xfrm>
            <a:custGeom>
              <a:avLst/>
              <a:gdLst>
                <a:gd name="connsiteX0" fmla="*/ 232955 w 1164561"/>
                <a:gd name="connsiteY0" fmla="*/ 0 h 457200"/>
                <a:gd name="connsiteX1" fmla="*/ 1164561 w 1164561"/>
                <a:gd name="connsiteY1" fmla="*/ 0 h 457200"/>
                <a:gd name="connsiteX2" fmla="*/ 931606 w 1164561"/>
                <a:gd name="connsiteY2" fmla="*/ 457200 h 457200"/>
                <a:gd name="connsiteX3" fmla="*/ 0 w 1164561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4561" h="457200">
                  <a:moveTo>
                    <a:pt x="232955" y="0"/>
                  </a:moveTo>
                  <a:lnTo>
                    <a:pt x="1164561" y="0"/>
                  </a:lnTo>
                  <a:lnTo>
                    <a:pt x="931606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rgbClr val="05A2C6">
                <a:alpha val="6392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B77C2A-C44A-4AE3-8015-C5892776A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26086"/>
            <a:ext cx="9144000" cy="59436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631D94-A470-4585-A50F-DA44DA31B3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2019568"/>
            <a:ext cx="11010900" cy="41526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BD2D2F-2C51-4C8A-8A0C-AE324D35B8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197173" y="6515235"/>
            <a:ext cx="2743200" cy="21945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CF4CF-2147-4D5B-9546-3BEDC1EAE8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11486" y="6519246"/>
            <a:ext cx="349997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A05B047-7786-42C0-A2BF-6DB1A4525D42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76165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663" r:id="rId2"/>
    <p:sldLayoutId id="2147483661" r:id="rId3"/>
    <p:sldLayoutId id="2147483662" r:id="rId4"/>
    <p:sldLayoutId id="2147483654" r:id="rId5"/>
    <p:sldLayoutId id="2147483664" r:id="rId6"/>
    <p:sldLayoutId id="2147483660" r:id="rId7"/>
    <p:sldLayoutId id="2147483655" r:id="rId8"/>
    <p:sldLayoutId id="2147483699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700" r:id="rId15"/>
    <p:sldLayoutId id="2147483649" r:id="rId16"/>
    <p:sldLayoutId id="2147483668" r:id="rId17"/>
    <p:sldLayoutId id="2147483682" r:id="rId18"/>
    <p:sldLayoutId id="2147483669" r:id="rId19"/>
    <p:sldLayoutId id="2147483701" r:id="rId20"/>
    <p:sldLayoutId id="2147483672" r:id="rId21"/>
    <p:sldLayoutId id="2147483673" r:id="rId22"/>
    <p:sldLayoutId id="2147483674" r:id="rId23"/>
    <p:sldLayoutId id="2147483702" r:id="rId24"/>
    <p:sldLayoutId id="2147483676" r:id="rId25"/>
    <p:sldLayoutId id="2147483683" r:id="rId26"/>
    <p:sldLayoutId id="2147483684" r:id="rId27"/>
    <p:sldLayoutId id="2147483685" r:id="rId28"/>
    <p:sldLayoutId id="2147483707" r:id="rId29"/>
    <p:sldLayoutId id="2147483694" r:id="rId30"/>
    <p:sldLayoutId id="2147483698" r:id="rId31"/>
    <p:sldLayoutId id="2147483690" r:id="rId32"/>
    <p:sldLayoutId id="2147483689" r:id="rId33"/>
    <p:sldLayoutId id="2147483675" r:id="rId34"/>
    <p:sldLayoutId id="2147483692" r:id="rId35"/>
    <p:sldLayoutId id="2147483691" r:id="rId36"/>
    <p:sldLayoutId id="2147483695" r:id="rId37"/>
    <p:sldLayoutId id="2147483705" r:id="rId3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50000"/>
            <a:lumOff val="50000"/>
          </a:schemeClr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tx1">
            <a:lumMod val="50000"/>
            <a:lumOff val="50000"/>
          </a:schemeClr>
        </a:buClr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tx1">
            <a:lumMod val="50000"/>
            <a:lumOff val="50000"/>
          </a:schemeClr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tx1">
            <a:lumMod val="50000"/>
            <a:lumOff val="50000"/>
          </a:schemeClr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3152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tx1">
            <a:lumMod val="50000"/>
            <a:lumOff val="50000"/>
          </a:schemeClr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tx1">
            <a:lumMod val="50000"/>
            <a:lumOff val="50000"/>
          </a:schemeClr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2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tx1">
            <a:lumMod val="50000"/>
            <a:lumOff val="50000"/>
          </a:schemeClr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73152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tx1">
            <a:lumMod val="50000"/>
            <a:lumOff val="50000"/>
          </a:schemeClr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tx1">
            <a:lumMod val="50000"/>
            <a:lumOff val="50000"/>
          </a:schemeClr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44">
          <p15:clr>
            <a:srgbClr val="A4A3A4"/>
          </p15:clr>
        </p15:guide>
        <p15:guide id="3" pos="288">
          <p15:clr>
            <a:srgbClr val="A4A3A4"/>
          </p15:clr>
        </p15:guide>
        <p15:guide id="4" pos="7224">
          <p15:clr>
            <a:srgbClr val="A4A3A4"/>
          </p15:clr>
        </p15:guide>
        <p15:guide id="5" orient="horz" pos="912">
          <p15:clr>
            <a:srgbClr val="A4A3A4"/>
          </p15:clr>
        </p15:guide>
        <p15:guide id="6" orient="horz" pos="3888">
          <p15:clr>
            <a:srgbClr val="A4A3A4"/>
          </p15:clr>
        </p15:guide>
        <p15:guide id="7" orient="horz" pos="840">
          <p15:clr>
            <a:srgbClr val="A4A3A4"/>
          </p15:clr>
        </p15:guide>
        <p15:guide id="8" orient="horz" pos="264">
          <p15:clr>
            <a:srgbClr val="A4A3A4"/>
          </p15:clr>
        </p15:guide>
        <p15:guide id="9" orient="horz" pos="4104">
          <p15:clr>
            <a:srgbClr val="A4A3A4"/>
          </p15:clr>
        </p15:guide>
        <p15:guide id="10" pos="3840">
          <p15:clr>
            <a:srgbClr val="A4A3A4"/>
          </p15:clr>
        </p15:guide>
        <p15:guide id="11" pos="3648">
          <p15:clr>
            <a:srgbClr val="A4A3A4"/>
          </p15:clr>
        </p15:guide>
        <p15:guide id="12" orient="horz" pos="127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4.xml"/><Relationship Id="rId4" Type="http://schemas.openxmlformats.org/officeDocument/2006/relationships/image" Target="../media/image14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79681-CF9B-445E-9896-14F3A336AB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40919" y="2677007"/>
            <a:ext cx="5319097" cy="1803509"/>
          </a:xfrm>
        </p:spPr>
        <p:txBody>
          <a:bodyPr/>
          <a:lstStyle/>
          <a:p>
            <a:r>
              <a:rPr lang="en-US" sz="3000" dirty="0"/>
              <a:t>DC College Savings Plan </a:t>
            </a:r>
            <a:br>
              <a:rPr lang="en-US" dirty="0">
                <a:solidFill>
                  <a:schemeClr val="accent2"/>
                </a:solidFill>
              </a:rPr>
            </a:b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rPr>
              <a:t>Monthly Report </a:t>
            </a:r>
            <a:br>
              <a:rPr lang="en-US"/>
            </a:br>
            <a:r>
              <a:rPr lang="en-US" sz="1500" b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rPr>
              <a:t>March </a:t>
            </a:r>
            <a:r>
              <a:rPr lang="en-US" sz="15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152168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5473D-D780-4BDD-B9F2-E6890B06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fld id="{8A05B047-7786-42C0-A2BF-6DB1A4525D4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BCB32-0CF9-4860-9135-6053745B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22" y="694918"/>
            <a:ext cx="9144000" cy="594360"/>
          </a:xfrm>
        </p:spPr>
        <p:txBody>
          <a:bodyPr/>
          <a:lstStyle/>
          <a:p>
            <a:r>
              <a:rPr lang="en-US" dirty="0"/>
              <a:t>Net Distributions by Portfolio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411C6A3-62F0-4923-A2B1-D48BF85F8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204321"/>
              </p:ext>
            </p:extLst>
          </p:nvPr>
        </p:nvGraphicFramePr>
        <p:xfrm>
          <a:off x="583700" y="1430675"/>
          <a:ext cx="3454900" cy="4472975"/>
        </p:xfrm>
        <a:graphic>
          <a:graphicData uri="http://schemas.openxmlformats.org/drawingml/2006/table">
            <a:tbl>
              <a:tblPr firstRow="1" bandRow="1">
                <a:tableStyleId>{6FF3EA9E-BB28-4088-AA58-0C9C6C2AA903}</a:tableStyleId>
              </a:tblPr>
              <a:tblGrid>
                <a:gridCol w="1889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0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1024">
                <a:tc gridSpan="3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March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AB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8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A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8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Fund Name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Share of 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Assets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Assets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984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Non-U.S. Total Stock Market Index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($21,604)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66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Non-U.S. Socially Responsible Equity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($11,824)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60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U.S. Small Cap Equity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($45,685)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223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U.S. Large Cap Equity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($151,180)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366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U.S. Socially Responsible Equity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($37,306)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366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U.S. Total Stock Market Index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($307,555)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752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Intermediate-Term Bond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($34,431)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366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U.S. Intermediate-Term Bond Index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($26,972)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Sub Total Individual  Portfolios </a:t>
                      </a:r>
                      <a:endParaRPr lang="en-US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($636,558)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DC College Savings 2040 Portfolio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($37,282)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01708863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2037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($71,012)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2034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($217,393)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2031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($127,043)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2028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($130,213)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2025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($99,544)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3692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In College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($1,124,889)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3743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Sub Total  YOE Portfolios</a:t>
                      </a:r>
                      <a:endParaRPr lang="en-US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($1,807,375)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261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Principal Protected Portfolio</a:t>
                      </a:r>
                      <a:endParaRPr lang="en-US" sz="8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($1,666,433)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0247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TOTAL </a:t>
                      </a:r>
                      <a:endParaRPr lang="en-US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($4,110,367)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C2BFDE77-B362-487D-A68F-3B55BB03F4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6011873"/>
              </p:ext>
            </p:extLst>
          </p:nvPr>
        </p:nvGraphicFramePr>
        <p:xfrm>
          <a:off x="4323752" y="1191009"/>
          <a:ext cx="7062732" cy="5073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1DE692-F3CF-4B4A-844C-724F973223CF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519246"/>
            <a:ext cx="6736080" cy="215444"/>
          </a:xfrm>
          <a:prstGeom prst="rect">
            <a:avLst/>
          </a:prstGeom>
        </p:spPr>
        <p:txBody>
          <a:bodyPr/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4C4656C-329F-48E4-AF09-13BFA9E0A95F}"/>
              </a:ext>
            </a:extLst>
          </p:cNvPr>
          <p:cNvSpPr txBox="1">
            <a:spLocks/>
          </p:cNvSpPr>
          <p:nvPr/>
        </p:nvSpPr>
        <p:spPr>
          <a:xfrm>
            <a:off x="583700" y="6054682"/>
            <a:ext cx="6126480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Net distributions include withdrawal &amp; rollover out transaction type.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7F0111D-FCF5-4B47-91DB-14B149E2ECC9}"/>
              </a:ext>
            </a:extLst>
          </p:cNvPr>
          <p:cNvSpPr txBox="1">
            <a:spLocks/>
          </p:cNvSpPr>
          <p:nvPr/>
        </p:nvSpPr>
        <p:spPr>
          <a:xfrm>
            <a:off x="188522" y="267882"/>
            <a:ext cx="9144000" cy="320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cap="all" spc="100" dirty="0">
                <a:solidFill>
                  <a:schemeClr val="accent1"/>
                </a:solidFill>
              </a:rPr>
              <a:t>Distributions</a:t>
            </a:r>
          </a:p>
        </p:txBody>
      </p:sp>
    </p:spTree>
    <p:extLst>
      <p:ext uri="{BB962C8B-B14F-4D97-AF65-F5344CB8AC3E}">
        <p14:creationId xmlns:p14="http://schemas.microsoft.com/office/powerpoint/2010/main" val="136489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5473D-D780-4BDD-B9F2-E6890B06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fld id="{8A05B047-7786-42C0-A2BF-6DB1A4525D4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BCB32-0CF9-4860-9135-6053745B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22" y="681775"/>
            <a:ext cx="9144000" cy="594360"/>
          </a:xfrm>
        </p:spPr>
        <p:txBody>
          <a:bodyPr/>
          <a:lstStyle/>
          <a:p>
            <a:r>
              <a:rPr lang="en-US" dirty="0"/>
              <a:t>Net Distributions by Month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97EB319-9A06-4025-B1D3-26217B77C8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533516"/>
              </p:ext>
            </p:extLst>
          </p:nvPr>
        </p:nvGraphicFramePr>
        <p:xfrm>
          <a:off x="3725572" y="1134012"/>
          <a:ext cx="5570828" cy="5075120"/>
        </p:xfrm>
        <a:graphic>
          <a:graphicData uri="http://schemas.openxmlformats.org/drawingml/2006/table">
            <a:tbl>
              <a:tblPr firstRow="1" bandRow="1">
                <a:tableStyleId>{6FF3EA9E-BB28-4088-AA58-0C9C6C2AA903}</a:tableStyleId>
              </a:tblPr>
              <a:tblGrid>
                <a:gridCol w="1335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02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0285">
                  <a:extLst>
                    <a:ext uri="{9D8B030D-6E8A-4147-A177-3AD203B41FA5}">
                      <a16:colId xmlns:a16="http://schemas.microsoft.com/office/drawing/2014/main" val="216157811"/>
                    </a:ext>
                  </a:extLst>
                </a:gridCol>
              </a:tblGrid>
              <a:tr h="9373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Year 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Transactions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Amount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126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en-US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Oct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($2,574,849)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126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Nov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($4,711,852)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Dec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1,011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($9,966,567)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500">
                <a:tc rowSpan="10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2023</a:t>
                      </a:r>
                      <a:endParaRPr lang="en-US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1,126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($10,131,322)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($4,125,815)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5853553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($4,110,367)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97563077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247974584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639007372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00980385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1633919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86938074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Sept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579467787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4,371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($35,620,772)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3754160"/>
                  </a:ext>
                </a:extLst>
              </a:tr>
            </a:tbl>
          </a:graphicData>
        </a:graphic>
      </p:graphicFrame>
      <p:sp>
        <p:nvSpPr>
          <p:cNvPr id="9" name="Footer Placeholder 6">
            <a:extLst>
              <a:ext uri="{FF2B5EF4-FFF2-40B4-BE49-F238E27FC236}">
                <a16:creationId xmlns:a16="http://schemas.microsoft.com/office/drawing/2014/main" id="{84667D88-24CD-44E5-B42A-1639077824AF}"/>
              </a:ext>
            </a:extLst>
          </p:cNvPr>
          <p:cNvSpPr txBox="1">
            <a:spLocks/>
          </p:cNvSpPr>
          <p:nvPr/>
        </p:nvSpPr>
        <p:spPr>
          <a:xfrm>
            <a:off x="5085006" y="6256467"/>
            <a:ext cx="6126480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Net distribution include withdrawal &amp; rollover out transaction type.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F793B3-CEAD-4D1A-B127-13D22985EB22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519246"/>
            <a:ext cx="6350466" cy="215444"/>
          </a:xfrm>
          <a:prstGeom prst="rect">
            <a:avLst/>
          </a:prstGeom>
        </p:spPr>
        <p:txBody>
          <a:bodyPr/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878D16E-947C-4E75-9E9B-0817B454DBDC}"/>
              </a:ext>
            </a:extLst>
          </p:cNvPr>
          <p:cNvSpPr txBox="1">
            <a:spLocks/>
          </p:cNvSpPr>
          <p:nvPr/>
        </p:nvSpPr>
        <p:spPr>
          <a:xfrm>
            <a:off x="188522" y="267882"/>
            <a:ext cx="9144000" cy="320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cap="all" spc="100" dirty="0">
                <a:solidFill>
                  <a:schemeClr val="accent1"/>
                </a:solidFill>
              </a:rPr>
              <a:t>Distributions</a:t>
            </a:r>
          </a:p>
        </p:txBody>
      </p:sp>
    </p:spTree>
    <p:extLst>
      <p:ext uri="{BB962C8B-B14F-4D97-AF65-F5344CB8AC3E}">
        <p14:creationId xmlns:p14="http://schemas.microsoft.com/office/powerpoint/2010/main" val="310868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5473D-D780-4BDD-B9F2-E6890B06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fld id="{8A05B047-7786-42C0-A2BF-6DB1A4525D4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BCB32-0CF9-4860-9135-6053745B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22" y="693594"/>
            <a:ext cx="9144000" cy="594360"/>
          </a:xfrm>
        </p:spPr>
        <p:txBody>
          <a:bodyPr/>
          <a:lstStyle/>
          <a:p>
            <a:r>
              <a:rPr lang="en-US" dirty="0"/>
              <a:t>Outflows by Month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97EB319-9A06-4025-B1D3-26217B77C8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357238"/>
              </p:ext>
            </p:extLst>
          </p:nvPr>
        </p:nvGraphicFramePr>
        <p:xfrm>
          <a:off x="457200" y="1467781"/>
          <a:ext cx="10816478" cy="4691810"/>
        </p:xfrm>
        <a:graphic>
          <a:graphicData uri="http://schemas.openxmlformats.org/drawingml/2006/table">
            <a:tbl>
              <a:tblPr firstRow="1" bandRow="1">
                <a:tableStyleId>{6FF3EA9E-BB28-4088-AA58-0C9C6C2AA903}</a:tableStyleId>
              </a:tblPr>
              <a:tblGrid>
                <a:gridCol w="1104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44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97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9729">
                  <a:extLst>
                    <a:ext uri="{9D8B030D-6E8A-4147-A177-3AD203B41FA5}">
                      <a16:colId xmlns:a16="http://schemas.microsoft.com/office/drawing/2014/main" val="216157811"/>
                    </a:ext>
                  </a:extLst>
                </a:gridCol>
                <a:gridCol w="1199729">
                  <a:extLst>
                    <a:ext uri="{9D8B030D-6E8A-4147-A177-3AD203B41FA5}">
                      <a16:colId xmlns:a16="http://schemas.microsoft.com/office/drawing/2014/main" val="564678375"/>
                    </a:ext>
                  </a:extLst>
                </a:gridCol>
                <a:gridCol w="1275080">
                  <a:extLst>
                    <a:ext uri="{9D8B030D-6E8A-4147-A177-3AD203B41FA5}">
                      <a16:colId xmlns:a16="http://schemas.microsoft.com/office/drawing/2014/main" val="2789948598"/>
                    </a:ext>
                  </a:extLst>
                </a:gridCol>
                <a:gridCol w="1199729">
                  <a:extLst>
                    <a:ext uri="{9D8B030D-6E8A-4147-A177-3AD203B41FA5}">
                      <a16:colId xmlns:a16="http://schemas.microsoft.com/office/drawing/2014/main" val="2463844480"/>
                    </a:ext>
                  </a:extLst>
                </a:gridCol>
                <a:gridCol w="1199729">
                  <a:extLst>
                    <a:ext uri="{9D8B030D-6E8A-4147-A177-3AD203B41FA5}">
                      <a16:colId xmlns:a16="http://schemas.microsoft.com/office/drawing/2014/main" val="3338793362"/>
                    </a:ext>
                  </a:extLst>
                </a:gridCol>
                <a:gridCol w="1333817">
                  <a:extLst>
                    <a:ext uri="{9D8B030D-6E8A-4147-A177-3AD203B41FA5}">
                      <a16:colId xmlns:a16="http://schemas.microsoft.com/office/drawing/2014/main" val="434441949"/>
                    </a:ext>
                  </a:extLst>
                </a:gridCol>
              </a:tblGrid>
              <a:tr h="8629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Year 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Exchanges/ Band Rolls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Rollover 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noProof="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Internal Plan Transfers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noProof="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Withdrawals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noProof="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Reversals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noProof="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Fees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noProof="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726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en-US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Oct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($1,987,283)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($338,198)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($592,868)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($2,241,961)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($11,234)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($11,733)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($5,183,276)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726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Nov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($1,429,851)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($770,838)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($547,545)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($3,957,699)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($88,582)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($13,830)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($6,808,344)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Dec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($3,717,767)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($728,171)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($1,967,470)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($9,238,396)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($431,712)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($39,368)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($16,122,884)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80">
                <a:tc rowSpan="10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2023</a:t>
                      </a:r>
                      <a:endParaRPr lang="en-US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($5,967,485)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($1,050,205)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($1,548,132)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($9,081,274)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($191,591)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($16,064)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($17,854,751)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($2,515,178)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($1,147,080)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($633,225)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($3,001,690)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($33,222)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($10,066)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($7,340,460)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145853553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($1,898,128)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($1,819,348)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($881,360)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($2,297,681)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($76,248)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($79,468)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($7,052,232)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897563077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47974584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39007372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00980385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1633919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86938074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Sept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467787"/>
                  </a:ext>
                </a:extLst>
              </a:tr>
              <a:tr h="278947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($17,515,692)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($5,853,840)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($6,170,600)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($29,818,701)</a:t>
                      </a:r>
                    </a:p>
                  </a:txBody>
                  <a:tcPr marL="7620" marR="7620" marT="7620" marB="0" anchor="ctr"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($832,589)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($170,529)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($60,361,947)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3754160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19D1BD-DDE9-4554-97AB-884268939483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-1" y="6519246"/>
            <a:ext cx="6358855" cy="215444"/>
          </a:xfrm>
          <a:prstGeom prst="rect">
            <a:avLst/>
          </a:prstGeom>
        </p:spPr>
        <p:txBody>
          <a:bodyPr/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0B7D78A-BB8F-49C9-8ACA-B783FFD6843E}"/>
              </a:ext>
            </a:extLst>
          </p:cNvPr>
          <p:cNvSpPr txBox="1">
            <a:spLocks/>
          </p:cNvSpPr>
          <p:nvPr/>
        </p:nvSpPr>
        <p:spPr>
          <a:xfrm>
            <a:off x="188522" y="267882"/>
            <a:ext cx="9144000" cy="320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cap="all" spc="100" dirty="0">
                <a:solidFill>
                  <a:schemeClr val="accent1"/>
                </a:solidFill>
              </a:rPr>
              <a:t>Distributions</a:t>
            </a:r>
          </a:p>
        </p:txBody>
      </p:sp>
    </p:spTree>
    <p:extLst>
      <p:ext uri="{BB962C8B-B14F-4D97-AF65-F5344CB8AC3E}">
        <p14:creationId xmlns:p14="http://schemas.microsoft.com/office/powerpoint/2010/main" val="375990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5473D-D780-4BDD-B9F2-E6890B06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fld id="{8A05B047-7786-42C0-A2BF-6DB1A4525D4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BCB32-0CF9-4860-9135-6053745B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22" y="682637"/>
            <a:ext cx="9144000" cy="594360"/>
          </a:xfrm>
        </p:spPr>
        <p:txBody>
          <a:bodyPr/>
          <a:lstStyle/>
          <a:p>
            <a:r>
              <a:rPr lang="en-US" dirty="0"/>
              <a:t>Funded Accounts and Assets by Ward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97EB319-9A06-4025-B1D3-26217B77C8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85458"/>
              </p:ext>
            </p:extLst>
          </p:nvPr>
        </p:nvGraphicFramePr>
        <p:xfrm>
          <a:off x="335561" y="1467781"/>
          <a:ext cx="6505689" cy="4553130"/>
        </p:xfrm>
        <a:graphic>
          <a:graphicData uri="http://schemas.openxmlformats.org/drawingml/2006/table">
            <a:tbl>
              <a:tblPr firstRow="1" bandRow="1">
                <a:tableStyleId>{6FF3EA9E-BB28-4088-AA58-0C9C6C2AA903}</a:tableStyleId>
              </a:tblPr>
              <a:tblGrid>
                <a:gridCol w="1984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8148">
                  <a:extLst>
                    <a:ext uri="{9D8B030D-6E8A-4147-A177-3AD203B41FA5}">
                      <a16:colId xmlns:a16="http://schemas.microsoft.com/office/drawing/2014/main" val="216157811"/>
                    </a:ext>
                  </a:extLst>
                </a:gridCol>
                <a:gridCol w="1508148">
                  <a:extLst>
                    <a:ext uri="{9D8B030D-6E8A-4147-A177-3AD203B41FA5}">
                      <a16:colId xmlns:a16="http://schemas.microsoft.com/office/drawing/2014/main" val="3582780989"/>
                    </a:ext>
                  </a:extLst>
                </a:gridCol>
              </a:tblGrid>
              <a:tr h="8980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Accounts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Assets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Average Balance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7045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Ward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4,247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$103,875,323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$24,459 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7045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Ward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2,731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$90,916,040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$33,290 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635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Ward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6,058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$231,623,967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$38,234 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5089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Ward 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7,677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$215,451,564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$28,065 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3635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Ward 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5,789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$123,113,813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$21,267 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45853553"/>
                  </a:ext>
                </a:extLst>
              </a:tr>
              <a:tr h="293635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Ward 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3,053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$84,805,167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$27,778 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97563077"/>
                  </a:ext>
                </a:extLst>
              </a:tr>
              <a:tr h="293635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Ward 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$3,060,066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$5,965 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47974584"/>
                  </a:ext>
                </a:extLst>
              </a:tr>
              <a:tr h="293635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Ward 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815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$6,992,480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$8,580 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39007372"/>
                  </a:ext>
                </a:extLst>
              </a:tr>
              <a:tr h="293635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Non-resident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7,304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$221,082,773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$30,269 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700980385"/>
                  </a:ext>
                </a:extLst>
              </a:tr>
              <a:tr h="41232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Foreign/Military/Other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$59,148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$19,716 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91633919"/>
                  </a:ext>
                </a:extLst>
              </a:tr>
              <a:tr h="15581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38,190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$1,080,980,340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$28,305 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86938074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5242D3B2-E59D-4F4B-89D9-B8414BA1E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5601" y="1915773"/>
            <a:ext cx="3424972" cy="3694451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731D68-CB6A-42CB-9FD0-9FE97C0E05BD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-1" y="6519246"/>
            <a:ext cx="6358855" cy="215444"/>
          </a:xfrm>
          <a:prstGeom prst="rect">
            <a:avLst/>
          </a:prstGeom>
        </p:spPr>
        <p:txBody>
          <a:bodyPr/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C837F58-353D-4D3B-A4E6-77323A59A2A4}"/>
              </a:ext>
            </a:extLst>
          </p:cNvPr>
          <p:cNvSpPr txBox="1">
            <a:spLocks/>
          </p:cNvSpPr>
          <p:nvPr/>
        </p:nvSpPr>
        <p:spPr>
          <a:xfrm>
            <a:off x="188522" y="267882"/>
            <a:ext cx="9144000" cy="320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cap="all" spc="100" dirty="0">
                <a:solidFill>
                  <a:schemeClr val="accent1"/>
                </a:solidFill>
              </a:rPr>
              <a:t>Account &amp; Assets</a:t>
            </a:r>
          </a:p>
        </p:txBody>
      </p:sp>
    </p:spTree>
    <p:extLst>
      <p:ext uri="{BB962C8B-B14F-4D97-AF65-F5344CB8AC3E}">
        <p14:creationId xmlns:p14="http://schemas.microsoft.com/office/powerpoint/2010/main" val="326402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4EC17-DB65-4A9D-9B64-DE87E29B4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1851" y="2363854"/>
            <a:ext cx="6067424" cy="1251062"/>
          </a:xfrm>
        </p:spPr>
        <p:txBody>
          <a:bodyPr/>
          <a:lstStyle/>
          <a:p>
            <a:r>
              <a:rPr lang="en-US" dirty="0"/>
              <a:t>Community Outreach</a:t>
            </a:r>
          </a:p>
        </p:txBody>
      </p:sp>
    </p:spTree>
    <p:extLst>
      <p:ext uri="{BB962C8B-B14F-4D97-AF65-F5344CB8AC3E}">
        <p14:creationId xmlns:p14="http://schemas.microsoft.com/office/powerpoint/2010/main" val="125018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5473D-D780-4BDD-B9F2-E6890B06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05B047-7786-42C0-A2BF-6DB1A4525D4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BCB32-0CF9-4860-9135-6053745B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22960"/>
            <a:ext cx="9710057" cy="513251"/>
          </a:xfrm>
        </p:spPr>
        <p:txBody>
          <a:bodyPr/>
          <a:lstStyle/>
          <a:p>
            <a:r>
              <a:rPr lang="en-US" dirty="0"/>
              <a:t>DC Field Events</a:t>
            </a:r>
            <a:br>
              <a:rPr lang="en-US" sz="2400" dirty="0">
                <a:latin typeface="Arial Black" panose="020B0A040201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</a:rPr>
              <a:t>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526CD3-0565-4F45-84ED-56EA7789501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138418" y="6519246"/>
            <a:ext cx="6403956" cy="21544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This was confidentially prepared for the Office of the Chief Financial Officer of the District of Columbia and is not intended for public use.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DA1FEFD-808B-487C-A28A-F84A9B97C082}"/>
              </a:ext>
            </a:extLst>
          </p:cNvPr>
          <p:cNvSpPr txBox="1">
            <a:spLocks/>
          </p:cNvSpPr>
          <p:nvPr/>
        </p:nvSpPr>
        <p:spPr>
          <a:xfrm>
            <a:off x="457200" y="457200"/>
            <a:ext cx="9144000" cy="2743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>
                  <a:lumMod val="50000"/>
                  <a:lumOff val="50000"/>
                </a:srgb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all" spc="100" normalizeH="0" baseline="0" noProof="0" dirty="0">
                <a:ln>
                  <a:noFill/>
                </a:ln>
                <a:solidFill>
                  <a:srgbClr val="00A88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Field Team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725A257-3132-4626-959C-B4B50D142F6E}"/>
              </a:ext>
            </a:extLst>
          </p:cNvPr>
          <p:cNvSpPr/>
          <p:nvPr/>
        </p:nvSpPr>
        <p:spPr>
          <a:xfrm>
            <a:off x="7553886" y="2819892"/>
            <a:ext cx="3657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26B8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	</a:t>
            </a:r>
            <a:r>
              <a:rPr lang="en-US" sz="2000" dirty="0">
                <a:solidFill>
                  <a:srgbClr val="026B84"/>
                </a:solidFill>
                <a:latin typeface="Arial" panose="020B0604020202020204"/>
              </a:rPr>
              <a:t>March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26B8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2023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B956429-148F-4C51-BECF-4E966951654D}"/>
              </a:ext>
            </a:extLst>
          </p:cNvPr>
          <p:cNvSpPr/>
          <p:nvPr/>
        </p:nvSpPr>
        <p:spPr>
          <a:xfrm>
            <a:off x="7553886" y="3277092"/>
            <a:ext cx="365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Virtual Events:		14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In-person events:	  7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Total Attendance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:         260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23" name="Group 167">
            <a:extLst>
              <a:ext uri="{FF2B5EF4-FFF2-40B4-BE49-F238E27FC236}">
                <a16:creationId xmlns:a16="http://schemas.microsoft.com/office/drawing/2014/main" id="{D126BA5F-47D7-43EA-BCDC-F41C12B93ACA}"/>
              </a:ext>
            </a:extLst>
          </p:cNvPr>
          <p:cNvGraphicFramePr>
            <a:graphicFrameLocks/>
          </p:cNvGraphicFramePr>
          <p:nvPr/>
        </p:nvGraphicFramePr>
        <p:xfrm>
          <a:off x="457200" y="1532615"/>
          <a:ext cx="6403956" cy="456476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014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3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9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774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8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Event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8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Format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8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Date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8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Type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5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Martha's Table</a:t>
                      </a:r>
                      <a:endParaRPr lang="en-US" sz="1600" b="0" i="0" u="none" strike="noStrike" baseline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effectLst/>
                          <a:latin typeface="+mn-lt"/>
                        </a:rPr>
                        <a:t>In-Person</a:t>
                      </a:r>
                      <a:endParaRPr lang="en-US" sz="1600" b="0" i="0" u="none" strike="noStrike" baseline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effectLst/>
                          <a:latin typeface="+mn-lt"/>
                        </a:rPr>
                        <a:t>3/29</a:t>
                      </a:r>
                      <a:endParaRPr lang="en-US" sz="1600" b="0" i="0" u="none" strike="noStrike" baseline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Community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70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DC Housing Authority NEO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Virtual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3/27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Employer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78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DCPL NEO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effectLst/>
                          <a:latin typeface="+mn-lt"/>
                        </a:rPr>
                        <a:t>Virtual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3/27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Employer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90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Far Southeast Family Strengthening Collaborative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In-Person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3/25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Community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70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Institute for Defense Analyses</a:t>
                      </a:r>
                      <a:endParaRPr lang="en-US" sz="1600" baseline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In-Person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3/23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Employer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5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DC College Savings Plan EA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effectLst/>
                          <a:latin typeface="+mn-lt"/>
                        </a:rPr>
                        <a:t>Virtual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3/21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Community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70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Bancroft Elementary School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In-Person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3/18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Community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34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effectLst/>
                          <a:latin typeface="+mn-lt"/>
                        </a:rPr>
                        <a:t>DC College Savings Plan 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effectLst/>
                          <a:latin typeface="+mn-lt"/>
                        </a:rPr>
                        <a:t>Virtual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3/16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effectLst/>
                          <a:latin typeface="+mn-lt"/>
                        </a:rPr>
                        <a:t>Community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562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Martha's Table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In-Person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3/15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effectLst/>
                          <a:latin typeface="+mn-lt"/>
                        </a:rPr>
                        <a:t>Community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74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DCPS EA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effectLst/>
                          <a:latin typeface="+mn-lt"/>
                        </a:rPr>
                        <a:t>Virtual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3/14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Employer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888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5473D-D780-4BDD-B9F2-E6890B06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05B047-7786-42C0-A2BF-6DB1A4525D4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BCB32-0CF9-4860-9135-6053745B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22960"/>
            <a:ext cx="9710057" cy="513251"/>
          </a:xfrm>
        </p:spPr>
        <p:txBody>
          <a:bodyPr/>
          <a:lstStyle/>
          <a:p>
            <a:r>
              <a:rPr lang="en-US" dirty="0"/>
              <a:t>DC Field Events</a:t>
            </a:r>
            <a:br>
              <a:rPr lang="en-US" sz="2400" dirty="0">
                <a:latin typeface="Arial Black" panose="020B0A040201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</a:rPr>
              <a:t>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526CD3-0565-4F45-84ED-56EA7789501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138418" y="6519246"/>
            <a:ext cx="6403956" cy="21544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This was confidentially prepared for the Office of the Chief Financial Officer of the District of Columbia and is not intended for public use.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DA1FEFD-808B-487C-A28A-F84A9B97C082}"/>
              </a:ext>
            </a:extLst>
          </p:cNvPr>
          <p:cNvSpPr txBox="1">
            <a:spLocks/>
          </p:cNvSpPr>
          <p:nvPr/>
        </p:nvSpPr>
        <p:spPr>
          <a:xfrm>
            <a:off x="457200" y="457200"/>
            <a:ext cx="9144000" cy="2743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>
                  <a:lumMod val="50000"/>
                  <a:lumOff val="50000"/>
                </a:srgb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all" spc="100" normalizeH="0" baseline="0" noProof="0" dirty="0">
                <a:ln>
                  <a:noFill/>
                </a:ln>
                <a:solidFill>
                  <a:srgbClr val="00A88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Field Team</a:t>
            </a:r>
          </a:p>
        </p:txBody>
      </p:sp>
      <p:graphicFrame>
        <p:nvGraphicFramePr>
          <p:cNvPr id="23" name="Group 167">
            <a:extLst>
              <a:ext uri="{FF2B5EF4-FFF2-40B4-BE49-F238E27FC236}">
                <a16:creationId xmlns:a16="http://schemas.microsoft.com/office/drawing/2014/main" id="{D126BA5F-47D7-43EA-BCDC-F41C12B93ACA}"/>
              </a:ext>
            </a:extLst>
          </p:cNvPr>
          <p:cNvGraphicFramePr>
            <a:graphicFrameLocks/>
          </p:cNvGraphicFramePr>
          <p:nvPr/>
        </p:nvGraphicFramePr>
        <p:xfrm>
          <a:off x="457200" y="1532615"/>
          <a:ext cx="6403956" cy="500311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014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3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9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774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8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Event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8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Format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8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Date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8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Type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5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DC College Savings Plan EA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Virtual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effectLst/>
                          <a:latin typeface="+mn-lt"/>
                        </a:rPr>
                        <a:t>3/14</a:t>
                      </a:r>
                      <a:endParaRPr lang="en-US" sz="1600" b="0" i="0" u="none" strike="noStrike" baseline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Community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70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DC College Savings Plan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effectLst/>
                          <a:latin typeface="+mn-lt"/>
                        </a:rPr>
                        <a:t>Virtual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3/13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effectLst/>
                          <a:latin typeface="+mn-lt"/>
                        </a:rPr>
                        <a:t>Community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78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DCPL New Hire Orientation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effectLst/>
                          <a:latin typeface="+mn-lt"/>
                        </a:rPr>
                        <a:t>Virtual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3/13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Employer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90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DC College Savings Plan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effectLst/>
                          <a:latin typeface="+mn-lt"/>
                        </a:rPr>
                        <a:t>Virtual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3/10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Community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70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Columbia Heights Education Campus</a:t>
                      </a:r>
                      <a:endParaRPr lang="en-US" sz="1600" baseline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In-Person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3/9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Community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5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Bright Beginnings Community Health Fair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In-Person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3/7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Community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70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American Israel Public Affairs Committee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effectLst/>
                          <a:latin typeface="+mn-lt"/>
                        </a:rPr>
                        <a:t>Virtual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3/6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Employer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34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DC Housing Authority NEO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effectLst/>
                          <a:latin typeface="+mn-lt"/>
                        </a:rPr>
                        <a:t>Virtual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3/6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Employer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562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effectLst/>
                          <a:latin typeface="+mn-lt"/>
                        </a:rPr>
                        <a:t>DC College Savings Plan 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effectLst/>
                          <a:latin typeface="+mn-lt"/>
                        </a:rPr>
                        <a:t>Virtual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3/3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effectLst/>
                          <a:latin typeface="+mn-lt"/>
                        </a:rPr>
                        <a:t>Community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74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US Government Accountability Office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effectLst/>
                          <a:latin typeface="+mn-lt"/>
                        </a:rPr>
                        <a:t>Virtual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3/2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Employer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584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5473D-D780-4BDD-B9F2-E6890B06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05B047-7786-42C0-A2BF-6DB1A4525D4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BCB32-0CF9-4860-9135-6053745B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22960"/>
            <a:ext cx="9710057" cy="513251"/>
          </a:xfrm>
        </p:spPr>
        <p:txBody>
          <a:bodyPr/>
          <a:lstStyle/>
          <a:p>
            <a:r>
              <a:rPr lang="en-US" dirty="0"/>
              <a:t>DC Field Events</a:t>
            </a:r>
            <a:br>
              <a:rPr lang="en-US" sz="2400" dirty="0">
                <a:latin typeface="Arial Black" panose="020B0A04020102020204" pitchFamily="34" charset="0"/>
              </a:rPr>
            </a:br>
            <a:r>
              <a:rPr lang="en-US" sz="2400" dirty="0">
                <a:latin typeface="Arial Black" panose="020B0A04020102020204" pitchFamily="34" charset="0"/>
              </a:rPr>
              <a:t>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526CD3-0565-4F45-84ED-56EA7789501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155196" y="6519246"/>
            <a:ext cx="6403956" cy="215444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This was confidentially prepared for the Office of the Chief Financial Officer of the District of Columbia and is not intended for public use.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DA1FEFD-808B-487C-A28A-F84A9B97C082}"/>
              </a:ext>
            </a:extLst>
          </p:cNvPr>
          <p:cNvSpPr txBox="1">
            <a:spLocks/>
          </p:cNvSpPr>
          <p:nvPr/>
        </p:nvSpPr>
        <p:spPr>
          <a:xfrm>
            <a:off x="457200" y="457200"/>
            <a:ext cx="9144000" cy="2743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>
                  <a:lumMod val="50000"/>
                  <a:lumOff val="50000"/>
                </a:srgb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all" spc="100" normalizeH="0" baseline="0" noProof="0" dirty="0">
                <a:ln>
                  <a:noFill/>
                </a:ln>
                <a:solidFill>
                  <a:srgbClr val="00A88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Field Team</a:t>
            </a:r>
          </a:p>
        </p:txBody>
      </p:sp>
      <p:graphicFrame>
        <p:nvGraphicFramePr>
          <p:cNvPr id="23" name="Group 167">
            <a:extLst>
              <a:ext uri="{FF2B5EF4-FFF2-40B4-BE49-F238E27FC236}">
                <a16:creationId xmlns:a16="http://schemas.microsoft.com/office/drawing/2014/main" id="{D126BA5F-47D7-43EA-BCDC-F41C12B93ACA}"/>
              </a:ext>
            </a:extLst>
          </p:cNvPr>
          <p:cNvGraphicFramePr>
            <a:graphicFrameLocks/>
          </p:cNvGraphicFramePr>
          <p:nvPr/>
        </p:nvGraphicFramePr>
        <p:xfrm>
          <a:off x="457200" y="1532615"/>
          <a:ext cx="6403956" cy="7713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014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3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9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774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8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Event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8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Format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8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Date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8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Type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5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Sibley Memorial Hospital 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EA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effectLst/>
                          <a:latin typeface="+mn-lt"/>
                        </a:rPr>
                        <a:t>Virtual</a:t>
                      </a:r>
                      <a:endParaRPr lang="en-US" sz="1600" b="0" i="0" u="none" strike="noStrike" baseline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rtl="0" fontAlgn="ctr"/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3/1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Employer</a:t>
                      </a:r>
                      <a:endParaRPr lang="en-US" sz="16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206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5473D-D780-4BDD-B9F2-E6890B06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fld id="{8A05B047-7786-42C0-A2BF-6DB1A4525D4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BCB32-0CF9-4860-9135-6053745B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22" y="687371"/>
            <a:ext cx="9144000" cy="594360"/>
          </a:xfrm>
        </p:spPr>
        <p:txBody>
          <a:bodyPr/>
          <a:lstStyle/>
          <a:p>
            <a:r>
              <a:rPr lang="en-US" dirty="0"/>
              <a:t>Payroll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97EB319-9A06-4025-B1D3-26217B77C8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822321"/>
              </p:ext>
            </p:extLst>
          </p:nvPr>
        </p:nvGraphicFramePr>
        <p:xfrm>
          <a:off x="1762126" y="1461061"/>
          <a:ext cx="8258174" cy="1142328"/>
        </p:xfrm>
        <a:graphic>
          <a:graphicData uri="http://schemas.openxmlformats.org/drawingml/2006/table">
            <a:tbl>
              <a:tblPr firstRow="1" bandRow="1">
                <a:tableStyleId>{6FF3EA9E-BB28-4088-AA58-0C9C6C2AA903}</a:tableStyleId>
              </a:tblPr>
              <a:tblGrid>
                <a:gridCol w="2603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27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27562">
                  <a:extLst>
                    <a:ext uri="{9D8B030D-6E8A-4147-A177-3AD203B41FA5}">
                      <a16:colId xmlns:a16="http://schemas.microsoft.com/office/drawing/2014/main" val="397559068"/>
                    </a:ext>
                  </a:extLst>
                </a:gridCol>
              </a:tblGrid>
              <a:tr h="445819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Payroll Total (Rolling 12 months)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9760380"/>
                  </a:ext>
                </a:extLst>
              </a:tr>
              <a:tr h="3429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YoY Change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60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$1,887,122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$1,970,038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4.39%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CE8963B-340A-45DA-9A9F-3A6B67B496E0}"/>
              </a:ext>
            </a:extLst>
          </p:cNvPr>
          <p:cNvSpPr txBox="1">
            <a:spLocks/>
          </p:cNvSpPr>
          <p:nvPr/>
        </p:nvSpPr>
        <p:spPr>
          <a:xfrm>
            <a:off x="188522" y="267882"/>
            <a:ext cx="9144000" cy="320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>
                  <a:lumMod val="50000"/>
                  <a:lumOff val="50000"/>
                </a:srgb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all" spc="100" normalizeH="0" baseline="0" noProof="0" dirty="0">
                <a:ln>
                  <a:noFill/>
                </a:ln>
                <a:solidFill>
                  <a:srgbClr val="00A88C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Institutional Relationship Management 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B1B4704D-5A44-46A0-8FF4-DD275CF8D933}"/>
              </a:ext>
            </a:extLst>
          </p:cNvPr>
          <p:cNvSpPr txBox="1">
            <a:spLocks/>
          </p:cNvSpPr>
          <p:nvPr/>
        </p:nvSpPr>
        <p:spPr>
          <a:xfrm>
            <a:off x="139816" y="6542442"/>
            <a:ext cx="6375633" cy="2154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694293BB-224F-E68D-9BF0-845AFAE3F2A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0046482"/>
              </p:ext>
            </p:extLst>
          </p:nvPr>
        </p:nvGraphicFramePr>
        <p:xfrm>
          <a:off x="483782" y="3214415"/>
          <a:ext cx="5545748" cy="2704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48FF8DF6-B47A-3918-6090-9C09982F693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6968741"/>
              </p:ext>
            </p:extLst>
          </p:nvPr>
        </p:nvGraphicFramePr>
        <p:xfrm>
          <a:off x="5767338" y="3174790"/>
          <a:ext cx="5545748" cy="2704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1725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4EC17-DB65-4A9D-9B64-DE87E29B4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1851" y="2363854"/>
            <a:ext cx="6067424" cy="1251062"/>
          </a:xfrm>
        </p:spPr>
        <p:txBody>
          <a:bodyPr/>
          <a:lstStyle/>
          <a:p>
            <a:r>
              <a:rPr lang="en-US" dirty="0"/>
              <a:t>Service Center</a:t>
            </a:r>
          </a:p>
        </p:txBody>
      </p:sp>
    </p:spTree>
    <p:extLst>
      <p:ext uri="{BB962C8B-B14F-4D97-AF65-F5344CB8AC3E}">
        <p14:creationId xmlns:p14="http://schemas.microsoft.com/office/powerpoint/2010/main" val="87642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4EC17-DB65-4A9D-9B64-DE87E29B4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1851" y="2363854"/>
            <a:ext cx="6067424" cy="1251062"/>
          </a:xfrm>
        </p:spPr>
        <p:txBody>
          <a:bodyPr/>
          <a:lstStyle/>
          <a:p>
            <a:r>
              <a:rPr lang="en-US" dirty="0"/>
              <a:t>Assets &amp; Accounts</a:t>
            </a:r>
          </a:p>
        </p:txBody>
      </p:sp>
    </p:spTree>
    <p:extLst>
      <p:ext uri="{BB962C8B-B14F-4D97-AF65-F5344CB8AC3E}">
        <p14:creationId xmlns:p14="http://schemas.microsoft.com/office/powerpoint/2010/main" val="70618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5473D-D780-4BDD-B9F2-E6890B06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fld id="{8A05B047-7786-42C0-A2BF-6DB1A4525D42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BCB32-0CF9-4860-9135-6053745B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22" y="659427"/>
            <a:ext cx="9144000" cy="594360"/>
          </a:xfrm>
        </p:spPr>
        <p:txBody>
          <a:bodyPr/>
          <a:lstStyle/>
          <a:p>
            <a:r>
              <a:rPr lang="en-US" dirty="0"/>
              <a:t>Phone Stats 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398CE4F-93D8-4090-991A-20259A51E4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96296"/>
              </p:ext>
            </p:extLst>
          </p:nvPr>
        </p:nvGraphicFramePr>
        <p:xfrm>
          <a:off x="343995" y="1516564"/>
          <a:ext cx="11153480" cy="4633996"/>
        </p:xfrm>
        <a:graphic>
          <a:graphicData uri="http://schemas.openxmlformats.org/drawingml/2006/table">
            <a:tbl>
              <a:tblPr firstRow="1" bandRow="1">
                <a:tableStyleId>{6FF3EA9E-BB28-4088-AA58-0C9C6C2AA903}</a:tableStyleId>
              </a:tblPr>
              <a:tblGrid>
                <a:gridCol w="928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7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3018837745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1467566779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3277762073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389640113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3319349924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2109352439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155935070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2982263132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1724009161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1154807289"/>
                    </a:ext>
                  </a:extLst>
                </a:gridCol>
              </a:tblGrid>
              <a:tr h="55224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9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1079576"/>
                  </a:ext>
                </a:extLst>
              </a:tr>
              <a:tr h="7109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Monthly Stats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49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Calls Offered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06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Calls Handled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Abandoned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0.84%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0.24%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Level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98.1%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97.5%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97.3%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90.81%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96.84%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97.17%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521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Average Talk Time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8:20</a:t>
                      </a:r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7:25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8:04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7:56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7:24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7:17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66646470"/>
                  </a:ext>
                </a:extLst>
              </a:tr>
              <a:tr h="636728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Average Speed to Answer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0:04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0:06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0:06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0:16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0:05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0:06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7113522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6E094A-9B28-407D-A780-F21FC18DFF92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-1" y="6519246"/>
            <a:ext cx="6358855" cy="215444"/>
          </a:xfrm>
          <a:prstGeom prst="rect">
            <a:avLst/>
          </a:prstGeom>
        </p:spPr>
        <p:txBody>
          <a:bodyPr/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F52A059-CE6E-462A-99BB-802A3353EA16}"/>
              </a:ext>
            </a:extLst>
          </p:cNvPr>
          <p:cNvSpPr txBox="1">
            <a:spLocks/>
          </p:cNvSpPr>
          <p:nvPr/>
        </p:nvSpPr>
        <p:spPr>
          <a:xfrm>
            <a:off x="188522" y="267882"/>
            <a:ext cx="9144000" cy="320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cap="all" spc="100" dirty="0">
                <a:solidFill>
                  <a:schemeClr val="accent1"/>
                </a:solidFill>
              </a:rPr>
              <a:t>Client Services </a:t>
            </a:r>
          </a:p>
        </p:txBody>
      </p:sp>
    </p:spTree>
    <p:extLst>
      <p:ext uri="{BB962C8B-B14F-4D97-AF65-F5344CB8AC3E}">
        <p14:creationId xmlns:p14="http://schemas.microsoft.com/office/powerpoint/2010/main" val="68252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5473D-D780-4BDD-B9F2-E6890B06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fld id="{8A05B047-7786-42C0-A2BF-6DB1A4525D4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BCB32-0CF9-4860-9135-6053745B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22" y="712155"/>
            <a:ext cx="9144000" cy="594360"/>
          </a:xfrm>
        </p:spPr>
        <p:txBody>
          <a:bodyPr/>
          <a:lstStyle/>
          <a:p>
            <a:r>
              <a:rPr lang="en-US" dirty="0"/>
              <a:t>Email Stats 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398CE4F-93D8-4090-991A-20259A51E4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415543"/>
              </p:ext>
            </p:extLst>
          </p:nvPr>
        </p:nvGraphicFramePr>
        <p:xfrm>
          <a:off x="457200" y="1516564"/>
          <a:ext cx="11104283" cy="2863412"/>
        </p:xfrm>
        <a:graphic>
          <a:graphicData uri="http://schemas.openxmlformats.org/drawingml/2006/table">
            <a:tbl>
              <a:tblPr firstRow="1" bandRow="1">
                <a:tableStyleId>{6FF3EA9E-BB28-4088-AA58-0C9C6C2AA903}</a:tableStyleId>
              </a:tblPr>
              <a:tblGrid>
                <a:gridCol w="808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3018837745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1467566779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3277762073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389640113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3319349924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2109352439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155935070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2982263132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1724009161"/>
                    </a:ext>
                  </a:extLst>
                </a:gridCol>
                <a:gridCol w="857960">
                  <a:extLst>
                    <a:ext uri="{9D8B030D-6E8A-4147-A177-3AD203B41FA5}">
                      <a16:colId xmlns:a16="http://schemas.microsoft.com/office/drawing/2014/main" val="1154807289"/>
                    </a:ext>
                  </a:extLst>
                </a:gridCol>
              </a:tblGrid>
              <a:tr h="55224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9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u="none" strike="noStrike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1079576"/>
                  </a:ext>
                </a:extLst>
              </a:tr>
              <a:tr h="7109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Monthly Stats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49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Emails Received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064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Emails Completed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Avg. Response Time (hrs)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1:29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3:22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7:03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7:33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1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7:12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9514E0-93FA-4122-BCBD-7FD4A478634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519246"/>
            <a:ext cx="6350466" cy="215444"/>
          </a:xfrm>
          <a:prstGeom prst="rect">
            <a:avLst/>
          </a:prstGeom>
        </p:spPr>
        <p:txBody>
          <a:bodyPr/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E99EC62-0723-460B-AD1C-7D48DCC51959}"/>
              </a:ext>
            </a:extLst>
          </p:cNvPr>
          <p:cNvSpPr txBox="1">
            <a:spLocks/>
          </p:cNvSpPr>
          <p:nvPr/>
        </p:nvSpPr>
        <p:spPr>
          <a:xfrm>
            <a:off x="188522" y="267882"/>
            <a:ext cx="9144000" cy="320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cap="all" spc="100" dirty="0">
                <a:solidFill>
                  <a:schemeClr val="accent1"/>
                </a:solidFill>
              </a:rPr>
              <a:t>Client Services</a:t>
            </a:r>
          </a:p>
        </p:txBody>
      </p:sp>
    </p:spTree>
    <p:extLst>
      <p:ext uri="{BB962C8B-B14F-4D97-AF65-F5344CB8AC3E}">
        <p14:creationId xmlns:p14="http://schemas.microsoft.com/office/powerpoint/2010/main" val="62823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4EC17-DB65-4A9D-9B64-DE87E29B4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1851" y="2363854"/>
            <a:ext cx="6067424" cy="1251062"/>
          </a:xfrm>
        </p:spPr>
        <p:txBody>
          <a:bodyPr/>
          <a:lstStyle/>
          <a:p>
            <a:r>
              <a:rPr lang="en-US" dirty="0"/>
              <a:t>Marketing</a:t>
            </a:r>
          </a:p>
        </p:txBody>
      </p:sp>
    </p:spTree>
    <p:extLst>
      <p:ext uri="{BB962C8B-B14F-4D97-AF65-F5344CB8AC3E}">
        <p14:creationId xmlns:p14="http://schemas.microsoft.com/office/powerpoint/2010/main" val="166512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8453D-EA25-475F-844B-80F1EE84F8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0757" y="213785"/>
            <a:ext cx="11308702" cy="320039"/>
          </a:xfrm>
        </p:spPr>
        <p:txBody>
          <a:bodyPr/>
          <a:lstStyle/>
          <a:p>
            <a:r>
              <a:rPr lang="en-US" dirty="0"/>
              <a:t>Monthly MARKETING DASHBOARD </a:t>
            </a:r>
            <a:r>
              <a:rPr lang="en-US" dirty="0">
                <a:solidFill>
                  <a:schemeClr val="accent2"/>
                </a:solidFill>
              </a:rPr>
              <a:t>March 2023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AF5852E-408C-4BD7-B761-4A467CF5D7B9}"/>
              </a:ext>
            </a:extLst>
          </p:cNvPr>
          <p:cNvGrpSpPr/>
          <p:nvPr/>
        </p:nvGrpSpPr>
        <p:grpSpPr>
          <a:xfrm>
            <a:off x="2380669" y="1666434"/>
            <a:ext cx="3350872" cy="2873164"/>
            <a:chOff x="361950" y="1442075"/>
            <a:chExt cx="3350872" cy="2611967"/>
          </a:xfrm>
        </p:grpSpPr>
        <p:graphicFrame>
          <p:nvGraphicFramePr>
            <p:cNvPr id="23" name="Content Placeholder 7">
              <a:extLst>
                <a:ext uri="{FF2B5EF4-FFF2-40B4-BE49-F238E27FC236}">
                  <a16:creationId xmlns:a16="http://schemas.microsoft.com/office/drawing/2014/main" id="{1BCC1F7C-8979-4B4F-B65A-698345F4EEA4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361950" y="1442075"/>
            <a:ext cx="3350872" cy="26119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736DEFB-39EC-4F74-BB90-51A1751BC19F}"/>
                </a:ext>
              </a:extLst>
            </p:cNvPr>
            <p:cNvSpPr txBox="1"/>
            <p:nvPr/>
          </p:nvSpPr>
          <p:spPr>
            <a:xfrm>
              <a:off x="1275215" y="2425068"/>
              <a:ext cx="1240255" cy="38402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New Accounts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AB83A664-237E-4897-BA59-ED7370FA58A2}"/>
              </a:ext>
            </a:extLst>
          </p:cNvPr>
          <p:cNvGrpSpPr/>
          <p:nvPr/>
        </p:nvGrpSpPr>
        <p:grpSpPr>
          <a:xfrm>
            <a:off x="6605003" y="1724600"/>
            <a:ext cx="3350872" cy="2873164"/>
            <a:chOff x="457199" y="-1074865"/>
            <a:chExt cx="3350872" cy="2611967"/>
          </a:xfrm>
        </p:grpSpPr>
        <p:graphicFrame>
          <p:nvGraphicFramePr>
            <p:cNvPr id="42" name="Content Placeholder 7">
              <a:extLst>
                <a:ext uri="{FF2B5EF4-FFF2-40B4-BE49-F238E27FC236}">
                  <a16:creationId xmlns:a16="http://schemas.microsoft.com/office/drawing/2014/main" id="{A2E6AC83-1FBF-4512-B8D1-2D124C6FB2BC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782649478"/>
                </p:ext>
              </p:extLst>
            </p:nvPr>
          </p:nvGraphicFramePr>
          <p:xfrm>
            <a:off x="457199" y="-1074865"/>
            <a:ext cx="3350872" cy="26119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8BB3459-6BC0-43C5-A940-65211B259477}"/>
                </a:ext>
              </a:extLst>
            </p:cNvPr>
            <p:cNvSpPr txBox="1"/>
            <p:nvPr/>
          </p:nvSpPr>
          <p:spPr>
            <a:xfrm>
              <a:off x="1512507" y="11519"/>
              <a:ext cx="1240255" cy="35452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sz="1400" b="1" dirty="0">
                  <a:solidFill>
                    <a:schemeClr val="accent1"/>
                  </a:solidFill>
                </a:rPr>
                <a:t>Benes &lt;6</a:t>
              </a:r>
              <a:endParaRPr lang="en-US" sz="900" dirty="0">
                <a:solidFill>
                  <a:schemeClr val="accent2"/>
                </a:solidFill>
              </a:endParaRPr>
            </a:p>
            <a:p>
              <a:pPr algn="ctr"/>
              <a:endParaRPr lang="en-US" sz="14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44" name="Title 1">
            <a:extLst>
              <a:ext uri="{FF2B5EF4-FFF2-40B4-BE49-F238E27FC236}">
                <a16:creationId xmlns:a16="http://schemas.microsoft.com/office/drawing/2014/main" id="{171109BB-B5A9-4906-8C3E-21045877A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50" y="693365"/>
            <a:ext cx="9144000" cy="594360"/>
          </a:xfrm>
        </p:spPr>
        <p:txBody>
          <a:bodyPr/>
          <a:lstStyle/>
          <a:p>
            <a:r>
              <a:rPr lang="en-US" dirty="0"/>
              <a:t>Goal progress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0AC8612-93E9-4E35-83FD-127355D41892}"/>
              </a:ext>
            </a:extLst>
          </p:cNvPr>
          <p:cNvSpPr/>
          <p:nvPr/>
        </p:nvSpPr>
        <p:spPr>
          <a:xfrm>
            <a:off x="0" y="533824"/>
            <a:ext cx="981075" cy="763426"/>
          </a:xfrm>
          <a:custGeom>
            <a:avLst/>
            <a:gdLst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98107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61912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075" h="763426">
                <a:moveTo>
                  <a:pt x="0" y="0"/>
                </a:moveTo>
                <a:lnTo>
                  <a:pt x="981075" y="0"/>
                </a:lnTo>
                <a:lnTo>
                  <a:pt x="619125" y="763426"/>
                </a:lnTo>
                <a:lnTo>
                  <a:pt x="0" y="7634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err="1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3AAA168-77BB-4036-8F86-67484222B30F}"/>
              </a:ext>
            </a:extLst>
          </p:cNvPr>
          <p:cNvSpPr txBox="1"/>
          <p:nvPr/>
        </p:nvSpPr>
        <p:spPr>
          <a:xfrm>
            <a:off x="277242" y="674315"/>
            <a:ext cx="817116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8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FD931CF-A539-41C1-8813-AB19D21051F8}"/>
              </a:ext>
            </a:extLst>
          </p:cNvPr>
          <p:cNvSpPr/>
          <p:nvPr/>
        </p:nvSpPr>
        <p:spPr>
          <a:xfrm>
            <a:off x="3040600" y="4718162"/>
            <a:ext cx="1940474" cy="63188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accent1"/>
                </a:solidFill>
              </a:rPr>
              <a:t>Goal: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3,510</a:t>
            </a:r>
          </a:p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(5% increase over 2022)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D999A84-4823-429A-B093-F0CF85F8DCA8}"/>
              </a:ext>
            </a:extLst>
          </p:cNvPr>
          <p:cNvSpPr/>
          <p:nvPr/>
        </p:nvSpPr>
        <p:spPr>
          <a:xfrm>
            <a:off x="7406976" y="4718161"/>
            <a:ext cx="2138077" cy="631879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accent1"/>
                </a:solidFill>
              </a:rPr>
              <a:t>Goal: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2,106</a:t>
            </a:r>
          </a:p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(60% of total new enrollments)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E4A6C9C9-F5A7-4195-9B3F-8B02CCEB6241}"/>
              </a:ext>
            </a:extLst>
          </p:cNvPr>
          <p:cNvSpPr txBox="1">
            <a:spLocks/>
          </p:cNvSpPr>
          <p:nvPr/>
        </p:nvSpPr>
        <p:spPr>
          <a:xfrm>
            <a:off x="139816" y="6542442"/>
            <a:ext cx="6375633" cy="2154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</p:spTree>
    <p:extLst>
      <p:ext uri="{BB962C8B-B14F-4D97-AF65-F5344CB8AC3E}">
        <p14:creationId xmlns:p14="http://schemas.microsoft.com/office/powerpoint/2010/main" val="172509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2C4ABEB0-E714-4A2F-9790-484D81FE8CDE}"/>
              </a:ext>
            </a:extLst>
          </p:cNvPr>
          <p:cNvGrpSpPr/>
          <p:nvPr/>
        </p:nvGrpSpPr>
        <p:grpSpPr>
          <a:xfrm>
            <a:off x="6515449" y="1653633"/>
            <a:ext cx="3350872" cy="2873164"/>
            <a:chOff x="3889945" y="-1157200"/>
            <a:chExt cx="3350872" cy="2611967"/>
          </a:xfrm>
        </p:grpSpPr>
        <p:graphicFrame>
          <p:nvGraphicFramePr>
            <p:cNvPr id="36" name="Content Placeholder 7">
              <a:extLst>
                <a:ext uri="{FF2B5EF4-FFF2-40B4-BE49-F238E27FC236}">
                  <a16:creationId xmlns:a16="http://schemas.microsoft.com/office/drawing/2014/main" id="{18DD5E4C-58EC-4FE7-8680-BE34FD8EC0C5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3889945" y="-1157200"/>
            <a:ext cx="3350872" cy="26119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86C9D36-9B47-42F3-BA84-5CDB0B354E4B}"/>
                </a:ext>
              </a:extLst>
            </p:cNvPr>
            <p:cNvSpPr txBox="1"/>
            <p:nvPr/>
          </p:nvSpPr>
          <p:spPr>
            <a:xfrm>
              <a:off x="4945253" y="-90129"/>
              <a:ext cx="1240255" cy="21586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>
                <a:lnSpc>
                  <a:spcPts val="1500"/>
                </a:lnSpc>
              </a:pPr>
              <a:r>
                <a:rPr lang="en-US" sz="1400" b="1" dirty="0">
                  <a:solidFill>
                    <a:schemeClr val="accent1"/>
                  </a:solidFill>
                </a:rPr>
                <a:t>App Logins</a:t>
              </a:r>
              <a:endParaRPr lang="en-US" sz="900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3ACCBDA2-E829-4982-8005-AC5C811EA108}"/>
              </a:ext>
            </a:extLst>
          </p:cNvPr>
          <p:cNvSpPr/>
          <p:nvPr/>
        </p:nvSpPr>
        <p:spPr>
          <a:xfrm>
            <a:off x="7317422" y="4713146"/>
            <a:ext cx="1946894" cy="747764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accent1"/>
                </a:solidFill>
              </a:rPr>
              <a:t>Goal: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959</a:t>
            </a:r>
          </a:p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(Increase by 5%)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8453D-EA25-475F-844B-80F1EE84F8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0757" y="213785"/>
            <a:ext cx="11308702" cy="320039"/>
          </a:xfrm>
        </p:spPr>
        <p:txBody>
          <a:bodyPr/>
          <a:lstStyle/>
          <a:p>
            <a:r>
              <a:rPr lang="en-US" dirty="0"/>
              <a:t>Monthly MARKETING DASHBOARD </a:t>
            </a:r>
            <a:r>
              <a:rPr lang="en-US" dirty="0">
                <a:solidFill>
                  <a:schemeClr val="accent2"/>
                </a:solidFill>
              </a:rPr>
              <a:t>March 2023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AF5852E-408C-4BD7-B761-4A467CF5D7B9}"/>
              </a:ext>
            </a:extLst>
          </p:cNvPr>
          <p:cNvGrpSpPr/>
          <p:nvPr/>
        </p:nvGrpSpPr>
        <p:grpSpPr>
          <a:xfrm>
            <a:off x="2208836" y="1645864"/>
            <a:ext cx="3350872" cy="2873164"/>
            <a:chOff x="361950" y="1442075"/>
            <a:chExt cx="3350872" cy="2611967"/>
          </a:xfrm>
        </p:grpSpPr>
        <p:graphicFrame>
          <p:nvGraphicFramePr>
            <p:cNvPr id="23" name="Content Placeholder 7">
              <a:extLst>
                <a:ext uri="{FF2B5EF4-FFF2-40B4-BE49-F238E27FC236}">
                  <a16:creationId xmlns:a16="http://schemas.microsoft.com/office/drawing/2014/main" id="{1BCC1F7C-8979-4B4F-B65A-698345F4EEA4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865548336"/>
                </p:ext>
              </p:extLst>
            </p:nvPr>
          </p:nvGraphicFramePr>
          <p:xfrm>
            <a:off x="361950" y="1442075"/>
            <a:ext cx="3350872" cy="26119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736DEFB-39EC-4F74-BB90-51A1751BC19F}"/>
                </a:ext>
              </a:extLst>
            </p:cNvPr>
            <p:cNvSpPr txBox="1"/>
            <p:nvPr/>
          </p:nvSpPr>
          <p:spPr>
            <a:xfrm>
              <a:off x="1275215" y="2425068"/>
              <a:ext cx="1240255" cy="38402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r>
                <a:rPr lang="en-US" sz="1400" b="1" dirty="0">
                  <a:solidFill>
                    <a:schemeClr val="accent1"/>
                  </a:solidFill>
                </a:rPr>
                <a:t>Wards 7&amp;8*</a:t>
              </a:r>
            </a:p>
          </p:txBody>
        </p:sp>
      </p:grpSp>
      <p:sp>
        <p:nvSpPr>
          <p:cNvPr id="44" name="Title 1">
            <a:extLst>
              <a:ext uri="{FF2B5EF4-FFF2-40B4-BE49-F238E27FC236}">
                <a16:creationId xmlns:a16="http://schemas.microsoft.com/office/drawing/2014/main" id="{171109BB-B5A9-4906-8C3E-21045877A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50" y="693365"/>
            <a:ext cx="9144000" cy="594360"/>
          </a:xfrm>
        </p:spPr>
        <p:txBody>
          <a:bodyPr/>
          <a:lstStyle/>
          <a:p>
            <a:r>
              <a:rPr lang="en-US" dirty="0"/>
              <a:t>Goal progress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0AC8612-93E9-4E35-83FD-127355D41892}"/>
              </a:ext>
            </a:extLst>
          </p:cNvPr>
          <p:cNvSpPr/>
          <p:nvPr/>
        </p:nvSpPr>
        <p:spPr>
          <a:xfrm>
            <a:off x="0" y="533824"/>
            <a:ext cx="981075" cy="763426"/>
          </a:xfrm>
          <a:custGeom>
            <a:avLst/>
            <a:gdLst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98107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61912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075" h="763426">
                <a:moveTo>
                  <a:pt x="0" y="0"/>
                </a:moveTo>
                <a:lnTo>
                  <a:pt x="981075" y="0"/>
                </a:lnTo>
                <a:lnTo>
                  <a:pt x="619125" y="763426"/>
                </a:lnTo>
                <a:lnTo>
                  <a:pt x="0" y="7634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err="1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3AAA168-77BB-4036-8F86-67484222B30F}"/>
              </a:ext>
            </a:extLst>
          </p:cNvPr>
          <p:cNvSpPr txBox="1"/>
          <p:nvPr/>
        </p:nvSpPr>
        <p:spPr>
          <a:xfrm>
            <a:off x="277242" y="674315"/>
            <a:ext cx="817116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8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FD931CF-A539-41C1-8813-AB19D21051F8}"/>
              </a:ext>
            </a:extLst>
          </p:cNvPr>
          <p:cNvSpPr/>
          <p:nvPr/>
        </p:nvSpPr>
        <p:spPr>
          <a:xfrm>
            <a:off x="2868766" y="4713145"/>
            <a:ext cx="2005813" cy="747765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accent1"/>
                </a:solidFill>
              </a:rPr>
              <a:t>Goal: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176</a:t>
            </a:r>
          </a:p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(5% of total new enrollments)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E4A6C9C9-F5A7-4195-9B3F-8B02CCEB6241}"/>
              </a:ext>
            </a:extLst>
          </p:cNvPr>
          <p:cNvSpPr txBox="1">
            <a:spLocks/>
          </p:cNvSpPr>
          <p:nvPr/>
        </p:nvSpPr>
        <p:spPr>
          <a:xfrm>
            <a:off x="139816" y="6542442"/>
            <a:ext cx="6375633" cy="2154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5B14AB-1009-44FA-B2D0-2BDC62177DA8}"/>
              </a:ext>
            </a:extLst>
          </p:cNvPr>
          <p:cNvSpPr txBox="1"/>
          <p:nvPr/>
        </p:nvSpPr>
        <p:spPr>
          <a:xfrm>
            <a:off x="277242" y="6224337"/>
            <a:ext cx="5530000" cy="1246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900" i="1" dirty="0">
                <a:solidFill>
                  <a:schemeClr val="bg1">
                    <a:lumMod val="50000"/>
                  </a:schemeClr>
                </a:solidFill>
              </a:rPr>
              <a:t>*Wards 7 &amp; 8 include the following zip codes: 20019 (Ward 7), 20020 (Ward 8), 20032 (Ward 8)</a:t>
            </a:r>
          </a:p>
        </p:txBody>
      </p:sp>
    </p:spTree>
    <p:extLst>
      <p:ext uri="{BB962C8B-B14F-4D97-AF65-F5344CB8AC3E}">
        <p14:creationId xmlns:p14="http://schemas.microsoft.com/office/powerpoint/2010/main" val="79818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8453D-EA25-475F-844B-80F1EE84F8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0757" y="213785"/>
            <a:ext cx="11308702" cy="320039"/>
          </a:xfrm>
        </p:spPr>
        <p:txBody>
          <a:bodyPr/>
          <a:lstStyle/>
          <a:p>
            <a:r>
              <a:rPr lang="en-US" dirty="0"/>
              <a:t>Monthly MARKETING DASHBOARD </a:t>
            </a:r>
            <a:r>
              <a:rPr lang="en-US" dirty="0">
                <a:solidFill>
                  <a:schemeClr val="accent2"/>
                </a:solidFill>
              </a:rPr>
              <a:t>March 2023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C23B926-6347-45A8-AE02-E98A830A6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Confidential. For Ascensus internal purposes only. Not intended for use with or distribution to clients or the public.</a:t>
            </a:r>
            <a:endParaRPr lang="en-US"/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171109BB-B5A9-4906-8C3E-21045877A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50" y="693365"/>
            <a:ext cx="9144000" cy="594360"/>
          </a:xfrm>
        </p:spPr>
        <p:txBody>
          <a:bodyPr/>
          <a:lstStyle/>
          <a:p>
            <a:r>
              <a:rPr lang="en-US" dirty="0"/>
              <a:t>Goal progress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0AC8612-93E9-4E35-83FD-127355D41892}"/>
              </a:ext>
            </a:extLst>
          </p:cNvPr>
          <p:cNvSpPr/>
          <p:nvPr/>
        </p:nvSpPr>
        <p:spPr>
          <a:xfrm>
            <a:off x="0" y="533824"/>
            <a:ext cx="981075" cy="763426"/>
          </a:xfrm>
          <a:custGeom>
            <a:avLst/>
            <a:gdLst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98107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61912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075" h="763426">
                <a:moveTo>
                  <a:pt x="0" y="0"/>
                </a:moveTo>
                <a:lnTo>
                  <a:pt x="981075" y="0"/>
                </a:lnTo>
                <a:lnTo>
                  <a:pt x="619125" y="763426"/>
                </a:lnTo>
                <a:lnTo>
                  <a:pt x="0" y="7634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err="1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3AAA168-77BB-4036-8F86-67484222B30F}"/>
              </a:ext>
            </a:extLst>
          </p:cNvPr>
          <p:cNvSpPr txBox="1"/>
          <p:nvPr/>
        </p:nvSpPr>
        <p:spPr>
          <a:xfrm>
            <a:off x="277242" y="674315"/>
            <a:ext cx="817116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800" b="1" dirty="0">
                <a:solidFill>
                  <a:schemeClr val="bg1"/>
                </a:solidFill>
              </a:rPr>
              <a:t>3</a:t>
            </a:r>
          </a:p>
        </p:txBody>
      </p:sp>
      <p:graphicFrame>
        <p:nvGraphicFramePr>
          <p:cNvPr id="33" name="Chart 32">
            <a:extLst>
              <a:ext uri="{FF2B5EF4-FFF2-40B4-BE49-F238E27FC236}">
                <a16:creationId xmlns:a16="http://schemas.microsoft.com/office/drawing/2014/main" id="{A38FFCC1-5F09-41B2-A135-9313F40BAB2D}"/>
              </a:ext>
            </a:extLst>
          </p:cNvPr>
          <p:cNvGraphicFramePr>
            <a:graphicFrameLocks/>
          </p:cNvGraphicFramePr>
          <p:nvPr/>
        </p:nvGraphicFramePr>
        <p:xfrm>
          <a:off x="540891" y="1835150"/>
          <a:ext cx="5132761" cy="3178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7" name="Chart 46">
            <a:extLst>
              <a:ext uri="{FF2B5EF4-FFF2-40B4-BE49-F238E27FC236}">
                <a16:creationId xmlns:a16="http://schemas.microsoft.com/office/drawing/2014/main" id="{9B7C2752-D9BC-4178-BA77-7A76A4B4C5AF}"/>
              </a:ext>
            </a:extLst>
          </p:cNvPr>
          <p:cNvGraphicFramePr>
            <a:graphicFrameLocks/>
          </p:cNvGraphicFramePr>
          <p:nvPr/>
        </p:nvGraphicFramePr>
        <p:xfrm>
          <a:off x="5951601" y="1826259"/>
          <a:ext cx="5048250" cy="3187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8" name="Rectangle 47">
            <a:extLst>
              <a:ext uri="{FF2B5EF4-FFF2-40B4-BE49-F238E27FC236}">
                <a16:creationId xmlns:a16="http://schemas.microsoft.com/office/drawing/2014/main" id="{FB1D00F6-720B-4B63-88A3-4643B278D4AD}"/>
              </a:ext>
            </a:extLst>
          </p:cNvPr>
          <p:cNvSpPr/>
          <p:nvPr/>
        </p:nvSpPr>
        <p:spPr>
          <a:xfrm>
            <a:off x="2233810" y="5193585"/>
            <a:ext cx="1746923" cy="40930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accent1"/>
                </a:solidFill>
              </a:rPr>
              <a:t>Average: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1.95%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E4C00F4-A4AB-4629-9DFA-C663CF0DA79D}"/>
              </a:ext>
            </a:extLst>
          </p:cNvPr>
          <p:cNvSpPr/>
          <p:nvPr/>
        </p:nvSpPr>
        <p:spPr>
          <a:xfrm>
            <a:off x="7602263" y="5193585"/>
            <a:ext cx="1746923" cy="409302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accent1"/>
                </a:solidFill>
              </a:rPr>
              <a:t>Average: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34.2%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A248F2D-FB15-4D56-9588-05A947D84C43}"/>
              </a:ext>
            </a:extLst>
          </p:cNvPr>
          <p:cNvSpPr txBox="1"/>
          <p:nvPr/>
        </p:nvSpPr>
        <p:spPr>
          <a:xfrm>
            <a:off x="2233808" y="5602887"/>
            <a:ext cx="1746923" cy="269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  <a:spcAft>
                <a:spcPts val="90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Percent of total accounts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F5CF74B-0AAE-410A-85A3-7C08FB00C8CA}"/>
              </a:ext>
            </a:extLst>
          </p:cNvPr>
          <p:cNvSpPr txBox="1"/>
          <p:nvPr/>
        </p:nvSpPr>
        <p:spPr>
          <a:xfrm>
            <a:off x="7602262" y="5602886"/>
            <a:ext cx="1746923" cy="269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500"/>
              </a:lnSpc>
              <a:spcAft>
                <a:spcPts val="90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Percent of total accounts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FBFF9C-DB0A-42C9-A4AF-5601439A319D}"/>
              </a:ext>
            </a:extLst>
          </p:cNvPr>
          <p:cNvSpPr txBox="1"/>
          <p:nvPr/>
        </p:nvSpPr>
        <p:spPr>
          <a:xfrm>
            <a:off x="1703025" y="5870955"/>
            <a:ext cx="2808487" cy="3697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500"/>
              </a:lnSpc>
              <a:spcAft>
                <a:spcPts val="900"/>
              </a:spcAft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Goal: Increase the average percentage of accounts receiving payroll direct deposit to 3%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5DEA47-02E5-47A9-9308-431152ECAFE9}"/>
              </a:ext>
            </a:extLst>
          </p:cNvPr>
          <p:cNvSpPr txBox="1"/>
          <p:nvPr/>
        </p:nvSpPr>
        <p:spPr>
          <a:xfrm>
            <a:off x="7372828" y="5887115"/>
            <a:ext cx="220578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Goal: Achieve XX% of accounts with recurring contributions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98858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8453D-EA25-475F-844B-80F1EE84F8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0757" y="213785"/>
            <a:ext cx="11308702" cy="320039"/>
          </a:xfrm>
        </p:spPr>
        <p:txBody>
          <a:bodyPr/>
          <a:lstStyle/>
          <a:p>
            <a:r>
              <a:rPr lang="en-US" dirty="0"/>
              <a:t>Monthly MARKETING DASHBOARD </a:t>
            </a:r>
            <a:r>
              <a:rPr lang="en-US" dirty="0">
                <a:solidFill>
                  <a:schemeClr val="accent2"/>
                </a:solidFill>
              </a:rPr>
              <a:t>March 2023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C23B926-6347-45A8-AE02-E98A830A6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519246"/>
            <a:ext cx="6126480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Confidential. For Ascensus internal purposes only. Not intended for use with or distribution to clients or the public.</a:t>
            </a:r>
            <a:endParaRPr lang="en-US"/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171109BB-B5A9-4906-8C3E-21045877A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50" y="693365"/>
            <a:ext cx="9144000" cy="594360"/>
          </a:xfrm>
        </p:spPr>
        <p:txBody>
          <a:bodyPr/>
          <a:lstStyle/>
          <a:p>
            <a:r>
              <a:rPr lang="en-US" dirty="0"/>
              <a:t>Goal progress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0AC8612-93E9-4E35-83FD-127355D41892}"/>
              </a:ext>
            </a:extLst>
          </p:cNvPr>
          <p:cNvSpPr/>
          <p:nvPr/>
        </p:nvSpPr>
        <p:spPr>
          <a:xfrm>
            <a:off x="0" y="533824"/>
            <a:ext cx="981075" cy="763426"/>
          </a:xfrm>
          <a:custGeom>
            <a:avLst/>
            <a:gdLst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98107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61912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075" h="763426">
                <a:moveTo>
                  <a:pt x="0" y="0"/>
                </a:moveTo>
                <a:lnTo>
                  <a:pt x="981075" y="0"/>
                </a:lnTo>
                <a:lnTo>
                  <a:pt x="619125" y="763426"/>
                </a:lnTo>
                <a:lnTo>
                  <a:pt x="0" y="7634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err="1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3AAA168-77BB-4036-8F86-67484222B30F}"/>
              </a:ext>
            </a:extLst>
          </p:cNvPr>
          <p:cNvSpPr txBox="1"/>
          <p:nvPr/>
        </p:nvSpPr>
        <p:spPr>
          <a:xfrm>
            <a:off x="277242" y="674315"/>
            <a:ext cx="817116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800" b="1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55BDB44-FA6D-4942-9832-CDC071F10285}"/>
              </a:ext>
            </a:extLst>
          </p:cNvPr>
          <p:cNvGrpSpPr/>
          <p:nvPr/>
        </p:nvGrpSpPr>
        <p:grpSpPr>
          <a:xfrm>
            <a:off x="2696779" y="1490470"/>
            <a:ext cx="6394885" cy="4487008"/>
            <a:chOff x="2739797" y="1501356"/>
            <a:chExt cx="6394885" cy="4487008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FB1D00F6-720B-4B63-88A3-4643B278D4AD}"/>
                </a:ext>
              </a:extLst>
            </p:cNvPr>
            <p:cNvSpPr/>
            <p:nvPr/>
          </p:nvSpPr>
          <p:spPr>
            <a:xfrm>
              <a:off x="5265556" y="5274239"/>
              <a:ext cx="1746923" cy="4093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accent1"/>
                  </a:solidFill>
                </a:rPr>
                <a:t>Average: </a:t>
              </a:r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</a:rPr>
                <a:t>1.35%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A248F2D-FB15-4D56-9588-05A947D84C43}"/>
                </a:ext>
              </a:extLst>
            </p:cNvPr>
            <p:cNvSpPr txBox="1"/>
            <p:nvPr/>
          </p:nvSpPr>
          <p:spPr>
            <a:xfrm>
              <a:off x="5265556" y="5718675"/>
              <a:ext cx="1746923" cy="2696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1500"/>
                </a:lnSpc>
                <a:spcAft>
                  <a:spcPts val="900"/>
                </a:spcAft>
              </a:pPr>
              <a:r>
                <a:rPr lang="en-US" sz="10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</a:rPr>
                <a:t>Percent of total accounts</a:t>
              </a:r>
            </a:p>
          </p:txBody>
        </p:sp>
        <p:graphicFrame>
          <p:nvGraphicFramePr>
            <p:cNvPr id="13" name="Chart 12">
              <a:extLst>
                <a:ext uri="{FF2B5EF4-FFF2-40B4-BE49-F238E27FC236}">
                  <a16:creationId xmlns:a16="http://schemas.microsoft.com/office/drawing/2014/main" id="{9844C9EA-9514-494B-BC57-70D80E9A4818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2739797" y="1501356"/>
            <a:ext cx="6394885" cy="36120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C4A0FE6-5123-458D-9A69-A6AEE28CB2DC}"/>
              </a:ext>
            </a:extLst>
          </p:cNvPr>
          <p:cNvSpPr txBox="1"/>
          <p:nvPr/>
        </p:nvSpPr>
        <p:spPr>
          <a:xfrm>
            <a:off x="4952999" y="5977478"/>
            <a:ext cx="2286000" cy="5678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Goal: Increase the average number of accounts that are receiving Ugift</a:t>
            </a:r>
            <a:r>
              <a:rPr lang="en-US" sz="1000" baseline="30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®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 contributions to 2%</a:t>
            </a:r>
          </a:p>
          <a:p>
            <a:pPr algn="l">
              <a:lnSpc>
                <a:spcPct val="90000"/>
              </a:lnSpc>
            </a:pPr>
            <a:endParaRPr lang="en-US" sz="1100" dirty="0" err="1"/>
          </a:p>
        </p:txBody>
      </p:sp>
    </p:spTree>
    <p:extLst>
      <p:ext uri="{BB962C8B-B14F-4D97-AF65-F5344CB8AC3E}">
        <p14:creationId xmlns:p14="http://schemas.microsoft.com/office/powerpoint/2010/main" val="58524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8453D-EA25-475F-844B-80F1EE84F8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0757" y="213785"/>
            <a:ext cx="11308702" cy="320039"/>
          </a:xfrm>
        </p:spPr>
        <p:txBody>
          <a:bodyPr/>
          <a:lstStyle/>
          <a:p>
            <a:r>
              <a:rPr lang="en-US" dirty="0"/>
              <a:t>Monthly MARKETING DASHBOARD </a:t>
            </a:r>
            <a:r>
              <a:rPr lang="en-US" dirty="0">
                <a:solidFill>
                  <a:schemeClr val="accent2"/>
                </a:solidFill>
              </a:rPr>
              <a:t>March 2023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171109BB-B5A9-4906-8C3E-21045877A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50" y="693365"/>
            <a:ext cx="9144000" cy="594360"/>
          </a:xfrm>
        </p:spPr>
        <p:txBody>
          <a:bodyPr/>
          <a:lstStyle/>
          <a:p>
            <a:r>
              <a:rPr lang="en-US" dirty="0"/>
              <a:t>Monthly Trends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0AC8612-93E9-4E35-83FD-127355D41892}"/>
              </a:ext>
            </a:extLst>
          </p:cNvPr>
          <p:cNvSpPr/>
          <p:nvPr/>
        </p:nvSpPr>
        <p:spPr>
          <a:xfrm>
            <a:off x="0" y="533824"/>
            <a:ext cx="981075" cy="763426"/>
          </a:xfrm>
          <a:custGeom>
            <a:avLst/>
            <a:gdLst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98107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61912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075" h="763426">
                <a:moveTo>
                  <a:pt x="0" y="0"/>
                </a:moveTo>
                <a:lnTo>
                  <a:pt x="981075" y="0"/>
                </a:lnTo>
                <a:lnTo>
                  <a:pt x="619125" y="763426"/>
                </a:lnTo>
                <a:lnTo>
                  <a:pt x="0" y="7634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err="1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3AAA168-77BB-4036-8F86-67484222B30F}"/>
              </a:ext>
            </a:extLst>
          </p:cNvPr>
          <p:cNvSpPr txBox="1"/>
          <p:nvPr/>
        </p:nvSpPr>
        <p:spPr>
          <a:xfrm>
            <a:off x="277242" y="674315"/>
            <a:ext cx="817116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800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1C9EACA-7E2A-4C75-8007-184FCDFF12D0}"/>
              </a:ext>
            </a:extLst>
          </p:cNvPr>
          <p:cNvSpPr/>
          <p:nvPr/>
        </p:nvSpPr>
        <p:spPr>
          <a:xfrm>
            <a:off x="8508403" y="1413545"/>
            <a:ext cx="2295525" cy="207645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err="1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293236F-B0B5-45CE-8A50-EE576F47D6FE}"/>
              </a:ext>
            </a:extLst>
          </p:cNvPr>
          <p:cNvSpPr txBox="1"/>
          <p:nvPr/>
        </p:nvSpPr>
        <p:spPr>
          <a:xfrm>
            <a:off x="8508403" y="2277443"/>
            <a:ext cx="2295525" cy="4188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en-US" sz="1200" b="1" dirty="0">
                <a:solidFill>
                  <a:schemeClr val="accent1"/>
                </a:solidFill>
              </a:rPr>
              <a:t>Overall website visits up from February: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0F359C9-4620-439F-9075-494AEF31B53F}"/>
              </a:ext>
            </a:extLst>
          </p:cNvPr>
          <p:cNvSpPr txBox="1"/>
          <p:nvPr/>
        </p:nvSpPr>
        <p:spPr>
          <a:xfrm>
            <a:off x="9049314" y="2728026"/>
            <a:ext cx="1603445" cy="6093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400" b="1" dirty="0">
                <a:solidFill>
                  <a:schemeClr val="accent2"/>
                </a:solidFill>
              </a:rPr>
              <a:t>10%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A179A7F1-4E67-4C11-BACD-4B62F3B53A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60062" y="1573320"/>
            <a:ext cx="594360" cy="594360"/>
          </a:xfrm>
          <a:prstGeom prst="rect">
            <a:avLst/>
          </a:prstGeom>
        </p:spPr>
      </p:pic>
      <p:sp>
        <p:nvSpPr>
          <p:cNvPr id="53" name="Isosceles Triangle 52">
            <a:extLst>
              <a:ext uri="{FF2B5EF4-FFF2-40B4-BE49-F238E27FC236}">
                <a16:creationId xmlns:a16="http://schemas.microsoft.com/office/drawing/2014/main" id="{C1E354BC-977F-42C8-805D-906217DBC776}"/>
              </a:ext>
            </a:extLst>
          </p:cNvPr>
          <p:cNvSpPr/>
          <p:nvPr/>
        </p:nvSpPr>
        <p:spPr>
          <a:xfrm>
            <a:off x="9049314" y="2947662"/>
            <a:ext cx="164592" cy="13716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err="1">
              <a:solidFill>
                <a:srgbClr val="D4820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C22FF1F-F002-483B-AB84-927CD6E4421E}"/>
              </a:ext>
            </a:extLst>
          </p:cNvPr>
          <p:cNvSpPr txBox="1"/>
          <p:nvPr/>
        </p:nvSpPr>
        <p:spPr>
          <a:xfrm>
            <a:off x="8466301" y="3856311"/>
            <a:ext cx="2827341" cy="2384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1" dirty="0">
                <a:solidFill>
                  <a:schemeClr val="accent1"/>
                </a:solidFill>
              </a:rPr>
              <a:t>OBSERVATIONS</a:t>
            </a:r>
          </a:p>
          <a:p>
            <a:pPr marL="171450" indent="-171450">
              <a:lnSpc>
                <a:spcPts val="1500"/>
              </a:lnSpc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/>
                </a:solidFill>
                <a:latin typeface="Open Sans" panose="020B0606030504020204" pitchFamily="34" charset="0"/>
              </a:rPr>
              <a:t>Website traffic was up 10% MoM, due mainly to increases in Paid Search and Email Marketing campaigns. (Other campaigns in March were still mainly comprised of the OOH campaigns and WMATA ads.)</a:t>
            </a:r>
          </a:p>
          <a:p>
            <a:pPr marL="171450" indent="-171450">
              <a:lnSpc>
                <a:spcPts val="1500"/>
              </a:lnSpc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/>
                </a:solidFill>
                <a:latin typeface="Open Sans" panose="020B0606030504020204" pitchFamily="34" charset="0"/>
              </a:rPr>
              <a:t>Pages per session increased MoM (6.92%), as did Avg. Session Duration, 4m 24s vs 3m 57s.</a:t>
            </a: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51ACD6AF-E89C-46B3-8B0D-1FC55A99963B}"/>
              </a:ext>
            </a:extLst>
          </p:cNvPr>
          <p:cNvGraphicFramePr>
            <a:graphicFrameLocks/>
          </p:cNvGraphicFramePr>
          <p:nvPr/>
        </p:nvGraphicFramePr>
        <p:xfrm>
          <a:off x="490537" y="1185141"/>
          <a:ext cx="7023422" cy="5342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7F9B0A4F-1796-4A27-8FE3-14CC33C5EDF7}"/>
              </a:ext>
            </a:extLst>
          </p:cNvPr>
          <p:cNvSpPr txBox="1">
            <a:spLocks/>
          </p:cNvSpPr>
          <p:nvPr/>
        </p:nvSpPr>
        <p:spPr>
          <a:xfrm>
            <a:off x="139816" y="6542442"/>
            <a:ext cx="6375633" cy="2154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</p:spTree>
    <p:extLst>
      <p:ext uri="{BB962C8B-B14F-4D97-AF65-F5344CB8AC3E}">
        <p14:creationId xmlns:p14="http://schemas.microsoft.com/office/powerpoint/2010/main" val="363342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3A5D27D4-E379-43F1-964C-046E1EC3FB32}"/>
              </a:ext>
            </a:extLst>
          </p:cNvPr>
          <p:cNvGraphicFramePr>
            <a:graphicFrameLocks/>
          </p:cNvGraphicFramePr>
          <p:nvPr/>
        </p:nvGraphicFramePr>
        <p:xfrm>
          <a:off x="1047750" y="1402566"/>
          <a:ext cx="9347205" cy="4762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8453D-EA25-475F-844B-80F1EE84F8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0757" y="213785"/>
            <a:ext cx="11308702" cy="320039"/>
          </a:xfrm>
        </p:spPr>
        <p:txBody>
          <a:bodyPr/>
          <a:lstStyle/>
          <a:p>
            <a:r>
              <a:rPr lang="en-US" dirty="0"/>
              <a:t>Monthly MARKETING DASHBOARD </a:t>
            </a:r>
            <a:r>
              <a:rPr lang="en-US" dirty="0">
                <a:solidFill>
                  <a:schemeClr val="accent2"/>
                </a:solidFill>
              </a:rPr>
              <a:t>March 2023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171109BB-B5A9-4906-8C3E-21045877A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50" y="693365"/>
            <a:ext cx="9144000" cy="594360"/>
          </a:xfrm>
        </p:spPr>
        <p:txBody>
          <a:bodyPr/>
          <a:lstStyle/>
          <a:p>
            <a:r>
              <a:rPr lang="en-US" dirty="0"/>
              <a:t>Monthly Trends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0AC8612-93E9-4E35-83FD-127355D41892}"/>
              </a:ext>
            </a:extLst>
          </p:cNvPr>
          <p:cNvSpPr/>
          <p:nvPr/>
        </p:nvSpPr>
        <p:spPr>
          <a:xfrm>
            <a:off x="0" y="533824"/>
            <a:ext cx="981075" cy="763426"/>
          </a:xfrm>
          <a:custGeom>
            <a:avLst/>
            <a:gdLst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98107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61912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075" h="763426">
                <a:moveTo>
                  <a:pt x="0" y="0"/>
                </a:moveTo>
                <a:lnTo>
                  <a:pt x="981075" y="0"/>
                </a:lnTo>
                <a:lnTo>
                  <a:pt x="619125" y="763426"/>
                </a:lnTo>
                <a:lnTo>
                  <a:pt x="0" y="7634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err="1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C68A7B-ECCB-4022-A411-32BD25A386D0}"/>
              </a:ext>
            </a:extLst>
          </p:cNvPr>
          <p:cNvSpPr txBox="1"/>
          <p:nvPr/>
        </p:nvSpPr>
        <p:spPr>
          <a:xfrm>
            <a:off x="277242" y="674315"/>
            <a:ext cx="817116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800" b="1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141650-EC91-4F5B-88DB-258ADFF6EC91}"/>
              </a:ext>
            </a:extLst>
          </p:cNvPr>
          <p:cNvSpPr txBox="1"/>
          <p:nvPr/>
        </p:nvSpPr>
        <p:spPr>
          <a:xfrm>
            <a:off x="9003158" y="4231953"/>
            <a:ext cx="2556301" cy="1094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100" b="1" dirty="0">
                <a:solidFill>
                  <a:schemeClr val="accent1"/>
                </a:solidFill>
              </a:rPr>
              <a:t>OBSERVATION</a:t>
            </a:r>
          </a:p>
          <a:p>
            <a:pPr marL="171450" indent="-171450">
              <a:lnSpc>
                <a:spcPts val="1500"/>
              </a:lnSpc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000000"/>
                </a:solidFill>
                <a:latin typeface="Open Sans" panose="020B0606030504020204" pitchFamily="34" charset="0"/>
              </a:rPr>
              <a:t>Direct Traffic was the main traffic-driving channel followed closely by Organic Search (#2) and Paid Search (#3). 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16A40706-BE95-47FA-88AB-3FB1937A7037}"/>
              </a:ext>
            </a:extLst>
          </p:cNvPr>
          <p:cNvSpPr txBox="1">
            <a:spLocks/>
          </p:cNvSpPr>
          <p:nvPr/>
        </p:nvSpPr>
        <p:spPr>
          <a:xfrm>
            <a:off x="139816" y="6542442"/>
            <a:ext cx="6375633" cy="2154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</p:spTree>
    <p:extLst>
      <p:ext uri="{BB962C8B-B14F-4D97-AF65-F5344CB8AC3E}">
        <p14:creationId xmlns:p14="http://schemas.microsoft.com/office/powerpoint/2010/main" val="206703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8453D-EA25-475F-844B-80F1EE84F8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0757" y="213785"/>
            <a:ext cx="11308702" cy="320039"/>
          </a:xfrm>
        </p:spPr>
        <p:txBody>
          <a:bodyPr/>
          <a:lstStyle/>
          <a:p>
            <a:r>
              <a:rPr lang="en-US" dirty="0"/>
              <a:t>Monthly MARKETING DASHBOARD </a:t>
            </a:r>
            <a:r>
              <a:rPr lang="en-US" dirty="0">
                <a:solidFill>
                  <a:schemeClr val="accent2"/>
                </a:solidFill>
              </a:rPr>
              <a:t>March 2023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171109BB-B5A9-4906-8C3E-21045877A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50" y="693365"/>
            <a:ext cx="9144000" cy="594360"/>
          </a:xfrm>
        </p:spPr>
        <p:txBody>
          <a:bodyPr/>
          <a:lstStyle/>
          <a:p>
            <a:r>
              <a:rPr lang="en-US" dirty="0"/>
              <a:t>Channel Activity – Paid Digital (February)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0AC8612-93E9-4E35-83FD-127355D41892}"/>
              </a:ext>
            </a:extLst>
          </p:cNvPr>
          <p:cNvSpPr/>
          <p:nvPr/>
        </p:nvSpPr>
        <p:spPr>
          <a:xfrm>
            <a:off x="0" y="533824"/>
            <a:ext cx="981075" cy="763426"/>
          </a:xfrm>
          <a:custGeom>
            <a:avLst/>
            <a:gdLst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98107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61912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075" h="763426">
                <a:moveTo>
                  <a:pt x="0" y="0"/>
                </a:moveTo>
                <a:lnTo>
                  <a:pt x="981075" y="0"/>
                </a:lnTo>
                <a:lnTo>
                  <a:pt x="619125" y="763426"/>
                </a:lnTo>
                <a:lnTo>
                  <a:pt x="0" y="7634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err="1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3AAA168-77BB-4036-8F86-67484222B30F}"/>
              </a:ext>
            </a:extLst>
          </p:cNvPr>
          <p:cNvSpPr txBox="1"/>
          <p:nvPr/>
        </p:nvSpPr>
        <p:spPr>
          <a:xfrm>
            <a:off x="277242" y="674315"/>
            <a:ext cx="817116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800" b="1" dirty="0">
                <a:solidFill>
                  <a:schemeClr val="bg1"/>
                </a:solidFill>
              </a:rPr>
              <a:t>7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6ACE06B-3A6D-46D4-9E7E-AEFBDAD08EDD}"/>
              </a:ext>
            </a:extLst>
          </p:cNvPr>
          <p:cNvGrpSpPr/>
          <p:nvPr/>
        </p:nvGrpSpPr>
        <p:grpSpPr>
          <a:xfrm>
            <a:off x="577134" y="1522033"/>
            <a:ext cx="10982325" cy="4771601"/>
            <a:chOff x="409575" y="1552575"/>
            <a:chExt cx="10982325" cy="477160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FA6790D-B07A-4C96-A502-9FC0024C269C}"/>
                </a:ext>
              </a:extLst>
            </p:cNvPr>
            <p:cNvSpPr/>
            <p:nvPr/>
          </p:nvSpPr>
          <p:spPr>
            <a:xfrm>
              <a:off x="409575" y="1552575"/>
              <a:ext cx="3514725" cy="4771601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000" dirty="0" err="1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A59D085-62FB-4139-9D65-6F8BCEFE9B0C}"/>
                </a:ext>
              </a:extLst>
            </p:cNvPr>
            <p:cNvSpPr/>
            <p:nvPr/>
          </p:nvSpPr>
          <p:spPr>
            <a:xfrm>
              <a:off x="4143375" y="1552575"/>
              <a:ext cx="3514725" cy="4771601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000" dirty="0" err="1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A75EF6A-F131-43D6-8DC1-0F56DE9CB08C}"/>
                </a:ext>
              </a:extLst>
            </p:cNvPr>
            <p:cNvSpPr/>
            <p:nvPr/>
          </p:nvSpPr>
          <p:spPr>
            <a:xfrm>
              <a:off x="7877175" y="1552575"/>
              <a:ext cx="3514725" cy="4771601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000" dirty="0" err="1"/>
            </a:p>
          </p:txBody>
        </p:sp>
      </p:grp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FEF2449-621A-4446-B7BE-D34F0645DEB7}"/>
              </a:ext>
            </a:extLst>
          </p:cNvPr>
          <p:cNvSpPr>
            <a:spLocks noGrp="1"/>
          </p:cNvSpPr>
          <p:nvPr/>
        </p:nvSpPr>
        <p:spPr>
          <a:xfrm>
            <a:off x="729535" y="1649069"/>
            <a:ext cx="3409950" cy="4399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Site Direct (SFC.com):</a:t>
            </a:r>
          </a:p>
        </p:txBody>
      </p:sp>
      <p:sp>
        <p:nvSpPr>
          <p:cNvPr id="14" name="Content Placeholder 7">
            <a:extLst>
              <a:ext uri="{FF2B5EF4-FFF2-40B4-BE49-F238E27FC236}">
                <a16:creationId xmlns:a16="http://schemas.microsoft.com/office/drawing/2014/main" id="{57D31C8E-A209-4203-BD11-C84DC94CE160}"/>
              </a:ext>
            </a:extLst>
          </p:cNvPr>
          <p:cNvSpPr>
            <a:spLocks noGrp="1"/>
          </p:cNvSpPr>
          <p:nvPr/>
        </p:nvSpPr>
        <p:spPr>
          <a:xfrm>
            <a:off x="739059" y="1917033"/>
            <a:ext cx="3190875" cy="43153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100" dirty="0"/>
              <a:t>SFC drove 23 accounts in February, an increase of 475% YoY. Though spend has almost doubled YOY due to the significant increase in demand and click volume (up 97%), CPA is still 66% more efficient. 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E504FC88-21EC-42B4-B865-1795189004A3}"/>
              </a:ext>
            </a:extLst>
          </p:cNvPr>
          <p:cNvSpPr txBox="1">
            <a:spLocks/>
          </p:cNvSpPr>
          <p:nvPr/>
        </p:nvSpPr>
        <p:spPr>
          <a:xfrm>
            <a:off x="4482385" y="1627297"/>
            <a:ext cx="3409950" cy="4399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accent2"/>
                </a:solidFill>
              </a:rPr>
              <a:t>Search</a:t>
            </a:r>
            <a:r>
              <a:rPr lang="en-US" sz="1600" dirty="0"/>
              <a:t>:</a:t>
            </a:r>
          </a:p>
        </p:txBody>
      </p:sp>
      <p:sp>
        <p:nvSpPr>
          <p:cNvPr id="17" name="Content Placeholder 7">
            <a:extLst>
              <a:ext uri="{FF2B5EF4-FFF2-40B4-BE49-F238E27FC236}">
                <a16:creationId xmlns:a16="http://schemas.microsoft.com/office/drawing/2014/main" id="{6D2BD41D-3BBB-4049-BC95-F69B69382265}"/>
              </a:ext>
            </a:extLst>
          </p:cNvPr>
          <p:cNvSpPr txBox="1">
            <a:spLocks/>
          </p:cNvSpPr>
          <p:nvPr/>
        </p:nvSpPr>
        <p:spPr>
          <a:xfrm>
            <a:off x="4380193" y="1917033"/>
            <a:ext cx="3302592" cy="42936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indent="-171450">
              <a:spcBef>
                <a:spcPts val="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/>
              <a:t>Account opens increased by 32% YoY while media spend remained steady. </a:t>
            </a:r>
          </a:p>
          <a:p>
            <a:pPr marL="171450" marR="0" indent="-171450">
              <a:spcBef>
                <a:spcPts val="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/>
              <a:t>The efficiency of the program also improved YoY as CPA decreased by 25% and the CPC decreased by 31%. </a:t>
            </a:r>
          </a:p>
          <a:p>
            <a:pPr marL="171450" marR="0" indent="-171450">
              <a:spcBef>
                <a:spcPts val="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/>
              <a:t>Clicks increased by 45% and impressions by 39% due to the CPC decreasing by 31% which allowed the program to get more clicks with the same budget.</a:t>
            </a:r>
          </a:p>
          <a:p>
            <a:pPr marL="0" indent="0">
              <a:buNone/>
            </a:pPr>
            <a:endParaRPr lang="en-US" sz="1050" dirty="0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7BE4A284-1FC7-41C9-A819-4219F0BE1FD0}"/>
              </a:ext>
            </a:extLst>
          </p:cNvPr>
          <p:cNvSpPr txBox="1">
            <a:spLocks/>
          </p:cNvSpPr>
          <p:nvPr/>
        </p:nvSpPr>
        <p:spPr>
          <a:xfrm>
            <a:off x="8197135" y="1627297"/>
            <a:ext cx="3409950" cy="4399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chemeClr val="accent2"/>
                </a:solidFill>
              </a:rPr>
              <a:t>Programmatic</a:t>
            </a:r>
            <a:r>
              <a:rPr lang="en-US" sz="1600" dirty="0"/>
              <a:t>:</a:t>
            </a:r>
          </a:p>
        </p:txBody>
      </p:sp>
      <p:sp>
        <p:nvSpPr>
          <p:cNvPr id="20" name="Content Placeholder 7">
            <a:extLst>
              <a:ext uri="{FF2B5EF4-FFF2-40B4-BE49-F238E27FC236}">
                <a16:creationId xmlns:a16="http://schemas.microsoft.com/office/drawing/2014/main" id="{515B9924-8C6A-414D-B550-C8B0C276E6BB}"/>
              </a:ext>
            </a:extLst>
          </p:cNvPr>
          <p:cNvSpPr txBox="1">
            <a:spLocks/>
          </p:cNvSpPr>
          <p:nvPr/>
        </p:nvSpPr>
        <p:spPr>
          <a:xfrm>
            <a:off x="8176341" y="1917033"/>
            <a:ext cx="3286124" cy="43150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/>
              <a:t>All 14 conversions in February came from the Remarketing audience. Wards 7 &amp; 8 contributed to 6 of the 14 account opens. </a:t>
            </a:r>
          </a:p>
          <a:p>
            <a:pPr marL="285750" indent="-28575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US" sz="1050" dirty="0"/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6160E31-1D9F-4668-9152-2AEE2EBA15F6}"/>
              </a:ext>
            </a:extLst>
          </p:cNvPr>
          <p:cNvSpPr txBox="1">
            <a:spLocks/>
          </p:cNvSpPr>
          <p:nvPr/>
        </p:nvSpPr>
        <p:spPr>
          <a:xfrm>
            <a:off x="139816" y="6542442"/>
            <a:ext cx="6375633" cy="2154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488C956-A7B0-493F-A7FA-A8939185E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164" y="3434598"/>
            <a:ext cx="2488691" cy="2793159"/>
          </a:xfrm>
          <a:prstGeom prst="rect">
            <a:avLst/>
          </a:prstGeom>
        </p:spPr>
      </p:pic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C2DD167B-1663-45ED-849B-FE21B1FA11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5694" y="3384334"/>
            <a:ext cx="2356142" cy="2812809"/>
          </a:xfrm>
          <a:prstGeom prst="rect">
            <a:avLst/>
          </a:prstGeom>
        </p:spPr>
      </p:pic>
      <p:pic>
        <p:nvPicPr>
          <p:cNvPr id="10" name="Picture 9" descr="Chart&#10;&#10;Description automatically generated">
            <a:extLst>
              <a:ext uri="{FF2B5EF4-FFF2-40B4-BE49-F238E27FC236}">
                <a16:creationId xmlns:a16="http://schemas.microsoft.com/office/drawing/2014/main" id="{004F2AFB-FE2B-4A3C-A217-AD810DB5C5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324" y="3429000"/>
            <a:ext cx="2297567" cy="275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27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273448A-46EB-435C-995D-7463F2343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22" y="714099"/>
            <a:ext cx="7734300" cy="650875"/>
          </a:xfrm>
        </p:spPr>
        <p:txBody>
          <a:bodyPr/>
          <a:lstStyle/>
          <a:p>
            <a:r>
              <a:rPr lang="en-US" dirty="0"/>
              <a:t>Assets Under Management &amp; Accounts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0A01D163-0443-4586-87BA-08F3C3FDB0E6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664012486"/>
              </p:ext>
            </p:extLst>
          </p:nvPr>
        </p:nvGraphicFramePr>
        <p:xfrm>
          <a:off x="6096000" y="1855480"/>
          <a:ext cx="5372100" cy="4511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D35337-72BB-457C-AB3E-2BEE9A609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fld id="{8A05B047-7786-42C0-A2BF-6DB1A4525D4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42E927-5666-48B3-98BC-9D1D3746A6DB}"/>
              </a:ext>
            </a:extLst>
          </p:cNvPr>
          <p:cNvSpPr txBox="1"/>
          <p:nvPr/>
        </p:nvSpPr>
        <p:spPr>
          <a:xfrm>
            <a:off x="7777092" y="3898819"/>
            <a:ext cx="1905000" cy="5684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2000" b="1" dirty="0">
                <a:solidFill>
                  <a:schemeClr val="accent1"/>
                </a:solidFill>
              </a:rPr>
              <a:t>AUM Breakdown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C158D9E-E2B7-4969-B68C-77A4DE4D93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276995"/>
              </p:ext>
            </p:extLst>
          </p:nvPr>
        </p:nvGraphicFramePr>
        <p:xfrm>
          <a:off x="368396" y="1855480"/>
          <a:ext cx="5241830" cy="4281486"/>
        </p:xfrm>
        <a:graphic>
          <a:graphicData uri="http://schemas.openxmlformats.org/drawingml/2006/table">
            <a:tbl>
              <a:tblPr firstRow="1" bandRow="1">
                <a:tableStyleId>{6FF3EA9E-BB28-4088-AA58-0C9C6C2AA903}</a:tableStyleId>
              </a:tblPr>
              <a:tblGrid>
                <a:gridCol w="26703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7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57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1136">
                <a:tc gridSpan="3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600" b="1" u="none" strike="noStrike" kern="1200" dirty="0">
                          <a:effectLst/>
                        </a:rPr>
                        <a:t>3/31/2023</a:t>
                      </a:r>
                      <a:endParaRPr lang="en-US" sz="16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AB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600" b="0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A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67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l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AUM/Accounts </a:t>
                      </a:r>
                      <a:endParaRPr lang="en-US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Assets / Funded</a:t>
                      </a:r>
                      <a:r>
                        <a:rPr lang="en-US" sz="1400" b="1" u="none" strike="noStrike" kern="1200" baseline="0" dirty="0">
                          <a:solidFill>
                            <a:schemeClr val="tx1"/>
                          </a:solidFill>
                          <a:effectLst/>
                        </a:rPr>
                        <a:t> Accounts</a:t>
                      </a:r>
                      <a:endParaRPr lang="en-US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baseline="0" dirty="0">
                          <a:solidFill>
                            <a:schemeClr val="tx1"/>
                          </a:solidFill>
                          <a:effectLst/>
                        </a:rPr>
                        <a:t>% Change 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baseline="0" dirty="0">
                          <a:solidFill>
                            <a:schemeClr val="tx1"/>
                          </a:solidFill>
                          <a:effectLst/>
                        </a:rPr>
                        <a:t>from Previous Month</a:t>
                      </a:r>
                      <a:endParaRPr lang="en-US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38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Average Account </a:t>
                      </a: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Balance </a:t>
                      </a:r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$28,305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44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Total Funded Accounts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38,190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0.35%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09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DC Resident AUM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$859,838,419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2.51%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21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Non-DC</a:t>
                      </a:r>
                      <a:r>
                        <a:rPr lang="en-US" sz="1400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 Resident AUM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$221,141,921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1.84%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21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l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Total AUM</a:t>
                      </a:r>
                      <a:endParaRPr lang="en-US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$1,080,980,340 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2.37%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596F8D-775B-4A5D-83FD-7AAFE8A83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519246"/>
            <a:ext cx="6333688" cy="215444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3491309-2118-4596-9457-1B3F3D9ECE65}"/>
              </a:ext>
            </a:extLst>
          </p:cNvPr>
          <p:cNvSpPr txBox="1">
            <a:spLocks/>
          </p:cNvSpPr>
          <p:nvPr/>
        </p:nvSpPr>
        <p:spPr>
          <a:xfrm>
            <a:off x="188522" y="267882"/>
            <a:ext cx="9144000" cy="320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cap="all" spc="100" dirty="0">
                <a:solidFill>
                  <a:schemeClr val="accent1"/>
                </a:solidFill>
              </a:rPr>
              <a:t>Account &amp; Assets</a:t>
            </a:r>
          </a:p>
        </p:txBody>
      </p:sp>
    </p:spTree>
    <p:extLst>
      <p:ext uri="{BB962C8B-B14F-4D97-AF65-F5344CB8AC3E}">
        <p14:creationId xmlns:p14="http://schemas.microsoft.com/office/powerpoint/2010/main" val="93001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4525D2F0-4C21-4469-BA42-72C23601CEA4}"/>
              </a:ext>
            </a:extLst>
          </p:cNvPr>
          <p:cNvSpPr/>
          <p:nvPr/>
        </p:nvSpPr>
        <p:spPr>
          <a:xfrm>
            <a:off x="8496300" y="1677446"/>
            <a:ext cx="2442833" cy="2076450"/>
          </a:xfrm>
          <a:prstGeom prst="rect">
            <a:avLst/>
          </a:prstGeom>
          <a:solidFill>
            <a:schemeClr val="accent2">
              <a:lumMod val="20000"/>
              <a:lumOff val="80000"/>
              <a:alpha val="10000"/>
            </a:schemeClr>
          </a:solidFill>
          <a:ln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8453D-EA25-475F-844B-80F1EE84F8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0757" y="213785"/>
            <a:ext cx="11308702" cy="320039"/>
          </a:xfrm>
        </p:spPr>
        <p:txBody>
          <a:bodyPr/>
          <a:lstStyle/>
          <a:p>
            <a:r>
              <a:rPr lang="en-US" dirty="0"/>
              <a:t>Monthly MARKETING DASHBOARD</a:t>
            </a:r>
            <a:r>
              <a:rPr lang="en-US" dirty="0">
                <a:solidFill>
                  <a:schemeClr val="accent2"/>
                </a:solidFill>
              </a:rPr>
              <a:t> March 2023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171109BB-B5A9-4906-8C3E-21045877A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50" y="693365"/>
            <a:ext cx="9144000" cy="594360"/>
          </a:xfrm>
        </p:spPr>
        <p:txBody>
          <a:bodyPr/>
          <a:lstStyle/>
          <a:p>
            <a:r>
              <a:rPr lang="en-US" dirty="0"/>
              <a:t>Channel Activity – Email Performance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0AC8612-93E9-4E35-83FD-127355D41892}"/>
              </a:ext>
            </a:extLst>
          </p:cNvPr>
          <p:cNvSpPr/>
          <p:nvPr/>
        </p:nvSpPr>
        <p:spPr>
          <a:xfrm>
            <a:off x="0" y="533824"/>
            <a:ext cx="981075" cy="763426"/>
          </a:xfrm>
          <a:custGeom>
            <a:avLst/>
            <a:gdLst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98107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61912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075" h="763426">
                <a:moveTo>
                  <a:pt x="0" y="0"/>
                </a:moveTo>
                <a:lnTo>
                  <a:pt x="981075" y="0"/>
                </a:lnTo>
                <a:lnTo>
                  <a:pt x="619125" y="763426"/>
                </a:lnTo>
                <a:lnTo>
                  <a:pt x="0" y="7634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err="1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3AAA168-77BB-4036-8F86-67484222B30F}"/>
              </a:ext>
            </a:extLst>
          </p:cNvPr>
          <p:cNvSpPr txBox="1"/>
          <p:nvPr/>
        </p:nvSpPr>
        <p:spPr>
          <a:xfrm>
            <a:off x="277242" y="674315"/>
            <a:ext cx="817116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800" b="1" dirty="0">
                <a:solidFill>
                  <a:schemeClr val="bg1"/>
                </a:solidFill>
              </a:rPr>
              <a:t>8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D465D8B-AE41-4FE7-8E2F-57A150AFF1DF}"/>
              </a:ext>
            </a:extLst>
          </p:cNvPr>
          <p:cNvGrpSpPr/>
          <p:nvPr/>
        </p:nvGrpSpPr>
        <p:grpSpPr>
          <a:xfrm>
            <a:off x="8633359" y="1867715"/>
            <a:ext cx="2285398" cy="1630819"/>
            <a:chOff x="6204836" y="1281422"/>
            <a:chExt cx="2285398" cy="1630818"/>
          </a:xfrm>
          <a:noFill/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DDF17098-823D-4B88-A2F8-330D6629DA46}"/>
                </a:ext>
              </a:extLst>
            </p:cNvPr>
            <p:cNvGrpSpPr/>
            <p:nvPr/>
          </p:nvGrpSpPr>
          <p:grpSpPr>
            <a:xfrm>
              <a:off x="6204836" y="1281422"/>
              <a:ext cx="2285398" cy="1339988"/>
              <a:chOff x="466972" y="4329422"/>
              <a:chExt cx="1815416" cy="1339988"/>
            </a:xfrm>
            <a:grpFill/>
          </p:grpSpPr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6EC4A63A-0B14-4D84-9B52-5CF3395D78A1}"/>
                  </a:ext>
                </a:extLst>
              </p:cNvPr>
              <p:cNvGrpSpPr/>
              <p:nvPr/>
            </p:nvGrpSpPr>
            <p:grpSpPr>
              <a:xfrm>
                <a:off x="466972" y="4329422"/>
                <a:ext cx="1815415" cy="1052727"/>
                <a:chOff x="456086" y="1749848"/>
                <a:chExt cx="1815415" cy="1052727"/>
              </a:xfrm>
              <a:grpFill/>
            </p:grpSpPr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8169B806-2208-424E-B7DC-049B5C01BDDD}"/>
                    </a:ext>
                  </a:extLst>
                </p:cNvPr>
                <p:cNvSpPr txBox="1"/>
                <p:nvPr/>
              </p:nvSpPr>
              <p:spPr>
                <a:xfrm>
                  <a:off x="466408" y="2040678"/>
                  <a:ext cx="1684032" cy="246221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585951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Delivered Rate = </a:t>
                  </a: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99.5%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585951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or higher </a:t>
                  </a:r>
                  <a:endParaRPr kumimoji="0" lang="en-US" sz="10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585951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4E8A7C7F-7555-4F11-9208-61E213986C74}"/>
                    </a:ext>
                  </a:extLst>
                </p:cNvPr>
                <p:cNvSpPr txBox="1"/>
                <p:nvPr/>
              </p:nvSpPr>
              <p:spPr>
                <a:xfrm>
                  <a:off x="466972" y="2293069"/>
                  <a:ext cx="1804528" cy="246221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585951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Open Rate =  </a:t>
                  </a: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21%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585951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or higher </a:t>
                  </a:r>
                  <a:endParaRPr kumimoji="0" lang="en-US" sz="10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585951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3" name="TextBox 52">
                  <a:extLst>
                    <a:ext uri="{FF2B5EF4-FFF2-40B4-BE49-F238E27FC236}">
                      <a16:creationId xmlns:a16="http://schemas.microsoft.com/office/drawing/2014/main" id="{F51C996D-9D09-447C-9546-4E93C5247598}"/>
                    </a:ext>
                  </a:extLst>
                </p:cNvPr>
                <p:cNvSpPr txBox="1"/>
                <p:nvPr/>
              </p:nvSpPr>
              <p:spPr>
                <a:xfrm>
                  <a:off x="456086" y="2556354"/>
                  <a:ext cx="1815415" cy="246221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585951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Clickthrough Rate = </a:t>
                  </a: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1.5%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585951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Arial" panose="020B0604020202020204" pitchFamily="34" charset="0"/>
                    </a:rPr>
                    <a:t>or higher</a:t>
                  </a:r>
                  <a:endParaRPr kumimoji="0" lang="en-US" sz="10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585951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90CD0DE4-AB15-4368-BC36-34BC1414B71A}"/>
                    </a:ext>
                  </a:extLst>
                </p:cNvPr>
                <p:cNvSpPr txBox="1"/>
                <p:nvPr/>
              </p:nvSpPr>
              <p:spPr>
                <a:xfrm>
                  <a:off x="466408" y="1749848"/>
                  <a:ext cx="1600200" cy="246221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Arial" panose="020B0604020202020204"/>
                      <a:ea typeface="+mn-ea"/>
                      <a:cs typeface="+mn-cs"/>
                    </a:rPr>
                    <a:t>BENCHMARKS</a:t>
                  </a:r>
                </a:p>
              </p:txBody>
            </p:sp>
          </p:grp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AD41BC64-8863-4883-8603-4C439B0E54A6}"/>
                  </a:ext>
                </a:extLst>
              </p:cNvPr>
              <p:cNvSpPr txBox="1"/>
              <p:nvPr/>
            </p:nvSpPr>
            <p:spPr>
              <a:xfrm>
                <a:off x="466975" y="5423189"/>
                <a:ext cx="1815413" cy="24622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951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rPr>
                  <a:t>Click-to-Open Rate =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rPr>
                  <a:t>4%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951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Arial" panose="020B0604020202020204" pitchFamily="34" charset="0"/>
                  </a:rPr>
                  <a:t>or higher</a:t>
                </a:r>
                <a:endParaRPr kumimoji="0" lang="en-US" sz="10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585951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0774DEE-F2D0-4848-883D-2CCDCD725FFD}"/>
                </a:ext>
              </a:extLst>
            </p:cNvPr>
            <p:cNvSpPr txBox="1"/>
            <p:nvPr/>
          </p:nvSpPr>
          <p:spPr>
            <a:xfrm>
              <a:off x="6218541" y="2666019"/>
              <a:ext cx="2271690" cy="246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585951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Unsubscribes/Spam =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0.1%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585951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or less</a:t>
              </a:r>
              <a:endParaRPr kumimoji="0" lang="en-US" sz="1000" b="0" i="0" u="none" strike="noStrike" kern="1200" cap="none" spc="0" normalizeH="0" baseline="30000" noProof="0" dirty="0">
                <a:ln>
                  <a:noFill/>
                </a:ln>
                <a:solidFill>
                  <a:srgbClr val="585951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1F664EDE-203A-49D0-A8AD-9C83CADF6B68}"/>
              </a:ext>
            </a:extLst>
          </p:cNvPr>
          <p:cNvSpPr/>
          <p:nvPr/>
        </p:nvSpPr>
        <p:spPr>
          <a:xfrm>
            <a:off x="771525" y="1677445"/>
            <a:ext cx="2295525" cy="207645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err="1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31CEDF4-1ECA-4D68-B368-641ADB45C3F6}"/>
              </a:ext>
            </a:extLst>
          </p:cNvPr>
          <p:cNvSpPr/>
          <p:nvPr/>
        </p:nvSpPr>
        <p:spPr>
          <a:xfrm>
            <a:off x="3346450" y="1677445"/>
            <a:ext cx="2295525" cy="207645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err="1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A11E062-7DFF-4E32-B29F-DD13A445A593}"/>
              </a:ext>
            </a:extLst>
          </p:cNvPr>
          <p:cNvSpPr/>
          <p:nvPr/>
        </p:nvSpPr>
        <p:spPr>
          <a:xfrm>
            <a:off x="5921375" y="1677445"/>
            <a:ext cx="2295525" cy="207645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err="1"/>
          </a:p>
        </p:txBody>
      </p:sp>
      <p:pic>
        <p:nvPicPr>
          <p:cNvPr id="58" name="Graphic 57">
            <a:extLst>
              <a:ext uri="{FF2B5EF4-FFF2-40B4-BE49-F238E27FC236}">
                <a16:creationId xmlns:a16="http://schemas.microsoft.com/office/drawing/2014/main" id="{53A3A95C-4CAF-44D2-85BA-C3649EB503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25622" y="1858423"/>
            <a:ext cx="687029" cy="687029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0829625B-7AF6-46D7-B024-1E48C35CB5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28690" y="1877473"/>
            <a:ext cx="581194" cy="581194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57BEF8F5-60AD-4874-A79B-DFA495D24F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73214" y="1886998"/>
            <a:ext cx="584845" cy="584845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9AB524E9-B671-47F6-BF3E-800813202F95}"/>
              </a:ext>
            </a:extLst>
          </p:cNvPr>
          <p:cNvSpPr txBox="1"/>
          <p:nvPr/>
        </p:nvSpPr>
        <p:spPr>
          <a:xfrm>
            <a:off x="1047750" y="2544347"/>
            <a:ext cx="1752638" cy="4188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</a:rPr>
              <a:t>New AOs Added to Onboarding Series: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2A1FDEB-A432-4B94-AE6E-1B9337B2281B}"/>
              </a:ext>
            </a:extLst>
          </p:cNvPr>
          <p:cNvSpPr txBox="1"/>
          <p:nvPr/>
        </p:nvSpPr>
        <p:spPr>
          <a:xfrm>
            <a:off x="3638294" y="2553872"/>
            <a:ext cx="1752638" cy="4188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</a:rPr>
              <a:t>Prospects Added to Prospect Series: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14BF483-C37B-4E80-AEF1-DE04341139E8}"/>
              </a:ext>
            </a:extLst>
          </p:cNvPr>
          <p:cNvSpPr txBox="1"/>
          <p:nvPr/>
        </p:nvSpPr>
        <p:spPr>
          <a:xfrm>
            <a:off x="6068991" y="2551913"/>
            <a:ext cx="2024083" cy="4188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200" b="1" dirty="0">
                <a:solidFill>
                  <a:schemeClr val="accent1"/>
                </a:solidFill>
              </a:rPr>
              <a:t>Ad-hoc Email Campaigns This Quarter: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9114CF-8DF9-4A01-AFFA-F2925EB41773}"/>
              </a:ext>
            </a:extLst>
          </p:cNvPr>
          <p:cNvSpPr txBox="1"/>
          <p:nvPr/>
        </p:nvSpPr>
        <p:spPr>
          <a:xfrm>
            <a:off x="1263721" y="2970759"/>
            <a:ext cx="1315092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800" b="1" dirty="0">
                <a:solidFill>
                  <a:schemeClr val="accent2"/>
                </a:solidFill>
              </a:rPr>
              <a:t>161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0EE9C26-1F36-4B9D-9F33-2FE2B9BAB6A1}"/>
              </a:ext>
            </a:extLst>
          </p:cNvPr>
          <p:cNvSpPr txBox="1"/>
          <p:nvPr/>
        </p:nvSpPr>
        <p:spPr>
          <a:xfrm>
            <a:off x="3809037" y="2970759"/>
            <a:ext cx="1315092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800" b="1" dirty="0">
                <a:solidFill>
                  <a:schemeClr val="accent2"/>
                </a:solidFill>
              </a:rPr>
              <a:t>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8A3C0F9-8281-4734-ABEC-AE0C155DF752}"/>
              </a:ext>
            </a:extLst>
          </p:cNvPr>
          <p:cNvSpPr txBox="1"/>
          <p:nvPr/>
        </p:nvSpPr>
        <p:spPr>
          <a:xfrm>
            <a:off x="6423486" y="2970758"/>
            <a:ext cx="1315092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800" b="1" dirty="0">
                <a:solidFill>
                  <a:schemeClr val="accent2"/>
                </a:solidFill>
              </a:rPr>
              <a:t>0</a:t>
            </a:r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BDBB7676-C14E-47D8-85DC-8C23A2000C90}"/>
              </a:ext>
            </a:extLst>
          </p:cNvPr>
          <p:cNvSpPr txBox="1">
            <a:spLocks/>
          </p:cNvSpPr>
          <p:nvPr/>
        </p:nvSpPr>
        <p:spPr>
          <a:xfrm>
            <a:off x="4156637" y="4181878"/>
            <a:ext cx="3496942" cy="18908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lvl="1" indent="0">
              <a:buNone/>
            </a:pPr>
            <a:endParaRPr lang="en-US" dirty="0"/>
          </a:p>
        </p:txBody>
      </p:sp>
      <p:sp>
        <p:nvSpPr>
          <p:cNvPr id="32" name="Content Placeholder 7">
            <a:extLst>
              <a:ext uri="{FF2B5EF4-FFF2-40B4-BE49-F238E27FC236}">
                <a16:creationId xmlns:a16="http://schemas.microsoft.com/office/drawing/2014/main" id="{42D45CE9-AE0F-46D2-91E7-20F5786A546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71525" y="4259070"/>
            <a:ext cx="9420225" cy="2213851"/>
          </a:xfrm>
        </p:spPr>
        <p:txBody>
          <a:bodyPr/>
          <a:lstStyle/>
          <a:p>
            <a:pPr marL="45720" indent="0">
              <a:lnSpc>
                <a:spcPct val="50000"/>
              </a:lnSpc>
              <a:spcBef>
                <a:spcPts val="0"/>
              </a:spcBef>
              <a:spcAft>
                <a:spcPts val="600"/>
              </a:spcAft>
              <a:buNone/>
              <a:defRPr lang="en-US" sz="1600" b="0" i="0" u="none" strike="noStrike" kern="1200" spc="0" baseline="0" dirty="0">
                <a:solidFill>
                  <a:srgbClr val="026B84"/>
                </a:solidFill>
                <a:latin typeface="+mn-lt"/>
                <a:ea typeface="+mn-ea"/>
                <a:cs typeface="+mn-cs"/>
              </a:defRPr>
            </a:pPr>
            <a:r>
              <a:rPr lang="en-US" sz="1600" dirty="0">
                <a:solidFill>
                  <a:schemeClr val="accent2"/>
                </a:solidFill>
              </a:rPr>
              <a:t>Email Campaign Highlights</a:t>
            </a:r>
          </a:p>
          <a:p>
            <a:pPr marL="182880" indent="0">
              <a:lnSpc>
                <a:spcPct val="50000"/>
              </a:lnSpc>
              <a:buNone/>
            </a:pPr>
            <a:r>
              <a:rPr lang="en-US" sz="1600" dirty="0"/>
              <a:t>There were no ad hoc email sends in March </a:t>
            </a:r>
          </a:p>
          <a:p>
            <a:pPr marL="274320" indent="-182880">
              <a:lnSpc>
                <a:spcPts val="1800"/>
              </a:lnSpc>
              <a:spcBef>
                <a:spcPts val="600"/>
              </a:spcBef>
            </a:pPr>
            <a:endParaRPr lang="en-US" sz="1400" dirty="0"/>
          </a:p>
        </p:txBody>
      </p:sp>
      <p:sp>
        <p:nvSpPr>
          <p:cNvPr id="36" name="Footer Placeholder 2">
            <a:extLst>
              <a:ext uri="{FF2B5EF4-FFF2-40B4-BE49-F238E27FC236}">
                <a16:creationId xmlns:a16="http://schemas.microsoft.com/office/drawing/2014/main" id="{D31DA940-2BA2-4665-8668-62E8DB503FAF}"/>
              </a:ext>
            </a:extLst>
          </p:cNvPr>
          <p:cNvSpPr txBox="1">
            <a:spLocks/>
          </p:cNvSpPr>
          <p:nvPr/>
        </p:nvSpPr>
        <p:spPr>
          <a:xfrm>
            <a:off x="139816" y="6542442"/>
            <a:ext cx="6375633" cy="2154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</p:spTree>
    <p:extLst>
      <p:ext uri="{BB962C8B-B14F-4D97-AF65-F5344CB8AC3E}">
        <p14:creationId xmlns:p14="http://schemas.microsoft.com/office/powerpoint/2010/main" val="180651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F42C87E-4C2F-4318-9A8C-BAA97EB667D2}"/>
              </a:ext>
            </a:extLst>
          </p:cNvPr>
          <p:cNvGrpSpPr/>
          <p:nvPr/>
        </p:nvGrpSpPr>
        <p:grpSpPr>
          <a:xfrm>
            <a:off x="171450" y="1543050"/>
            <a:ext cx="11344275" cy="4905863"/>
            <a:chOff x="171450" y="1543050"/>
            <a:chExt cx="11344275" cy="4905863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8C98756F-AA79-435C-9737-743E016E5D10}"/>
                </a:ext>
              </a:extLst>
            </p:cNvPr>
            <p:cNvSpPr/>
            <p:nvPr/>
          </p:nvSpPr>
          <p:spPr>
            <a:xfrm>
              <a:off x="171450" y="1543050"/>
              <a:ext cx="5500684" cy="4905375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 err="1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9C16F8E5-E25F-4DB5-93E9-814C54F950F3}"/>
                </a:ext>
              </a:extLst>
            </p:cNvPr>
            <p:cNvSpPr/>
            <p:nvPr/>
          </p:nvSpPr>
          <p:spPr>
            <a:xfrm>
              <a:off x="5843589" y="1543051"/>
              <a:ext cx="5672136" cy="3015768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 err="1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E668CC36-DF7E-4255-80B4-53BAE9E8F83E}"/>
                </a:ext>
              </a:extLst>
            </p:cNvPr>
            <p:cNvSpPr/>
            <p:nvPr/>
          </p:nvSpPr>
          <p:spPr>
            <a:xfrm>
              <a:off x="5843589" y="4719444"/>
              <a:ext cx="5672136" cy="1729469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 err="1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8453D-EA25-475F-844B-80F1EE84F8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0757" y="213785"/>
            <a:ext cx="11308702" cy="320039"/>
          </a:xfrm>
        </p:spPr>
        <p:txBody>
          <a:bodyPr/>
          <a:lstStyle/>
          <a:p>
            <a:r>
              <a:rPr lang="en-US" dirty="0"/>
              <a:t>Monthly MARKETING DASHBOARD </a:t>
            </a:r>
            <a:r>
              <a:rPr lang="en-US" dirty="0">
                <a:solidFill>
                  <a:schemeClr val="accent2"/>
                </a:solidFill>
              </a:rPr>
              <a:t>March 2023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171109BB-B5A9-4906-8C3E-21045877A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50" y="693365"/>
            <a:ext cx="9144000" cy="594360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0AC8612-93E9-4E35-83FD-127355D41892}"/>
              </a:ext>
            </a:extLst>
          </p:cNvPr>
          <p:cNvSpPr/>
          <p:nvPr/>
        </p:nvSpPr>
        <p:spPr>
          <a:xfrm>
            <a:off x="0" y="533824"/>
            <a:ext cx="981075" cy="763426"/>
          </a:xfrm>
          <a:custGeom>
            <a:avLst/>
            <a:gdLst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98107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  <a:gd name="connsiteX0" fmla="*/ 0 w 981075"/>
              <a:gd name="connsiteY0" fmla="*/ 0 h 763426"/>
              <a:gd name="connsiteX1" fmla="*/ 981075 w 981075"/>
              <a:gd name="connsiteY1" fmla="*/ 0 h 763426"/>
              <a:gd name="connsiteX2" fmla="*/ 619125 w 981075"/>
              <a:gd name="connsiteY2" fmla="*/ 763426 h 763426"/>
              <a:gd name="connsiteX3" fmla="*/ 0 w 981075"/>
              <a:gd name="connsiteY3" fmla="*/ 763426 h 763426"/>
              <a:gd name="connsiteX4" fmla="*/ 0 w 981075"/>
              <a:gd name="connsiteY4" fmla="*/ 0 h 763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075" h="763426">
                <a:moveTo>
                  <a:pt x="0" y="0"/>
                </a:moveTo>
                <a:lnTo>
                  <a:pt x="981075" y="0"/>
                </a:lnTo>
                <a:lnTo>
                  <a:pt x="619125" y="763426"/>
                </a:lnTo>
                <a:lnTo>
                  <a:pt x="0" y="7634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 err="1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3AAA168-77BB-4036-8F86-67484222B30F}"/>
              </a:ext>
            </a:extLst>
          </p:cNvPr>
          <p:cNvSpPr txBox="1"/>
          <p:nvPr/>
        </p:nvSpPr>
        <p:spPr>
          <a:xfrm>
            <a:off x="277242" y="674315"/>
            <a:ext cx="817116" cy="3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2800" b="1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DDA444B1-CAA5-4BED-985C-FCCE419C9B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100" y="1657839"/>
            <a:ext cx="4924425" cy="439965"/>
          </a:xfrm>
        </p:spPr>
        <p:txBody>
          <a:bodyPr/>
          <a:lstStyle/>
          <a:p>
            <a:r>
              <a:rPr lang="en-US" dirty="0"/>
              <a:t>Monitoring:</a:t>
            </a:r>
          </a:p>
        </p:txBody>
      </p:sp>
      <p:sp>
        <p:nvSpPr>
          <p:cNvPr id="33" name="Content Placeholder 7">
            <a:extLst>
              <a:ext uri="{FF2B5EF4-FFF2-40B4-BE49-F238E27FC236}">
                <a16:creationId xmlns:a16="http://schemas.microsoft.com/office/drawing/2014/main" id="{4AD69B3C-3F07-43FE-8609-B8F4BB32C81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57200" y="2088279"/>
            <a:ext cx="4924425" cy="4152899"/>
          </a:xfrm>
        </p:spPr>
        <p:txBody>
          <a:bodyPr/>
          <a:lstStyle/>
          <a:p>
            <a:pPr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500" dirty="0"/>
              <a:t>Annual Report</a:t>
            </a:r>
          </a:p>
          <a:p>
            <a:pPr lvl="1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300" dirty="0"/>
              <a:t>The fully updated version of the report was sent to the District for review as well as internally</a:t>
            </a:r>
          </a:p>
          <a:p>
            <a:pPr lvl="1"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300" dirty="0"/>
              <a:t>Working toward a print date of April 19</a:t>
            </a:r>
            <a:r>
              <a:rPr lang="en-US" sz="1300" baseline="30000" dirty="0"/>
              <a:t>th</a:t>
            </a:r>
          </a:p>
          <a:p>
            <a:pPr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500" dirty="0"/>
              <a:t>Financial Literacy Month Campaign</a:t>
            </a:r>
          </a:p>
          <a:p>
            <a:pPr>
              <a:lnSpc>
                <a:spcPts val="1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500" dirty="0"/>
              <a:t>Martha’s Table Retractable Banner</a:t>
            </a:r>
          </a:p>
        </p:txBody>
      </p:sp>
      <p:sp>
        <p:nvSpPr>
          <p:cNvPr id="34" name="Content Placeholder 16">
            <a:extLst>
              <a:ext uri="{FF2B5EF4-FFF2-40B4-BE49-F238E27FC236}">
                <a16:creationId xmlns:a16="http://schemas.microsoft.com/office/drawing/2014/main" id="{6DE62784-3F58-4848-BA62-492E264E4488}"/>
              </a:ext>
            </a:extLst>
          </p:cNvPr>
          <p:cNvSpPr txBox="1">
            <a:spLocks/>
          </p:cNvSpPr>
          <p:nvPr/>
        </p:nvSpPr>
        <p:spPr>
          <a:xfrm>
            <a:off x="6029325" y="1927653"/>
            <a:ext cx="5334000" cy="263116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500" dirty="0"/>
              <a:t>Work with David on Lead Gen Opportunities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1845EA60-6CF3-45E0-8026-E43301029B48}"/>
              </a:ext>
            </a:extLst>
          </p:cNvPr>
          <p:cNvSpPr txBox="1">
            <a:spLocks/>
          </p:cNvSpPr>
          <p:nvPr/>
        </p:nvSpPr>
        <p:spPr>
          <a:xfrm>
            <a:off x="6053137" y="1657839"/>
            <a:ext cx="4924425" cy="4399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On Deck:</a:t>
            </a:r>
          </a:p>
        </p:txBody>
      </p:sp>
      <p:sp>
        <p:nvSpPr>
          <p:cNvPr id="48" name="Content Placeholder 16">
            <a:extLst>
              <a:ext uri="{FF2B5EF4-FFF2-40B4-BE49-F238E27FC236}">
                <a16:creationId xmlns:a16="http://schemas.microsoft.com/office/drawing/2014/main" id="{70AB9E14-6974-4428-B8EA-5185B691C173}"/>
              </a:ext>
            </a:extLst>
          </p:cNvPr>
          <p:cNvSpPr txBox="1">
            <a:spLocks/>
          </p:cNvSpPr>
          <p:nvPr/>
        </p:nvSpPr>
        <p:spPr>
          <a:xfrm>
            <a:off x="6029325" y="5298204"/>
            <a:ext cx="5334000" cy="9120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2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n-US" sz="1600" dirty="0"/>
              <a:t>Spend to date: $71,871</a:t>
            </a:r>
          </a:p>
          <a:p>
            <a:pPr>
              <a:spcBef>
                <a:spcPts val="1200"/>
              </a:spcBef>
            </a:pPr>
            <a:r>
              <a:rPr lang="en-US" sz="1600" dirty="0"/>
              <a:t>Budget remaining: $132,478</a:t>
            </a:r>
          </a:p>
        </p:txBody>
      </p:sp>
      <p:sp>
        <p:nvSpPr>
          <p:cNvPr id="49" name="Text Placeholder 5">
            <a:extLst>
              <a:ext uri="{FF2B5EF4-FFF2-40B4-BE49-F238E27FC236}">
                <a16:creationId xmlns:a16="http://schemas.microsoft.com/office/drawing/2014/main" id="{285889A5-09C0-49D8-80F2-B1D66C51D87D}"/>
              </a:ext>
            </a:extLst>
          </p:cNvPr>
          <p:cNvSpPr txBox="1">
            <a:spLocks/>
          </p:cNvSpPr>
          <p:nvPr/>
        </p:nvSpPr>
        <p:spPr>
          <a:xfrm>
            <a:off x="6053137" y="4867764"/>
            <a:ext cx="4924425" cy="4399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Budget Check: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2DF8269C-CDF8-4D3D-9415-9784B0F4D783}"/>
              </a:ext>
            </a:extLst>
          </p:cNvPr>
          <p:cNvSpPr txBox="1">
            <a:spLocks/>
          </p:cNvSpPr>
          <p:nvPr/>
        </p:nvSpPr>
        <p:spPr>
          <a:xfrm>
            <a:off x="139816" y="6542442"/>
            <a:ext cx="6375633" cy="2154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</p:spTree>
    <p:extLst>
      <p:ext uri="{BB962C8B-B14F-4D97-AF65-F5344CB8AC3E}">
        <p14:creationId xmlns:p14="http://schemas.microsoft.com/office/powerpoint/2010/main" val="358732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5473D-D780-4BDD-B9F2-E6890B06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fld id="{8A05B047-7786-42C0-A2BF-6DB1A4525D4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BCB32-0CF9-4860-9135-6053745B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22" y="684470"/>
            <a:ext cx="9144000" cy="594360"/>
          </a:xfrm>
        </p:spPr>
        <p:txBody>
          <a:bodyPr/>
          <a:lstStyle/>
          <a:p>
            <a:r>
              <a:rPr lang="en-US" dirty="0"/>
              <a:t>New Accounts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97EB319-9A06-4025-B1D3-26217B77C8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181194"/>
              </p:ext>
            </p:extLst>
          </p:nvPr>
        </p:nvGraphicFramePr>
        <p:xfrm>
          <a:off x="3725572" y="1134012"/>
          <a:ext cx="4740855" cy="4991505"/>
        </p:xfrm>
        <a:graphic>
          <a:graphicData uri="http://schemas.openxmlformats.org/drawingml/2006/table">
            <a:tbl>
              <a:tblPr firstRow="1" bandRow="1">
                <a:tableStyleId>{6FF3EA9E-BB28-4088-AA58-0C9C6C2AA903}</a:tableStyleId>
              </a:tblPr>
              <a:tblGrid>
                <a:gridCol w="15361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61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86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373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Year 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Accounts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126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en-US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Oct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126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Nov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Dec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500">
                <a:tc rowSpan="10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2023</a:t>
                      </a:r>
                      <a:endParaRPr lang="en-US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45853553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267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97563077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247974584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639007372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00980385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1633919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86938074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Sept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579467787"/>
                  </a:ext>
                </a:extLst>
              </a:tr>
              <a:tr h="20487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2,085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3754160"/>
                  </a:ext>
                </a:extLst>
              </a:tr>
            </a:tbl>
          </a:graphicData>
        </a:graphic>
      </p:graphicFrame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3F7BBE9-5FF6-477D-9EA6-80FC7371834C}"/>
              </a:ext>
            </a:extLst>
          </p:cNvPr>
          <p:cNvSpPr txBox="1">
            <a:spLocks/>
          </p:cNvSpPr>
          <p:nvPr/>
        </p:nvSpPr>
        <p:spPr>
          <a:xfrm>
            <a:off x="188522" y="267882"/>
            <a:ext cx="9144000" cy="320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cap="all" spc="100" dirty="0">
                <a:solidFill>
                  <a:schemeClr val="accent1"/>
                </a:solidFill>
              </a:rPr>
              <a:t>Accounts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8F564FF-91A6-4915-9CD8-F9F84ABE62CE}"/>
              </a:ext>
            </a:extLst>
          </p:cNvPr>
          <p:cNvSpPr txBox="1">
            <a:spLocks/>
          </p:cNvSpPr>
          <p:nvPr/>
        </p:nvSpPr>
        <p:spPr>
          <a:xfrm>
            <a:off x="0" y="6519246"/>
            <a:ext cx="6333688" cy="2154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</p:spTree>
    <p:extLst>
      <p:ext uri="{BB962C8B-B14F-4D97-AF65-F5344CB8AC3E}">
        <p14:creationId xmlns:p14="http://schemas.microsoft.com/office/powerpoint/2010/main" val="361132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5473D-D780-4BDD-B9F2-E6890B06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fld id="{8A05B047-7786-42C0-A2BF-6DB1A4525D4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BCB32-0CF9-4860-9135-6053745B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22" y="681775"/>
            <a:ext cx="9144000" cy="594360"/>
          </a:xfrm>
        </p:spPr>
        <p:txBody>
          <a:bodyPr/>
          <a:lstStyle/>
          <a:p>
            <a:r>
              <a:rPr lang="en-US" dirty="0"/>
              <a:t>New Accounts by Residency 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97EB319-9A06-4025-B1D3-26217B77C8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314286"/>
              </p:ext>
            </p:extLst>
          </p:nvPr>
        </p:nvGraphicFramePr>
        <p:xfrm>
          <a:off x="3725572" y="1134012"/>
          <a:ext cx="5570828" cy="5075120"/>
        </p:xfrm>
        <a:graphic>
          <a:graphicData uri="http://schemas.openxmlformats.org/drawingml/2006/table">
            <a:tbl>
              <a:tblPr firstRow="1" bandRow="1">
                <a:tableStyleId>{6FF3EA9E-BB28-4088-AA58-0C9C6C2AA903}</a:tableStyleId>
              </a:tblPr>
              <a:tblGrid>
                <a:gridCol w="1335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02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0285">
                  <a:extLst>
                    <a:ext uri="{9D8B030D-6E8A-4147-A177-3AD203B41FA5}">
                      <a16:colId xmlns:a16="http://schemas.microsoft.com/office/drawing/2014/main" val="216157811"/>
                    </a:ext>
                  </a:extLst>
                </a:gridCol>
              </a:tblGrid>
              <a:tr h="9373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Year 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DC New Accounts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Non-Resident New Account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126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en-US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Oct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126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Nov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Dec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500">
                <a:tc rowSpan="10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2023</a:t>
                      </a:r>
                      <a:endParaRPr lang="en-US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5853553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97563077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247974584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639007372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00980385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1633919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686938074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Sept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579467787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1,937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3754160"/>
                  </a:ext>
                </a:extLst>
              </a:tr>
            </a:tbl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9093AA-68C9-4EEF-A1CD-6E10A754B731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513405"/>
            <a:ext cx="6858000" cy="215444"/>
          </a:xfrm>
          <a:prstGeom prst="rect">
            <a:avLst/>
          </a:prstGeom>
        </p:spPr>
        <p:txBody>
          <a:bodyPr/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88005B9-9986-485B-B9D6-CB197FD6D1F6}"/>
              </a:ext>
            </a:extLst>
          </p:cNvPr>
          <p:cNvSpPr txBox="1">
            <a:spLocks/>
          </p:cNvSpPr>
          <p:nvPr/>
        </p:nvSpPr>
        <p:spPr>
          <a:xfrm>
            <a:off x="188522" y="267882"/>
            <a:ext cx="9144000" cy="320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cap="all" spc="100" dirty="0">
                <a:solidFill>
                  <a:schemeClr val="accent1"/>
                </a:solidFill>
              </a:rPr>
              <a:t>Accounts</a:t>
            </a:r>
          </a:p>
        </p:txBody>
      </p:sp>
    </p:spTree>
    <p:extLst>
      <p:ext uri="{BB962C8B-B14F-4D97-AF65-F5344CB8AC3E}">
        <p14:creationId xmlns:p14="http://schemas.microsoft.com/office/powerpoint/2010/main" val="358976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5473D-D780-4BDD-B9F2-E6890B06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fld id="{8A05B047-7786-42C0-A2BF-6DB1A4525D4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BCB32-0CF9-4860-9135-6053745B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22" y="677343"/>
            <a:ext cx="9144000" cy="594360"/>
          </a:xfrm>
        </p:spPr>
        <p:txBody>
          <a:bodyPr/>
          <a:lstStyle/>
          <a:p>
            <a:r>
              <a:rPr lang="en-US" dirty="0"/>
              <a:t>Assets by Portfolio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411C6A3-62F0-4923-A2B1-D48BF85F8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788244"/>
              </p:ext>
            </p:extLst>
          </p:nvPr>
        </p:nvGraphicFramePr>
        <p:xfrm>
          <a:off x="575527" y="1286972"/>
          <a:ext cx="3454900" cy="4749844"/>
        </p:xfrm>
        <a:graphic>
          <a:graphicData uri="http://schemas.openxmlformats.org/drawingml/2006/table">
            <a:tbl>
              <a:tblPr firstRow="1" bandRow="1">
                <a:tableStyleId>{6FF3EA9E-BB28-4088-AA58-0C9C6C2AA903}</a:tableStyleId>
              </a:tblPr>
              <a:tblGrid>
                <a:gridCol w="1889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0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1024">
                <a:tc gridSpan="3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March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AB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8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A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8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Fund Name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Share of 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Assets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Assets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6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Non-U.S. Total Stock Market Index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$15,962,346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66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Non-U.S. Socially Responsible Equity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$9,590,677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60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U.S. Small Cap Equity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$24,096,909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223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U.S. Large Cap Equity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$74,638,151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366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U.S. Socially Responsible Equity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$22,163,495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366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U.S. Total Stock Market Index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$233,984,570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752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Intermediate-Term Bond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$13,145,640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366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U.S. Intermediate-Term Bond Index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$9,888,621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610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Sub Total Individual  Portfolios </a:t>
                      </a:r>
                      <a:endParaRPr lang="en-US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$403,470,409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243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2040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$13,426,087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757731967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2037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$52,994,349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2034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$112,925,059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2031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$105,668,675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2028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$103,913,430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2025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$97,996,903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573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In College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$131,422,183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3743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Sub Total  YOE Portfolios</a:t>
                      </a:r>
                      <a:endParaRPr lang="en-US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$618,346,684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261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Principal Protected Portfolio</a:t>
                      </a:r>
                      <a:endParaRPr lang="en-US" sz="8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$59,163,247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40682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TOTAL </a:t>
                      </a:r>
                      <a:endParaRPr lang="en-US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$1,080,980,340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C2BFDE77-B362-487D-A68F-3B55BB03F4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6390161"/>
              </p:ext>
            </p:extLst>
          </p:nvPr>
        </p:nvGraphicFramePr>
        <p:xfrm>
          <a:off x="4148754" y="1170432"/>
          <a:ext cx="7062732" cy="5073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1DE692-F3CF-4B4A-844C-724F973223CF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519246"/>
            <a:ext cx="6736080" cy="215444"/>
          </a:xfrm>
          <a:prstGeom prst="rect">
            <a:avLst/>
          </a:prstGeom>
        </p:spPr>
        <p:txBody>
          <a:bodyPr/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884F643-34D7-4F66-B5CF-F4A7007E2B22}"/>
              </a:ext>
            </a:extLst>
          </p:cNvPr>
          <p:cNvSpPr txBox="1">
            <a:spLocks/>
          </p:cNvSpPr>
          <p:nvPr/>
        </p:nvSpPr>
        <p:spPr>
          <a:xfrm>
            <a:off x="188522" y="267882"/>
            <a:ext cx="9144000" cy="320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cap="all" spc="100" dirty="0">
                <a:solidFill>
                  <a:schemeClr val="accent1"/>
                </a:solidFill>
              </a:rPr>
              <a:t>Assets</a:t>
            </a:r>
          </a:p>
        </p:txBody>
      </p:sp>
    </p:spTree>
    <p:extLst>
      <p:ext uri="{BB962C8B-B14F-4D97-AF65-F5344CB8AC3E}">
        <p14:creationId xmlns:p14="http://schemas.microsoft.com/office/powerpoint/2010/main" val="17040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5473D-D780-4BDD-B9F2-E6890B06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fld id="{8A05B047-7786-42C0-A2BF-6DB1A4525D4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BCB32-0CF9-4860-9135-6053745B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22" y="615503"/>
            <a:ext cx="9144000" cy="594360"/>
          </a:xfrm>
        </p:spPr>
        <p:txBody>
          <a:bodyPr/>
          <a:lstStyle/>
          <a:p>
            <a:r>
              <a:rPr lang="en-US" dirty="0"/>
              <a:t>Net Contributions by Portfolio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411C6A3-62F0-4923-A2B1-D48BF85F8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676853"/>
              </p:ext>
            </p:extLst>
          </p:nvPr>
        </p:nvGraphicFramePr>
        <p:xfrm>
          <a:off x="575527" y="1208391"/>
          <a:ext cx="3454900" cy="4538338"/>
        </p:xfrm>
        <a:graphic>
          <a:graphicData uri="http://schemas.openxmlformats.org/drawingml/2006/table">
            <a:tbl>
              <a:tblPr firstRow="1" bandRow="1">
                <a:tableStyleId>{6FF3EA9E-BB28-4088-AA58-0C9C6C2AA903}</a:tableStyleId>
              </a:tblPr>
              <a:tblGrid>
                <a:gridCol w="1889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0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1024">
                <a:tc gridSpan="3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March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AB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8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AB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8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Fund Name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Share of </a:t>
                      </a: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Assets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Assets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66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Non-U.S. Total Stock Market Index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$183,475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66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Non-U.S. Socially </a:t>
                      </a:r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Respo</a:t>
                      </a:r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nsible Equity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$68,070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60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U.S. Small Cap Equity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$197,494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223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U.S. Large Cap Equity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$477,675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366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U.S. Socially Responsible Equity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$237,355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366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U.S. Total Stock Market Index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$1,417,133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752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Intermediate-Term Bond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$78,730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366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U.S. Intermediate-Term Bond Index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$123,198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Sub Total Individual  Portfolios </a:t>
                      </a:r>
                      <a:endParaRPr lang="en-US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$2,783,130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43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2040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$803,003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757731967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2037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$1,191,631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2034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$1,187,783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2031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$1,026,231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8890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2028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$761,601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579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2025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$622,028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966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DC College Savings In College Portfolio</a:t>
                      </a:r>
                      <a:endParaRPr lang="en-US" sz="8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$861,345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3743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Sub Total  YOE Portfolios</a:t>
                      </a:r>
                      <a:endParaRPr lang="en-US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$6,453,622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261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Principal Protected Portfolio</a:t>
                      </a:r>
                      <a:endParaRPr lang="en-US" sz="8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$369,817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056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TOTAL </a:t>
                      </a:r>
                      <a:endParaRPr lang="en-US" sz="8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$9,606,569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C2BFDE77-B362-487D-A68F-3B55BB03F4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7605420"/>
              </p:ext>
            </p:extLst>
          </p:nvPr>
        </p:nvGraphicFramePr>
        <p:xfrm>
          <a:off x="4148754" y="1170432"/>
          <a:ext cx="7062732" cy="5073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1DE692-F3CF-4B4A-844C-724F973223CF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8794" y="6519246"/>
            <a:ext cx="6736080" cy="215444"/>
          </a:xfrm>
          <a:prstGeom prst="rect">
            <a:avLst/>
          </a:prstGeom>
        </p:spPr>
        <p:txBody>
          <a:bodyPr/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F7BB3E0-CA4C-4DF8-AF80-777EB400A324}"/>
              </a:ext>
            </a:extLst>
          </p:cNvPr>
          <p:cNvSpPr txBox="1">
            <a:spLocks/>
          </p:cNvSpPr>
          <p:nvPr/>
        </p:nvSpPr>
        <p:spPr>
          <a:xfrm>
            <a:off x="575527" y="6108680"/>
            <a:ext cx="6126480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Net contributions include contributions &amp; rollover in transaction type.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6E1CD1E6-D4A5-43F5-8B6A-6D4A948F598A}"/>
              </a:ext>
            </a:extLst>
          </p:cNvPr>
          <p:cNvSpPr txBox="1">
            <a:spLocks/>
          </p:cNvSpPr>
          <p:nvPr/>
        </p:nvSpPr>
        <p:spPr>
          <a:xfrm>
            <a:off x="188522" y="267882"/>
            <a:ext cx="9144000" cy="320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cap="all" spc="100" dirty="0">
                <a:solidFill>
                  <a:schemeClr val="accent1"/>
                </a:solidFill>
              </a:rPr>
              <a:t>Contributions</a:t>
            </a:r>
          </a:p>
        </p:txBody>
      </p:sp>
    </p:spTree>
    <p:extLst>
      <p:ext uri="{BB962C8B-B14F-4D97-AF65-F5344CB8AC3E}">
        <p14:creationId xmlns:p14="http://schemas.microsoft.com/office/powerpoint/2010/main" val="424013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5473D-D780-4BDD-B9F2-E6890B06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fld id="{8A05B047-7786-42C0-A2BF-6DB1A4525D4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BCB32-0CF9-4860-9135-6053745B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22" y="658368"/>
            <a:ext cx="9144000" cy="594360"/>
          </a:xfrm>
        </p:spPr>
        <p:txBody>
          <a:bodyPr/>
          <a:lstStyle/>
          <a:p>
            <a:r>
              <a:rPr lang="en-US" dirty="0"/>
              <a:t>Net Contributions by Month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97EB319-9A06-4025-B1D3-26217B77C8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741683"/>
              </p:ext>
            </p:extLst>
          </p:nvPr>
        </p:nvGraphicFramePr>
        <p:xfrm>
          <a:off x="3310586" y="955548"/>
          <a:ext cx="5570828" cy="5065620"/>
        </p:xfrm>
        <a:graphic>
          <a:graphicData uri="http://schemas.openxmlformats.org/drawingml/2006/table">
            <a:tbl>
              <a:tblPr firstRow="1" bandRow="1">
                <a:tableStyleId>{6FF3EA9E-BB28-4088-AA58-0C9C6C2AA903}</a:tableStyleId>
              </a:tblPr>
              <a:tblGrid>
                <a:gridCol w="1335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5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02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0285">
                  <a:extLst>
                    <a:ext uri="{9D8B030D-6E8A-4147-A177-3AD203B41FA5}">
                      <a16:colId xmlns:a16="http://schemas.microsoft.com/office/drawing/2014/main" val="216157811"/>
                    </a:ext>
                  </a:extLst>
                </a:gridCol>
              </a:tblGrid>
              <a:tr h="9373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Year 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Transactions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Amount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126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en-US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Oct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16,586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$7,216,158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126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Nov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17,797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$8,651,475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Dec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18,937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$21,974,609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500">
                <a:tc rowSpan="10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2023</a:t>
                      </a:r>
                      <a:endParaRPr lang="en-US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23,263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$18,436,891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17,926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$9,058,413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5853553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19,325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$9,606,569 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97563077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247974584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639007372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00980385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1633919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86938074"/>
                  </a:ext>
                </a:extLst>
              </a:tr>
              <a:tr h="3065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Sept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579467787"/>
                  </a:ext>
                </a:extLst>
              </a:tr>
              <a:tr h="29700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113,834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$74,944,115 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3754160"/>
                  </a:ext>
                </a:extLst>
              </a:tr>
            </a:tbl>
          </a:graphicData>
        </a:graphic>
      </p:graphicFrame>
      <p:sp>
        <p:nvSpPr>
          <p:cNvPr id="9" name="Footer Placeholder 6">
            <a:extLst>
              <a:ext uri="{FF2B5EF4-FFF2-40B4-BE49-F238E27FC236}">
                <a16:creationId xmlns:a16="http://schemas.microsoft.com/office/drawing/2014/main" id="{84667D88-24CD-44E5-B42A-1639077824AF}"/>
              </a:ext>
            </a:extLst>
          </p:cNvPr>
          <p:cNvSpPr txBox="1">
            <a:spLocks/>
          </p:cNvSpPr>
          <p:nvPr/>
        </p:nvSpPr>
        <p:spPr>
          <a:xfrm>
            <a:off x="3530526" y="6052218"/>
            <a:ext cx="6126480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Net contributions include contribution &amp; rollover in transaction type.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22CF4F-B1B2-4DDB-B482-08ECB3C0BFC6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531250"/>
            <a:ext cx="7067006" cy="215444"/>
          </a:xfrm>
          <a:prstGeom prst="rect">
            <a:avLst/>
          </a:prstGeom>
        </p:spPr>
        <p:txBody>
          <a:bodyPr/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A33E7F7-4FDC-4737-8508-1C84E02C4098}"/>
              </a:ext>
            </a:extLst>
          </p:cNvPr>
          <p:cNvSpPr txBox="1">
            <a:spLocks/>
          </p:cNvSpPr>
          <p:nvPr/>
        </p:nvSpPr>
        <p:spPr>
          <a:xfrm>
            <a:off x="188522" y="267882"/>
            <a:ext cx="9144000" cy="320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cap="all" spc="100" dirty="0">
                <a:solidFill>
                  <a:schemeClr val="accent1"/>
                </a:solidFill>
              </a:rPr>
              <a:t>Contributions</a:t>
            </a:r>
          </a:p>
        </p:txBody>
      </p:sp>
    </p:spTree>
    <p:extLst>
      <p:ext uri="{BB962C8B-B14F-4D97-AF65-F5344CB8AC3E}">
        <p14:creationId xmlns:p14="http://schemas.microsoft.com/office/powerpoint/2010/main" val="124669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5473D-D780-4BDD-B9F2-E6890B06E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11486" y="6519246"/>
            <a:ext cx="349997" cy="215444"/>
          </a:xfrm>
        </p:spPr>
        <p:txBody>
          <a:bodyPr/>
          <a:lstStyle/>
          <a:p>
            <a:fld id="{8A05B047-7786-42C0-A2BF-6DB1A4525D4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4BCB32-0CF9-4860-9135-6053745B2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22" y="672556"/>
            <a:ext cx="9144000" cy="594360"/>
          </a:xfrm>
        </p:spPr>
        <p:txBody>
          <a:bodyPr/>
          <a:lstStyle/>
          <a:p>
            <a:r>
              <a:rPr lang="en-US" dirty="0"/>
              <a:t>Inflows by Month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97EB319-9A06-4025-B1D3-26217B77C8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198621"/>
              </p:ext>
            </p:extLst>
          </p:nvPr>
        </p:nvGraphicFramePr>
        <p:xfrm>
          <a:off x="457200" y="1467781"/>
          <a:ext cx="10056501" cy="4717663"/>
        </p:xfrm>
        <a:graphic>
          <a:graphicData uri="http://schemas.openxmlformats.org/drawingml/2006/table">
            <a:tbl>
              <a:tblPr firstRow="1" bandRow="1">
                <a:tableStyleId>{6FF3EA9E-BB28-4088-AA58-0C9C6C2AA903}</a:tableStyleId>
              </a:tblPr>
              <a:tblGrid>
                <a:gridCol w="1165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5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4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6438">
                  <a:extLst>
                    <a:ext uri="{9D8B030D-6E8A-4147-A177-3AD203B41FA5}">
                      <a16:colId xmlns:a16="http://schemas.microsoft.com/office/drawing/2014/main" val="216157811"/>
                    </a:ext>
                  </a:extLst>
                </a:gridCol>
                <a:gridCol w="1266438">
                  <a:extLst>
                    <a:ext uri="{9D8B030D-6E8A-4147-A177-3AD203B41FA5}">
                      <a16:colId xmlns:a16="http://schemas.microsoft.com/office/drawing/2014/main" val="564678375"/>
                    </a:ext>
                  </a:extLst>
                </a:gridCol>
                <a:gridCol w="1392555">
                  <a:extLst>
                    <a:ext uri="{9D8B030D-6E8A-4147-A177-3AD203B41FA5}">
                      <a16:colId xmlns:a16="http://schemas.microsoft.com/office/drawing/2014/main" val="2789948598"/>
                    </a:ext>
                  </a:extLst>
                </a:gridCol>
                <a:gridCol w="1266438">
                  <a:extLst>
                    <a:ext uri="{9D8B030D-6E8A-4147-A177-3AD203B41FA5}">
                      <a16:colId xmlns:a16="http://schemas.microsoft.com/office/drawing/2014/main" val="434441949"/>
                    </a:ext>
                  </a:extLst>
                </a:gridCol>
                <a:gridCol w="1266438">
                  <a:extLst>
                    <a:ext uri="{9D8B030D-6E8A-4147-A177-3AD203B41FA5}">
                      <a16:colId xmlns:a16="http://schemas.microsoft.com/office/drawing/2014/main" val="4200241838"/>
                    </a:ext>
                  </a:extLst>
                </a:gridCol>
              </a:tblGrid>
              <a:tr h="8629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Year 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Month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Exchanges/ Band Rolls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Rollover 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noProof="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Internal Plan Transfers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noProof="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Contributions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noProof="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Adjustments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kern="1200" noProof="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2726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en-US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Oct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$1,987,283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$43,876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$592,868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$7,183,515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$5,325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$9,812,867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726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Nov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$1,429,851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$19,601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$547,545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$8,701,353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$35,818 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$10,734,168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1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Dec </a:t>
                      </a:r>
                      <a:endParaRPr 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$3,717,767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$138,420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$1,967,470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$22,039,605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$228,327 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$28,091,589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180">
                <a:tc rowSpan="10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2023</a:t>
                      </a:r>
                      <a:endParaRPr lang="en-US" sz="14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$5,967,485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$190,071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$1,548,132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$18,418,410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$20,368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$26,144,466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Feb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$2,515,178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$140,838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$633,225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$8,950,797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$23,029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$12,263,067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45853553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$1,898,128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$239,480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$881,360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$9,443,337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$6,917 </a:t>
                      </a: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$12,469,222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97563077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47974584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39007372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700980385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1633919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86938074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Sept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467787"/>
                  </a:ext>
                </a:extLst>
              </a:tr>
              <a:tr h="282180">
                <a:tc vMerge="1"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400" b="1" u="none" strike="noStrike" kern="1200" dirty="0">
                        <a:solidFill>
                          <a:srgbClr val="39607A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$17,515,692 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$772,286 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$6,170,600 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$74,737,017 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$319,784 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$99,515,379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54160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82D43A-B5A7-414A-9D3C-EB4FECE0AD0D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-1" y="6522282"/>
            <a:ext cx="6342077" cy="215444"/>
          </a:xfrm>
          <a:prstGeom prst="rect">
            <a:avLst/>
          </a:prstGeom>
        </p:spPr>
        <p:txBody>
          <a:bodyPr/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This was confidentially prepared for the Office of the Chief Financial Officer of the District of Columbia and is not intended for public use.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CDDA9DF0-E07C-4977-B1E7-AB796418E95B}"/>
              </a:ext>
            </a:extLst>
          </p:cNvPr>
          <p:cNvSpPr txBox="1">
            <a:spLocks/>
          </p:cNvSpPr>
          <p:nvPr/>
        </p:nvSpPr>
        <p:spPr>
          <a:xfrm>
            <a:off x="188522" y="267882"/>
            <a:ext cx="9144000" cy="32003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cap="all" spc="100" dirty="0">
                <a:solidFill>
                  <a:schemeClr val="accent1"/>
                </a:solidFill>
              </a:rPr>
              <a:t>Contributions</a:t>
            </a:r>
          </a:p>
        </p:txBody>
      </p:sp>
    </p:spTree>
    <p:extLst>
      <p:ext uri="{BB962C8B-B14F-4D97-AF65-F5344CB8AC3E}">
        <p14:creationId xmlns:p14="http://schemas.microsoft.com/office/powerpoint/2010/main" val="215762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scensus 2020">
  <a:themeElements>
    <a:clrScheme name="Ascensus 2020">
      <a:dk1>
        <a:srgbClr val="000000"/>
      </a:dk1>
      <a:lt1>
        <a:srgbClr val="FFFFFF"/>
      </a:lt1>
      <a:dk2>
        <a:srgbClr val="003241"/>
      </a:dk2>
      <a:lt2>
        <a:srgbClr val="C3C3C3"/>
      </a:lt2>
      <a:accent1>
        <a:srgbClr val="00A88C"/>
      </a:accent1>
      <a:accent2>
        <a:srgbClr val="026B84"/>
      </a:accent2>
      <a:accent3>
        <a:srgbClr val="05A2C6"/>
      </a:accent3>
      <a:accent4>
        <a:srgbClr val="524887"/>
      </a:accent4>
      <a:accent5>
        <a:srgbClr val="AF4D7E"/>
      </a:accent5>
      <a:accent6>
        <a:srgbClr val="E4705E"/>
      </a:accent6>
      <a:hlink>
        <a:srgbClr val="05A2C6"/>
      </a:hlink>
      <a:folHlink>
        <a:srgbClr val="9B9B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90000"/>
          </a:lnSpc>
          <a:defRPr sz="2000" dirty="0" err="1" smtClean="0"/>
        </a:defPPr>
      </a:lstStyle>
    </a:txDef>
  </a:objectDefaults>
  <a:extraClrSchemeLst/>
  <a:custClrLst>
    <a:custClr name="Action Blue">
      <a:srgbClr val="316EC4"/>
    </a:custClr>
    <a:custClr name="Success Green">
      <a:srgbClr val="1AA01C"/>
    </a:custClr>
    <a:custClr name="Warning Yellow">
      <a:srgbClr val="D48200"/>
    </a:custClr>
    <a:custClr name="Danger Red">
      <a:srgbClr val="D2260F"/>
    </a:custClr>
  </a:custClrLst>
  <a:extLst>
    <a:ext uri="{05A4C25C-085E-4340-85A3-A5531E510DB2}">
      <thm15:themeFamily xmlns:thm15="http://schemas.microsoft.com/office/thememl/2012/main" name="Ascensus 2020 v4.potx" id="{3545A21D-47E6-4960-9513-59CE43A68276}" vid="{F904B955-4ACD-429D-BE84-5DA771BC1640}"/>
    </a:ext>
  </a:extLst>
</a:theme>
</file>

<file path=ppt/theme/theme2.xml><?xml version="1.0" encoding="utf-8"?>
<a:theme xmlns:a="http://schemas.openxmlformats.org/drawingml/2006/main" name="Office Theme">
  <a:themeElements>
    <a:clrScheme name="Ascensus 2020">
      <a:dk1>
        <a:srgbClr val="000000"/>
      </a:dk1>
      <a:lt1>
        <a:srgbClr val="FFFFFF"/>
      </a:lt1>
      <a:dk2>
        <a:srgbClr val="003241"/>
      </a:dk2>
      <a:lt2>
        <a:srgbClr val="C3C3C3"/>
      </a:lt2>
      <a:accent1>
        <a:srgbClr val="00A88C"/>
      </a:accent1>
      <a:accent2>
        <a:srgbClr val="026B84"/>
      </a:accent2>
      <a:accent3>
        <a:srgbClr val="05A2C6"/>
      </a:accent3>
      <a:accent4>
        <a:srgbClr val="524887"/>
      </a:accent4>
      <a:accent5>
        <a:srgbClr val="AF4D7E"/>
      </a:accent5>
      <a:accent6>
        <a:srgbClr val="E4705E"/>
      </a:accent6>
      <a:hlink>
        <a:srgbClr val="05A2C6"/>
      </a:hlink>
      <a:folHlink>
        <a:srgbClr val="9B9B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90000"/>
          </a:lnSpc>
          <a:defRPr sz="2000" dirty="0" err="1" smtClean="0"/>
        </a:defPPr>
      </a:lstStyle>
    </a:txDef>
  </a:objectDefaults>
  <a:extraClrSchemeLst/>
  <a:custClrLst>
    <a:custClr name="Action Blue">
      <a:srgbClr val="316EC4"/>
    </a:custClr>
    <a:custClr name="Success Green">
      <a:srgbClr val="1AA01C"/>
    </a:custClr>
    <a:custClr name="Warning Yellow">
      <a:srgbClr val="D48200"/>
    </a:custClr>
    <a:custClr name="Danger Red">
      <a:srgbClr val="D2260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Ascensus 2020">
      <a:dk1>
        <a:srgbClr val="000000"/>
      </a:dk1>
      <a:lt1>
        <a:srgbClr val="FFFFFF"/>
      </a:lt1>
      <a:dk2>
        <a:srgbClr val="003241"/>
      </a:dk2>
      <a:lt2>
        <a:srgbClr val="C3C3C3"/>
      </a:lt2>
      <a:accent1>
        <a:srgbClr val="00A88C"/>
      </a:accent1>
      <a:accent2>
        <a:srgbClr val="026B84"/>
      </a:accent2>
      <a:accent3>
        <a:srgbClr val="05A2C6"/>
      </a:accent3>
      <a:accent4>
        <a:srgbClr val="524887"/>
      </a:accent4>
      <a:accent5>
        <a:srgbClr val="AF4D7E"/>
      </a:accent5>
      <a:accent6>
        <a:srgbClr val="E4705E"/>
      </a:accent6>
      <a:hlink>
        <a:srgbClr val="05A2C6"/>
      </a:hlink>
      <a:folHlink>
        <a:srgbClr val="9B9B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90000"/>
          </a:lnSpc>
          <a:defRPr sz="2000" dirty="0" err="1" smtClean="0"/>
        </a:defPPr>
      </a:lstStyle>
    </a:txDef>
  </a:objectDefaults>
  <a:extraClrSchemeLst/>
  <a:custClrLst>
    <a:custClr name="Action Blue">
      <a:srgbClr val="316EC4"/>
    </a:custClr>
    <a:custClr name="Success Green">
      <a:srgbClr val="1AA01C"/>
    </a:custClr>
    <a:custClr name="Warning Yellow">
      <a:srgbClr val="D48200"/>
    </a:custClr>
    <a:custClr name="Danger Red">
      <a:srgbClr val="D2260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Ascensus 2020</Template>
  <TotalTime>6621</TotalTime>
  <Words>3303</Words>
  <Application>Microsoft Office PowerPoint</Application>
  <PresentationFormat>Widescreen</PresentationFormat>
  <Paragraphs>1003</Paragraphs>
  <Slides>31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Arial Black</vt:lpstr>
      <vt:lpstr>Avenir Next</vt:lpstr>
      <vt:lpstr>Calibri</vt:lpstr>
      <vt:lpstr>Open Sans</vt:lpstr>
      <vt:lpstr>Ascensus 2020</vt:lpstr>
      <vt:lpstr>DC College Savings Plan  Monthly Report  March 2023</vt:lpstr>
      <vt:lpstr>Assets &amp; Accounts</vt:lpstr>
      <vt:lpstr>Assets Under Management &amp; Accounts</vt:lpstr>
      <vt:lpstr>New Accounts </vt:lpstr>
      <vt:lpstr>New Accounts by Residency  </vt:lpstr>
      <vt:lpstr>Assets by Portfolio</vt:lpstr>
      <vt:lpstr>Net Contributions by Portfolio</vt:lpstr>
      <vt:lpstr>Net Contributions by Month</vt:lpstr>
      <vt:lpstr>Inflows by Month </vt:lpstr>
      <vt:lpstr>Net Distributions by Portfolio</vt:lpstr>
      <vt:lpstr>Net Distributions by Month</vt:lpstr>
      <vt:lpstr>Outflows by Month </vt:lpstr>
      <vt:lpstr>Funded Accounts and Assets by Ward</vt:lpstr>
      <vt:lpstr>Community Outreach</vt:lpstr>
      <vt:lpstr>DC Field Events  </vt:lpstr>
      <vt:lpstr>DC Field Events  </vt:lpstr>
      <vt:lpstr>DC Field Events  </vt:lpstr>
      <vt:lpstr>Payroll</vt:lpstr>
      <vt:lpstr>Service Center</vt:lpstr>
      <vt:lpstr>Phone Stats </vt:lpstr>
      <vt:lpstr>Email Stats </vt:lpstr>
      <vt:lpstr>Marketing</vt:lpstr>
      <vt:lpstr>Goal progress</vt:lpstr>
      <vt:lpstr>Goal progress</vt:lpstr>
      <vt:lpstr>Goal progress</vt:lpstr>
      <vt:lpstr>Goal progress</vt:lpstr>
      <vt:lpstr>Monthly Trends</vt:lpstr>
      <vt:lpstr>Monthly Trends</vt:lpstr>
      <vt:lpstr>Channel Activity – Paid Digital (February)</vt:lpstr>
      <vt:lpstr>Channel Activity – Email Performance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Ascensus PowerPoint Template (Title Slide)</dc:title>
  <dc:creator>David Kepner</dc:creator>
  <cp:lastModifiedBy>Khalel Pritchard</cp:lastModifiedBy>
  <cp:revision>338</cp:revision>
  <dcterms:created xsi:type="dcterms:W3CDTF">2021-01-21T19:50:02Z</dcterms:created>
  <dcterms:modified xsi:type="dcterms:W3CDTF">2023-04-18T16:04:30Z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4720953</vt:lpwstr>
  </property>
  <property fmtid="{D5CDD505-2E9C-101B-9397-08002B2CF9AE}" pid="3" name="NXPowerLiteSettings">
    <vt:lpwstr>C880073804F000</vt:lpwstr>
  </property>
  <property fmtid="{D5CDD505-2E9C-101B-9397-08002B2CF9AE}" pid="4" name="NXPowerLiteVersion">
    <vt:lpwstr>D8.0.11</vt:lpwstr>
  </property>
</Properties>
</file>