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theme/themeOverride18.xml" ContentType="application/vnd.openxmlformats-officedocument.themeOverride+xml"/>
  <Override PartName="/ppt/notesSlides/notesSlide7.xml" ContentType="application/vnd.openxmlformats-officedocument.presentationml.notesSlide+xml"/>
  <Override PartName="/ppt/charts/chart19.xml" ContentType="application/vnd.openxmlformats-officedocument.drawingml.chart+xml"/>
  <Override PartName="/ppt/theme/themeOverride19.xml" ContentType="application/vnd.openxmlformats-officedocument.themeOverride+xml"/>
  <Override PartName="/ppt/charts/chart20.xml" ContentType="application/vnd.openxmlformats-officedocument.drawingml.chart+xml"/>
  <Override PartName="/ppt/theme/themeOverride20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1.xml" ContentType="application/vnd.openxmlformats-officedocument.drawingml.chart+xml"/>
  <Override PartName="/ppt/theme/themeOverride21.xml" ContentType="application/vnd.openxmlformats-officedocument.themeOverride+xml"/>
  <Override PartName="/ppt/notesSlides/notesSlide12.xml" ContentType="application/vnd.openxmlformats-officedocument.presentationml.notesSlide+xml"/>
  <Override PartName="/ppt/charts/chart22.xml" ContentType="application/vnd.openxmlformats-officedocument.drawingml.chart+xml"/>
  <Override PartName="/ppt/theme/themeOverride22.xml" ContentType="application/vnd.openxmlformats-officedocument.themeOverride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850" r:id="rId2"/>
  </p:sldMasterIdLst>
  <p:notesMasterIdLst>
    <p:notesMasterId r:id="rId39"/>
  </p:notesMasterIdLst>
  <p:sldIdLst>
    <p:sldId id="326" r:id="rId3"/>
    <p:sldId id="433" r:id="rId4"/>
    <p:sldId id="434" r:id="rId5"/>
    <p:sldId id="412" r:id="rId6"/>
    <p:sldId id="435" r:id="rId7"/>
    <p:sldId id="324" r:id="rId8"/>
    <p:sldId id="436" r:id="rId9"/>
    <p:sldId id="537" r:id="rId10"/>
    <p:sldId id="538" r:id="rId11"/>
    <p:sldId id="417" r:id="rId12"/>
    <p:sldId id="438" r:id="rId13"/>
    <p:sldId id="419" r:id="rId14"/>
    <p:sldId id="439" r:id="rId15"/>
    <p:sldId id="440" r:id="rId16"/>
    <p:sldId id="428" r:id="rId17"/>
    <p:sldId id="437" r:id="rId18"/>
    <p:sldId id="441" r:id="rId19"/>
    <p:sldId id="425" r:id="rId20"/>
    <p:sldId id="442" r:id="rId21"/>
    <p:sldId id="443" r:id="rId22"/>
    <p:sldId id="461" r:id="rId23"/>
    <p:sldId id="462" r:id="rId24"/>
    <p:sldId id="444" r:id="rId25"/>
    <p:sldId id="317" r:id="rId26"/>
    <p:sldId id="402" r:id="rId27"/>
    <p:sldId id="318" r:id="rId28"/>
    <p:sldId id="535" r:id="rId29"/>
    <p:sldId id="534" r:id="rId30"/>
    <p:sldId id="493" r:id="rId31"/>
    <p:sldId id="494" r:id="rId32"/>
    <p:sldId id="341" r:id="rId33"/>
    <p:sldId id="508" r:id="rId34"/>
    <p:sldId id="476" r:id="rId35"/>
    <p:sldId id="536" r:id="rId36"/>
    <p:sldId id="539" r:id="rId37"/>
    <p:sldId id="301" r:id="rId38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8591835-6D5A-EB91-CF41-57EF73A80712}" name="Henderson, Pilar" initials="HP" userId="S::PHenderson@icmarc.org::3c60ffa0-a30f-4d11-9ea5-d8c00e7a2416" providerId="AD"/>
  <p188:author id="{41D968DB-E8E7-A018-B9F4-5BF30FF245DC}" name="Paulhus-Sowell, Jenny" initials="PSJ" userId="S::JPaulhus-Sowell@icmarc.org::dddd6999-9534-4576-b42c-099be292864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1"/>
    <a:srgbClr val="CBD5EB"/>
    <a:srgbClr val="D9E1F2"/>
    <a:srgbClr val="CCECFF"/>
    <a:srgbClr val="00457C"/>
    <a:srgbClr val="006F51"/>
    <a:srgbClr val="FBB040"/>
    <a:srgbClr val="E7D2AD"/>
    <a:srgbClr val="A9C399"/>
    <a:srgbClr val="000B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6807" autoAdjust="0"/>
  </p:normalViewPr>
  <p:slideViewPr>
    <p:cSldViewPr>
      <p:cViewPr>
        <p:scale>
          <a:sx n="70" d="100"/>
          <a:sy n="70" d="100"/>
        </p:scale>
        <p:origin x="1152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144" y="-102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microsoft.com/office/2018/10/relationships/authors" Target="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1-2022%20Fiscal%20Year\June%202022\DC%20Monthly%20Reports%2010_2017%20data%20401%20and%20457%20April%202022%20(version%201).xlsx" TargetMode="External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1-2022%20Fiscal%20Year\July%202022\DC%20Monthly%20Reports%2010_2017%20data%20401%20and%20457%20April%202022%20(version%201).xlsx" TargetMode="External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8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6.%20March%202023\DC%20Monthly%20Reports%20401%20and%20457%20March%202023.xlsx" TargetMode="External"/><Relationship Id="rId1" Type="http://schemas.openxmlformats.org/officeDocument/2006/relationships/themeOverride" Target="../theme/themeOverride19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20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2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1-2022%20Fiscal%20Year\April%202022\DC%20Monthly%20Reports%2010_2017%20data%20401%20and%20457%20April%202022.xlsx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4841044371114012"/>
          <c:y val="0.22943950258116458"/>
          <c:w val="0.4212492125510206"/>
          <c:h val="0.71919007069061702"/>
        </c:manualLayout>
      </c:layout>
      <c:pieChart>
        <c:varyColors val="1"/>
        <c:ser>
          <c:idx val="0"/>
          <c:order val="0"/>
          <c:explosion val="4"/>
          <c:dPt>
            <c:idx val="0"/>
            <c:bubble3D val="0"/>
            <c:explosion val="0"/>
            <c:spPr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3531-4329-A6D6-E884FBC2433D}"/>
              </c:ext>
            </c:extLst>
          </c:dPt>
          <c:dPt>
            <c:idx val="1"/>
            <c:bubble3D val="0"/>
            <c:explosion val="0"/>
            <c:spPr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3531-4329-A6D6-E884FBC2433D}"/>
              </c:ext>
            </c:extLst>
          </c:dPt>
          <c:dPt>
            <c:idx val="2"/>
            <c:bubble3D val="0"/>
            <c:explosion val="0"/>
            <c:spPr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531-4329-A6D6-E884FBC2433D}"/>
              </c:ext>
            </c:extLst>
          </c:dPt>
          <c:dPt>
            <c:idx val="3"/>
            <c:bubble3D val="0"/>
            <c:explosion val="0"/>
            <c:spPr>
              <a:gradFill flip="none" rotWithShape="1">
                <a:gsLst>
                  <a:gs pos="0">
                    <a:schemeClr val="accent4">
                      <a:shade val="30000"/>
                      <a:satMod val="115000"/>
                    </a:schemeClr>
                  </a:gs>
                  <a:gs pos="50000">
                    <a:schemeClr val="accent4">
                      <a:shade val="67500"/>
                      <a:satMod val="115000"/>
                    </a:schemeClr>
                  </a:gs>
                  <a:gs pos="100000">
                    <a:schemeClr val="accent4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3531-4329-A6D6-E884FBC2433D}"/>
              </c:ext>
            </c:extLst>
          </c:dPt>
          <c:dPt>
            <c:idx val="4"/>
            <c:bubble3D val="0"/>
            <c:explosion val="0"/>
            <c:spPr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3531-4329-A6D6-E884FBC2433D}"/>
              </c:ext>
            </c:extLst>
          </c:dPt>
          <c:dPt>
            <c:idx val="5"/>
            <c:bubble3D val="0"/>
            <c:explosion val="0"/>
            <c:extLst>
              <c:ext xmlns:c16="http://schemas.microsoft.com/office/drawing/2014/chart" uri="{C3380CC4-5D6E-409C-BE32-E72D297353CC}">
                <c16:uniqueId val="{0000000B-3531-4329-A6D6-E884FBC2433D}"/>
              </c:ext>
            </c:extLst>
          </c:dPt>
          <c:dPt>
            <c:idx val="6"/>
            <c:bubble3D val="0"/>
            <c:explosion val="0"/>
            <c:extLst>
              <c:ext xmlns:c16="http://schemas.microsoft.com/office/drawing/2014/chart" uri="{C3380CC4-5D6E-409C-BE32-E72D297353CC}">
                <c16:uniqueId val="{0000000D-3531-4329-A6D6-E884FBC2433D}"/>
              </c:ext>
            </c:extLst>
          </c:dPt>
          <c:dLbls>
            <c:dLbl>
              <c:idx val="0"/>
              <c:layout>
                <c:manualLayout>
                  <c:x val="6.5217391304347824E-2"/>
                  <c:y val="-2.564102564102564E-2"/>
                </c:manualLayout>
              </c:layout>
              <c:tx>
                <c:rich>
                  <a:bodyPr/>
                  <a:lstStyle/>
                  <a:p>
                    <a:fld id="{F501D18E-49EB-4CC4-8A62-E349F166385B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{F501D18E-49EB-4CC4-8A62-E349F166385B}</c15:txfldGUID>
                      <c15:f>'Asset Allocations by Class'!$C$106</c15:f>
                      <c15:dlblFieldTableCache>
                        <c:ptCount val="1"/>
                        <c:pt idx="0">
                          <c:v>7.24%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1-3531-4329-A6D6-E884FBC2433D}"/>
                </c:ext>
              </c:extLst>
            </c:dLbl>
            <c:dLbl>
              <c:idx val="1"/>
              <c:layout>
                <c:manualLayout>
                  <c:x val="4.2526684164479238E-2"/>
                  <c:y val="2.9036385695690479E-2"/>
                </c:manualLayout>
              </c:layout>
              <c:tx>
                <c:rich>
                  <a:bodyPr/>
                  <a:lstStyle/>
                  <a:p>
                    <a:fld id="{C8E07F67-4099-48B2-8C06-807C2DC084F1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{C8E07F67-4099-48B2-8C06-807C2DC084F1}</c15:txfldGUID>
                      <c15:f>'Asset Allocations by Class'!$C$109</c15:f>
                      <c15:dlblFieldTableCache>
                        <c:ptCount val="1"/>
                        <c:pt idx="0">
                          <c:v>1.67%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3531-4329-A6D6-E884FBC2433D}"/>
                </c:ext>
              </c:extLst>
            </c:dLbl>
            <c:dLbl>
              <c:idx val="2"/>
              <c:layout>
                <c:manualLayout>
                  <c:x val="0.12222222222222212"/>
                  <c:y val="-3.3875338753387711E-2"/>
                </c:manualLayout>
              </c:layout>
              <c:tx>
                <c:rich>
                  <a:bodyPr/>
                  <a:lstStyle/>
                  <a:p>
                    <a:fld id="{F1C3C0E4-A28F-4252-AC8C-EB07A80E74B1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{F1C3C0E4-A28F-4252-AC8C-EB07A80E74B1}</c15:txfldGUID>
                      <c15:f>'Asset Allocations by Class'!$C$112</c15:f>
                      <c15:dlblFieldTableCache>
                        <c:ptCount val="1"/>
                        <c:pt idx="0">
                          <c:v>79.14%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3531-4329-A6D6-E884FBC2433D}"/>
                </c:ext>
              </c:extLst>
            </c:dLbl>
            <c:dLbl>
              <c:idx val="3"/>
              <c:layout>
                <c:manualLayout>
                  <c:x val="-0.11231884057971017"/>
                  <c:y val="-5.8760004960092273E-18"/>
                </c:manualLayout>
              </c:layout>
              <c:tx>
                <c:rich>
                  <a:bodyPr/>
                  <a:lstStyle/>
                  <a:p>
                    <a:fld id="{99724BA2-299C-486A-B59A-61CCD712C330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{99724BA2-299C-486A-B59A-61CCD712C330}</c15:txfldGUID>
                      <c15:f>'Asset Allocations by Class'!$C$125</c15:f>
                      <c15:dlblFieldTableCache>
                        <c:ptCount val="1"/>
                        <c:pt idx="0">
                          <c:v>9.31%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3531-4329-A6D6-E884FBC2433D}"/>
                </c:ext>
              </c:extLst>
            </c:dLbl>
            <c:dLbl>
              <c:idx val="4"/>
              <c:layout>
                <c:manualLayout>
                  <c:x val="-0.1663042432195975"/>
                  <c:y val="-3.183763487897346E-2"/>
                </c:manualLayout>
              </c:layout>
              <c:tx>
                <c:rich>
                  <a:bodyPr/>
                  <a:lstStyle/>
                  <a:p>
                    <a:fld id="{48FA212E-2AD2-4F46-94D9-6C63727B432A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{48FA212E-2AD2-4F46-94D9-6C63727B432A}</c15:txfldGUID>
                      <c15:f>'Asset Allocations by Class'!$C$134</c15:f>
                      <c15:dlblFieldTableCache>
                        <c:ptCount val="1"/>
                        <c:pt idx="0">
                          <c:v>1.84%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3531-4329-A6D6-E884FBC2433D}"/>
                </c:ext>
              </c:extLst>
            </c:dLbl>
            <c:dLbl>
              <c:idx val="5"/>
              <c:layout>
                <c:manualLayout>
                  <c:x val="-6.0265748031496064E-2"/>
                  <c:y val="-2.6139545056867892E-2"/>
                </c:manualLayout>
              </c:layout>
              <c:tx>
                <c:rich>
                  <a:bodyPr/>
                  <a:lstStyle/>
                  <a:p>
                    <a:fld id="{8F99E813-B1A4-4F98-8641-E01EEAA0DDEF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{8F99E813-B1A4-4F98-8641-E01EEAA0DDEF}</c15:txfldGUID>
                      <c15:f>'Asset Allocations by Class'!$C$138</c15:f>
                      <c15:dlblFieldTableCache>
                        <c:ptCount val="1"/>
                        <c:pt idx="0">
                          <c:v>0.39%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3531-4329-A6D6-E884FBC2433D}"/>
                </c:ext>
              </c:extLst>
            </c:dLbl>
            <c:dLbl>
              <c:idx val="6"/>
              <c:layout>
                <c:manualLayout>
                  <c:x val="7.209426946631671E-2"/>
                  <c:y val="-3.9112488987657033E-2"/>
                </c:manualLayout>
              </c:layout>
              <c:tx>
                <c:rich>
                  <a:bodyPr/>
                  <a:lstStyle/>
                  <a:p>
                    <a:fld id="{F99643B8-61B4-4895-9E0C-43C9A8A3DD40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{F99643B8-61B4-4895-9E0C-43C9A8A3DD40}</c15:txfldGUID>
                      <c15:f>'Asset Allocations by Class'!$C$140</c15:f>
                      <c15:dlblFieldTableCache>
                        <c:ptCount val="1"/>
                        <c:pt idx="0">
                          <c:v>0.42%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D-3531-4329-A6D6-E884FBC2433D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('Asset Allocations by Class'!$A$106,'Asset Allocations by Class'!$A$109,'Asset Allocations by Class'!$A$112,'Asset Allocations by Class'!$A$125,'Asset Allocations by Class'!$A$134,'Asset Allocations by Class'!$A$138,'Asset Allocations by Class'!$A$140)</c:f>
              <c:strCache>
                <c:ptCount val="7"/>
                <c:pt idx="0">
                  <c:v>Stable Value/Cash Management</c:v>
                </c:pt>
                <c:pt idx="1">
                  <c:v>Bond</c:v>
                </c:pt>
                <c:pt idx="2">
                  <c:v>Balanced/Asset Allocation</c:v>
                </c:pt>
                <c:pt idx="3">
                  <c:v>U.S. Stock</c:v>
                </c:pt>
                <c:pt idx="4">
                  <c:v>International/Global Stock</c:v>
                </c:pt>
                <c:pt idx="5">
                  <c:v>Specialty</c:v>
                </c:pt>
                <c:pt idx="6">
                  <c:v>Guaranteed Lifetime Income</c:v>
                </c:pt>
              </c:strCache>
            </c:strRef>
          </c:cat>
          <c:val>
            <c:numRef>
              <c:f>('Asset Allocations by Class'!$B$106,'Asset Allocations by Class'!$B$109,'Asset Allocations by Class'!$B$112,'Asset Allocations by Class'!$B$125,'Asset Allocations by Class'!$B$134,'Asset Allocations by Class'!$B$138,'Asset Allocations by Class'!$B$140)</c:f>
              <c:numCache>
                <c:formatCode>"$"#,##0.00</c:formatCode>
                <c:ptCount val="7"/>
                <c:pt idx="0">
                  <c:v>102979589.74000001</c:v>
                </c:pt>
                <c:pt idx="1">
                  <c:v>23769823.91</c:v>
                </c:pt>
                <c:pt idx="2">
                  <c:v>1126375062.8299997</c:v>
                </c:pt>
                <c:pt idx="3">
                  <c:v>132511331.12</c:v>
                </c:pt>
                <c:pt idx="4">
                  <c:v>26125934.34</c:v>
                </c:pt>
                <c:pt idx="5">
                  <c:v>5481220.8399999999</c:v>
                </c:pt>
                <c:pt idx="6">
                  <c:v>5964494.4500000002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531-4329-A6D6-E884FBC2433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dLbls>
                  <c:spPr>
                    <a:noFill/>
                    <a:ln>
                      <a:noFill/>
                    </a:ln>
                    <a:effectLst/>
                  </c:sp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1"/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('Asset Allocations by Class'!$A$106,'Asset Allocations by Class'!$A$109,'Asset Allocations by Class'!$A$112,'Asset Allocations by Class'!$A$125,'Asset Allocations by Class'!$A$134,'Asset Allocations by Class'!$A$138,'Asset Allocations by Class'!$A$140)</c15:sqref>
                        </c15:formulaRef>
                      </c:ext>
                    </c:extLst>
                    <c:strCache>
                      <c:ptCount val="7"/>
                      <c:pt idx="0">
                        <c:v>Stable Value/Cash Management</c:v>
                      </c:pt>
                      <c:pt idx="1">
                        <c:v>Bond</c:v>
                      </c:pt>
                      <c:pt idx="2">
                        <c:v>Balanced/Asset Allocation</c:v>
                      </c:pt>
                      <c:pt idx="3">
                        <c:v>U.S. Stock</c:v>
                      </c:pt>
                      <c:pt idx="4">
                        <c:v>International/Global Stock</c:v>
                      </c:pt>
                      <c:pt idx="5">
                        <c:v>Specialty</c:v>
                      </c:pt>
                      <c:pt idx="6">
                        <c:v>Guaranteed Lifetime Income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('Asset Allocations by Class'!$C$106,'Asset Allocations by Class'!$C$109,'Asset Allocations by Class'!$C$112,'Asset Allocations by Class'!$C$125,'Asset Allocations by Class'!$C$134,'Asset Allocations by Class'!$C$138,'Asset Allocations by Class'!$C$140)</c15:sqref>
                        </c15:formulaRef>
                      </c:ext>
                    </c:extLst>
                    <c:numCache>
                      <c:formatCode>0.00%</c:formatCode>
                      <c:ptCount val="7"/>
                      <c:pt idx="0">
                        <c:v>7.2357398927932845E-2</c:v>
                      </c:pt>
                      <c:pt idx="1">
                        <c:v>1.670158752277999E-2</c:v>
                      </c:pt>
                      <c:pt idx="2">
                        <c:v>0.79143420525794084</c:v>
                      </c:pt>
                      <c:pt idx="3">
                        <c:v>9.310753007007698E-2</c:v>
                      </c:pt>
                      <c:pt idx="4">
                        <c:v>1.8357080836864863E-2</c:v>
                      </c:pt>
                      <c:pt idx="5">
                        <c:v>3.8513154299150065E-3</c:v>
                      </c:pt>
                      <c:pt idx="6">
                        <c:v>4.190881954489435E-3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F-3531-4329-A6D6-E884FBC2433D}"/>
                  </c:ext>
                </c:extLst>
              </c15:ser>
            </c15:filteredPieSeries>
          </c:ext>
        </c:extLst>
      </c:pieChart>
    </c:plotArea>
    <c:legend>
      <c:legendPos val="l"/>
      <c:layout>
        <c:manualLayout>
          <c:xMode val="edge"/>
          <c:yMode val="edge"/>
          <c:x val="8.3107496165276164E-3"/>
          <c:y val="0.38352180062857999"/>
          <c:w val="0.41305643044619422"/>
          <c:h val="0.57043707951140254"/>
        </c:manualLayout>
      </c:layout>
      <c:overlay val="0"/>
      <c:txPr>
        <a:bodyPr/>
        <a:lstStyle/>
        <a:p>
          <a:pPr rtl="0">
            <a:defRPr sz="9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'Total Contributions'!$A$58</c:f>
              <c:strCache>
                <c:ptCount val="1"/>
                <c:pt idx="0">
                  <c:v>Contributions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'Total Contributions'!$B$52:$H$52</c:f>
              <c:numCache>
                <c:formatCode>mmmm</c:formatCode>
                <c:ptCount val="7"/>
                <c:pt idx="0">
                  <c:v>44865</c:v>
                </c:pt>
                <c:pt idx="1">
                  <c:v>44895</c:v>
                </c:pt>
                <c:pt idx="2">
                  <c:v>44926</c:v>
                </c:pt>
                <c:pt idx="3">
                  <c:v>44957</c:v>
                </c:pt>
                <c:pt idx="4">
                  <c:v>44985</c:v>
                </c:pt>
                <c:pt idx="5">
                  <c:v>45016</c:v>
                </c:pt>
                <c:pt idx="6">
                  <c:v>45046</c:v>
                </c:pt>
              </c:numCache>
              <c:extLst/>
            </c:numRef>
          </c:cat>
          <c:val>
            <c:numRef>
              <c:f>'Total Contributions'!$B$58:$H$58</c:f>
              <c:numCache>
                <c:formatCode>"$"#,##0.00</c:formatCode>
                <c:ptCount val="7"/>
                <c:pt idx="0">
                  <c:v>7298392.0900000008</c:v>
                </c:pt>
                <c:pt idx="1">
                  <c:v>5317972.62</c:v>
                </c:pt>
                <c:pt idx="2">
                  <c:v>8420468.0099999998</c:v>
                </c:pt>
                <c:pt idx="3">
                  <c:v>6606619.5700000003</c:v>
                </c:pt>
                <c:pt idx="4">
                  <c:v>8456939.709999999</c:v>
                </c:pt>
                <c:pt idx="5">
                  <c:v>8782325.5700000003</c:v>
                </c:pt>
                <c:pt idx="6">
                  <c:v>6959243.46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F796-4C81-BEAE-53E0848D8911}"/>
            </c:ext>
          </c:extLst>
        </c:ser>
        <c:ser>
          <c:idx val="1"/>
          <c:order val="1"/>
          <c:tx>
            <c:strRef>
              <c:f>'Total Contributions'!$A$62</c:f>
              <c:strCache>
                <c:ptCount val="1"/>
                <c:pt idx="0">
                  <c:v>FY to Date Contributions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'Total Contributions'!$B$52:$H$52</c:f>
              <c:numCache>
                <c:formatCode>mmmm</c:formatCode>
                <c:ptCount val="7"/>
                <c:pt idx="0">
                  <c:v>44865</c:v>
                </c:pt>
                <c:pt idx="1">
                  <c:v>44895</c:v>
                </c:pt>
                <c:pt idx="2">
                  <c:v>44926</c:v>
                </c:pt>
                <c:pt idx="3">
                  <c:v>44957</c:v>
                </c:pt>
                <c:pt idx="4">
                  <c:v>44985</c:v>
                </c:pt>
                <c:pt idx="5">
                  <c:v>45016</c:v>
                </c:pt>
                <c:pt idx="6">
                  <c:v>45046</c:v>
                </c:pt>
              </c:numCache>
              <c:extLst/>
            </c:numRef>
          </c:cat>
          <c:val>
            <c:numRef>
              <c:f>'Total Contributions'!$B$62:$H$62</c:f>
              <c:numCache>
                <c:formatCode>"$"#,##0.00</c:formatCode>
                <c:ptCount val="7"/>
                <c:pt idx="0">
                  <c:v>7298392.0900000008</c:v>
                </c:pt>
                <c:pt idx="1">
                  <c:v>12616364.710000001</c:v>
                </c:pt>
                <c:pt idx="2">
                  <c:v>21036832.719999999</c:v>
                </c:pt>
                <c:pt idx="3">
                  <c:v>27643452.289999999</c:v>
                </c:pt>
                <c:pt idx="4">
                  <c:v>36100392</c:v>
                </c:pt>
                <c:pt idx="5">
                  <c:v>44882717.57</c:v>
                </c:pt>
                <c:pt idx="6">
                  <c:v>51841961.030000001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F796-4C81-BEAE-53E0848D89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3840768"/>
        <c:axId val="143842304"/>
      </c:barChart>
      <c:dateAx>
        <c:axId val="143840768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crossAx val="143842304"/>
        <c:crosses val="autoZero"/>
        <c:auto val="1"/>
        <c:lblOffset val="100"/>
        <c:baseTimeUnit val="months"/>
      </c:dateAx>
      <c:valAx>
        <c:axId val="1438423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Assets in Millions</a:t>
                </a:r>
              </a:p>
            </c:rich>
          </c:tx>
          <c:overlay val="0"/>
        </c:title>
        <c:numFmt formatCode="&quot;$&quot;#,##0.0" sourceLinked="0"/>
        <c:majorTickMark val="out"/>
        <c:minorTickMark val="none"/>
        <c:tickLblPos val="nextTo"/>
        <c:crossAx val="143840768"/>
        <c:crosses val="autoZero"/>
        <c:crossBetween val="between"/>
        <c:dispUnits>
          <c:builtInUnit val="millions"/>
        </c:dispUnits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6835517202370914"/>
          <c:y val="3.938729496121747E-2"/>
          <c:w val="0.80792606790448895"/>
          <c:h val="0.7471556204773960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'Ppt by Status Tables Charts'!$A$5</c:f>
              <c:strCache>
                <c:ptCount val="1"/>
                <c:pt idx="0">
                  <c:v>Active</c:v>
                </c:pt>
              </c:strCache>
            </c:strRef>
          </c:tx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strRef>
              <c:f>'Ppt by Status Tables Charts'!$B$4:$H$4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Charts'!$B$5:$H$5</c:f>
              <c:numCache>
                <c:formatCode>_(* #,##0_);_(* \(#,##0\);_(* "-"??_);_(@_)</c:formatCode>
                <c:ptCount val="7"/>
                <c:pt idx="0">
                  <c:v>20949</c:v>
                </c:pt>
                <c:pt idx="1">
                  <c:v>20992</c:v>
                </c:pt>
                <c:pt idx="2">
                  <c:v>20988</c:v>
                </c:pt>
                <c:pt idx="3">
                  <c:v>20863</c:v>
                </c:pt>
                <c:pt idx="4">
                  <c:v>20938</c:v>
                </c:pt>
                <c:pt idx="5">
                  <c:v>21124</c:v>
                </c:pt>
                <c:pt idx="6">
                  <c:v>21205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3A43-4CE2-8A26-D7BE7CBA259F}"/>
            </c:ext>
          </c:extLst>
        </c:ser>
        <c:ser>
          <c:idx val="1"/>
          <c:order val="1"/>
          <c:tx>
            <c:strRef>
              <c:f>'Ppt by Status Tables Charts'!$A$6</c:f>
              <c:strCache>
                <c:ptCount val="1"/>
                <c:pt idx="0">
                  <c:v>Inactive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'Ppt by Status Tables Charts'!$B$4:$H$4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Charts'!$B$6:$H$6</c:f>
              <c:numCache>
                <c:formatCode>_(* #,##0_);_(* \(#,##0\);_(* "-"??_);_(@_)</c:formatCode>
                <c:ptCount val="7"/>
                <c:pt idx="0">
                  <c:v>2532</c:v>
                </c:pt>
                <c:pt idx="1">
                  <c:v>2541</c:v>
                </c:pt>
                <c:pt idx="2">
                  <c:v>2624</c:v>
                </c:pt>
                <c:pt idx="3">
                  <c:v>2745</c:v>
                </c:pt>
                <c:pt idx="4">
                  <c:v>2859</c:v>
                </c:pt>
                <c:pt idx="5">
                  <c:v>2876</c:v>
                </c:pt>
                <c:pt idx="6">
                  <c:v>2889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3A43-4CE2-8A26-D7BE7CBA259F}"/>
            </c:ext>
          </c:extLst>
        </c:ser>
        <c:ser>
          <c:idx val="2"/>
          <c:order val="2"/>
          <c:tx>
            <c:strRef>
              <c:f>'Ppt by Status Tables Charts'!$A$7</c:f>
              <c:strCache>
                <c:ptCount val="1"/>
                <c:pt idx="0">
                  <c:v>Separated from service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A43-4CE2-8A26-D7BE7CBA259F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A43-4CE2-8A26-D7BE7CBA259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3A43-4CE2-8A26-D7BE7CBA259F}"/>
              </c:ext>
            </c:extLst>
          </c:dPt>
          <c:cat>
            <c:strRef>
              <c:f>'Ppt by Status Tables Charts'!$B$4:$H$4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Charts'!$B$7:$H$7</c:f>
              <c:numCache>
                <c:formatCode>_(* #,##0_);_(* \(#,##0\);_(* "-"??_);_(@_)</c:formatCode>
                <c:ptCount val="7"/>
                <c:pt idx="0">
                  <c:v>7092</c:v>
                </c:pt>
                <c:pt idx="1">
                  <c:v>7179</c:v>
                </c:pt>
                <c:pt idx="2">
                  <c:v>7257</c:v>
                </c:pt>
                <c:pt idx="3">
                  <c:v>7355</c:v>
                </c:pt>
                <c:pt idx="4">
                  <c:v>7053</c:v>
                </c:pt>
                <c:pt idx="5">
                  <c:v>7046</c:v>
                </c:pt>
                <c:pt idx="6">
                  <c:v>7123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5-3A43-4CE2-8A26-D7BE7CBA25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9809536"/>
        <c:axId val="139811072"/>
      </c:barChart>
      <c:catAx>
        <c:axId val="139809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9811072"/>
        <c:crosses val="autoZero"/>
        <c:auto val="1"/>
        <c:lblAlgn val="ctr"/>
        <c:lblOffset val="100"/>
        <c:noMultiLvlLbl val="0"/>
      </c:catAx>
      <c:valAx>
        <c:axId val="139811072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3980953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1716867711366382E-2"/>
          <c:y val="5.2173895181822944E-2"/>
          <c:w val="0.93410559152262218"/>
          <c:h val="0.748804604996711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'Enrollment Activity by PPT'!$B$7</c:f>
              <c:strCache>
                <c:ptCount val="1"/>
                <c:pt idx="0">
                  <c:v>401 (a) New Enrollments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'Enrollment Activity by PPT'!$A$8:$A$14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'Enrollment Activity by PPT'!$B$8:$B$14</c:f>
              <c:numCache>
                <c:formatCode>General</c:formatCode>
                <c:ptCount val="7"/>
                <c:pt idx="0">
                  <c:v>215</c:v>
                </c:pt>
                <c:pt idx="1">
                  <c:v>218</c:v>
                </c:pt>
                <c:pt idx="2">
                  <c:v>126</c:v>
                </c:pt>
                <c:pt idx="3">
                  <c:v>178</c:v>
                </c:pt>
                <c:pt idx="4">
                  <c:v>221</c:v>
                </c:pt>
                <c:pt idx="5">
                  <c:v>345</c:v>
                </c:pt>
                <c:pt idx="6">
                  <c:v>190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936A-43C7-B1F8-2B2674D120A6}"/>
            </c:ext>
          </c:extLst>
        </c:ser>
        <c:ser>
          <c:idx val="1"/>
          <c:order val="1"/>
          <c:tx>
            <c:strRef>
              <c:f>'Enrollment Activity by PPT'!$C$7</c:f>
              <c:strCache>
                <c:ptCount val="1"/>
                <c:pt idx="0">
                  <c:v>FY to Date 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'Enrollment Activity by PPT'!$A$8:$A$14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'Enrollment Activity by PPT'!$C$8:$C$14</c:f>
              <c:numCache>
                <c:formatCode>General</c:formatCode>
                <c:ptCount val="7"/>
                <c:pt idx="0">
                  <c:v>215</c:v>
                </c:pt>
                <c:pt idx="1">
                  <c:v>433</c:v>
                </c:pt>
                <c:pt idx="2">
                  <c:v>559</c:v>
                </c:pt>
                <c:pt idx="3">
                  <c:v>737</c:v>
                </c:pt>
                <c:pt idx="4">
                  <c:v>958</c:v>
                </c:pt>
                <c:pt idx="5">
                  <c:v>1303</c:v>
                </c:pt>
                <c:pt idx="6">
                  <c:v>1493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936A-43C7-B1F8-2B2674D120A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4425728"/>
        <c:axId val="144427264"/>
      </c:barChart>
      <c:catAx>
        <c:axId val="144425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4427264"/>
        <c:crosses val="autoZero"/>
        <c:auto val="1"/>
        <c:lblAlgn val="ctr"/>
        <c:lblOffset val="100"/>
        <c:noMultiLvlLbl val="0"/>
      </c:catAx>
      <c:valAx>
        <c:axId val="144427264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4442572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3.9045864857890571E-2"/>
          <c:y val="5.2194543297746143E-2"/>
          <c:w val="0.95026609126558537"/>
          <c:h val="0.725860210534181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'Termination Dates '!$A$6</c:f>
              <c:strCache>
                <c:ptCount val="1"/>
                <c:pt idx="0">
                  <c:v>401(a) Terminations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'Termination Dates '!$B$5:$H$5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 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'Termination Dates '!$B$6:$H$6</c:f>
              <c:numCache>
                <c:formatCode>General</c:formatCode>
                <c:ptCount val="7"/>
                <c:pt idx="0">
                  <c:v>16</c:v>
                </c:pt>
                <c:pt idx="1">
                  <c:v>131</c:v>
                </c:pt>
                <c:pt idx="2">
                  <c:v>144</c:v>
                </c:pt>
                <c:pt idx="3">
                  <c:v>12</c:v>
                </c:pt>
                <c:pt idx="4">
                  <c:v>3</c:v>
                </c:pt>
                <c:pt idx="5">
                  <c:v>4</c:v>
                </c:pt>
                <c:pt idx="6">
                  <c:v>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01BB-4B8A-AB83-D415BDA6E8F3}"/>
            </c:ext>
          </c:extLst>
        </c:ser>
        <c:ser>
          <c:idx val="1"/>
          <c:order val="1"/>
          <c:tx>
            <c:strRef>
              <c:f>'Termination Dates '!$A$7</c:f>
              <c:strCache>
                <c:ptCount val="1"/>
                <c:pt idx="0">
                  <c:v>FY to Date Terminations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'Termination Dates '!$B$5:$H$5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 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'Termination Dates '!$B$7:$H$7</c:f>
              <c:numCache>
                <c:formatCode>_(* #,##0_);_(* \(#,##0\);_(* "-"??_);_(@_)</c:formatCode>
                <c:ptCount val="7"/>
                <c:pt idx="0">
                  <c:v>16</c:v>
                </c:pt>
                <c:pt idx="1">
                  <c:v>147</c:v>
                </c:pt>
                <c:pt idx="2">
                  <c:v>291</c:v>
                </c:pt>
                <c:pt idx="3">
                  <c:v>303</c:v>
                </c:pt>
                <c:pt idx="4">
                  <c:v>306</c:v>
                </c:pt>
                <c:pt idx="5">
                  <c:v>310</c:v>
                </c:pt>
                <c:pt idx="6">
                  <c:v>314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01BB-4B8A-AB83-D415BDA6E8F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4300288"/>
        <c:axId val="144318464"/>
      </c:barChart>
      <c:catAx>
        <c:axId val="144300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4318464"/>
        <c:crosses val="autoZero"/>
        <c:auto val="1"/>
        <c:lblAlgn val="ctr"/>
        <c:lblOffset val="100"/>
        <c:noMultiLvlLbl val="0"/>
      </c:catAx>
      <c:valAx>
        <c:axId val="144318464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4430028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'Total Distributions'!$A$42</c:f>
              <c:strCache>
                <c:ptCount val="1"/>
                <c:pt idx="0">
                  <c:v>401 (a) Distributions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'Total Distributions'!$B$41:$H$41</c:f>
              <c:numCache>
                <c:formatCode>mmm\-yy</c:formatCode>
                <c:ptCount val="7"/>
                <c:pt idx="0">
                  <c:v>44835</c:v>
                </c:pt>
                <c:pt idx="1">
                  <c:v>44866</c:v>
                </c:pt>
                <c:pt idx="2">
                  <c:v>44896</c:v>
                </c:pt>
                <c:pt idx="3">
                  <c:v>44927</c:v>
                </c:pt>
                <c:pt idx="4">
                  <c:v>44958</c:v>
                </c:pt>
                <c:pt idx="5">
                  <c:v>44986</c:v>
                </c:pt>
                <c:pt idx="6">
                  <c:v>45017</c:v>
                </c:pt>
              </c:numCache>
              <c:extLst/>
            </c:numRef>
          </c:cat>
          <c:val>
            <c:numRef>
              <c:f>'Total Distributions'!$B$42:$H$42</c:f>
              <c:numCache>
                <c:formatCode>"$"#,##0.00</c:formatCode>
                <c:ptCount val="7"/>
                <c:pt idx="0">
                  <c:v>3786772.439999999</c:v>
                </c:pt>
                <c:pt idx="1">
                  <c:v>2613566.7900000005</c:v>
                </c:pt>
                <c:pt idx="2">
                  <c:v>6694919.6500000004</c:v>
                </c:pt>
                <c:pt idx="3">
                  <c:v>4277260.2700000005</c:v>
                </c:pt>
                <c:pt idx="4">
                  <c:v>7035786.9100000001</c:v>
                </c:pt>
                <c:pt idx="5">
                  <c:v>6317320.8199999994</c:v>
                </c:pt>
                <c:pt idx="6">
                  <c:v>3884176.7500000005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5F64-4543-94E0-74122497AA64}"/>
            </c:ext>
          </c:extLst>
        </c:ser>
        <c:ser>
          <c:idx val="1"/>
          <c:order val="1"/>
          <c:tx>
            <c:strRef>
              <c:f>'Total Distributions'!$A$43</c:f>
              <c:strCache>
                <c:ptCount val="1"/>
                <c:pt idx="0">
                  <c:v>FY to Date Distributions</c:v>
                </c:pt>
              </c:strCache>
            </c:strRef>
          </c:tx>
          <c:spPr>
            <a:solidFill>
              <a:srgbClr val="034A90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'Total Distributions'!$B$41:$H$41</c:f>
              <c:numCache>
                <c:formatCode>mmm\-yy</c:formatCode>
                <c:ptCount val="7"/>
                <c:pt idx="0">
                  <c:v>44835</c:v>
                </c:pt>
                <c:pt idx="1">
                  <c:v>44866</c:v>
                </c:pt>
                <c:pt idx="2">
                  <c:v>44896</c:v>
                </c:pt>
                <c:pt idx="3">
                  <c:v>44927</c:v>
                </c:pt>
                <c:pt idx="4">
                  <c:v>44958</c:v>
                </c:pt>
                <c:pt idx="5">
                  <c:v>44986</c:v>
                </c:pt>
                <c:pt idx="6">
                  <c:v>45017</c:v>
                </c:pt>
              </c:numCache>
              <c:extLst/>
            </c:numRef>
          </c:cat>
          <c:val>
            <c:numRef>
              <c:f>'Total Distributions'!$B$43:$H$43</c:f>
              <c:numCache>
                <c:formatCode>"$"#,##0.00</c:formatCode>
                <c:ptCount val="7"/>
                <c:pt idx="0">
                  <c:v>3786772.439999999</c:v>
                </c:pt>
                <c:pt idx="1">
                  <c:v>6400339.2299999995</c:v>
                </c:pt>
                <c:pt idx="2">
                  <c:v>13095258.879999999</c:v>
                </c:pt>
                <c:pt idx="3">
                  <c:v>17372519.149999999</c:v>
                </c:pt>
                <c:pt idx="4">
                  <c:v>24408306.059999999</c:v>
                </c:pt>
                <c:pt idx="5">
                  <c:v>30725626.879999999</c:v>
                </c:pt>
                <c:pt idx="6">
                  <c:v>34609803.630000003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5F64-4543-94E0-74122497AA6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27396912"/>
        <c:axId val="527387400"/>
      </c:barChart>
      <c:dateAx>
        <c:axId val="527396912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7387400"/>
        <c:crosses val="autoZero"/>
        <c:auto val="1"/>
        <c:lblOffset val="100"/>
        <c:baseTimeUnit val="months"/>
      </c:dateAx>
      <c:valAx>
        <c:axId val="527387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7396912"/>
        <c:crosses val="autoZero"/>
        <c:crossBetween val="between"/>
        <c:dispUnits>
          <c:builtInUnit val="million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7550645184740686E-2"/>
          <c:y val="4.2726507837423953E-2"/>
          <c:w val="0.92711879001471897"/>
          <c:h val="0.77558888107625534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'Distributions - Payout Options'!$C$4</c:f>
              <c:strCache>
                <c:ptCount val="1"/>
                <c:pt idx="0">
                  <c:v>Lump Sum Payouts</c:v>
                </c:pt>
              </c:strCache>
            </c:strRef>
          </c:tx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'Distributions - Payout Options'!$A$5:$A$11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'Distributions - Payout Options'!$C$5:$C$11</c:f>
              <c:numCache>
                <c:formatCode>_(* #,##0_);_(* \(#,##0\);_(* "-"??_);_(@_)</c:formatCode>
                <c:ptCount val="7"/>
                <c:pt idx="0">
                  <c:v>417</c:v>
                </c:pt>
                <c:pt idx="1">
                  <c:v>388</c:v>
                </c:pt>
                <c:pt idx="2">
                  <c:v>807</c:v>
                </c:pt>
                <c:pt idx="3">
                  <c:v>391</c:v>
                </c:pt>
                <c:pt idx="4">
                  <c:v>448</c:v>
                </c:pt>
                <c:pt idx="5">
                  <c:v>516</c:v>
                </c:pt>
                <c:pt idx="6">
                  <c:v>432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4EBD-48C5-8E5C-FD51A9CDDDB0}"/>
            </c:ext>
          </c:extLst>
        </c:ser>
        <c:ser>
          <c:idx val="2"/>
          <c:order val="1"/>
          <c:tx>
            <c:strRef>
              <c:f>'Distributions - Payout Options'!$D$4</c:f>
              <c:strCache>
                <c:ptCount val="1"/>
                <c:pt idx="0">
                  <c:v>Rolled Over Payouts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'Distributions - Payout Options'!$A$5:$A$11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'Distributions - Payout Options'!$D$5:$D$11</c:f>
              <c:numCache>
                <c:formatCode>_(* #,##0_);_(* \(#,##0\);_(* "-"??_);_(@_)</c:formatCode>
                <c:ptCount val="7"/>
                <c:pt idx="0">
                  <c:v>26</c:v>
                </c:pt>
                <c:pt idx="1">
                  <c:v>15</c:v>
                </c:pt>
                <c:pt idx="2">
                  <c:v>43</c:v>
                </c:pt>
                <c:pt idx="3">
                  <c:v>13</c:v>
                </c:pt>
                <c:pt idx="4">
                  <c:v>34</c:v>
                </c:pt>
                <c:pt idx="5">
                  <c:v>36</c:v>
                </c:pt>
                <c:pt idx="6">
                  <c:v>21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4EBD-48C5-8E5C-FD51A9CDDDB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44553472"/>
        <c:axId val="144555008"/>
        <c:extLst/>
      </c:barChart>
      <c:catAx>
        <c:axId val="1445534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4555008"/>
        <c:crosses val="autoZero"/>
        <c:auto val="1"/>
        <c:lblAlgn val="ctr"/>
        <c:lblOffset val="100"/>
        <c:noMultiLvlLbl val="0"/>
      </c:catAx>
      <c:valAx>
        <c:axId val="144555008"/>
        <c:scaling>
          <c:orientation val="minMax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14455347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'Age Stratification'!$H$27</c:f>
              <c:strCache>
                <c:ptCount val="1"/>
                <c:pt idx="0">
                  <c:v>Amount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871C-459F-BF25-120A85A5D745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871C-459F-BF25-120A85A5D745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871C-459F-BF25-120A85A5D745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0">
                    <a:schemeClr val="accent4">
                      <a:shade val="30000"/>
                      <a:satMod val="115000"/>
                    </a:schemeClr>
                  </a:gs>
                  <a:gs pos="50000">
                    <a:schemeClr val="accent4">
                      <a:shade val="67500"/>
                      <a:satMod val="115000"/>
                    </a:schemeClr>
                  </a:gs>
                  <a:gs pos="100000">
                    <a:schemeClr val="accent4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871C-459F-BF25-120A85A5D745}"/>
              </c:ext>
            </c:extLst>
          </c:dPt>
          <c:dPt>
            <c:idx val="4"/>
            <c:bubble3D val="0"/>
            <c:spPr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871C-459F-BF25-120A85A5D745}"/>
              </c:ext>
            </c:extLst>
          </c:dPt>
          <c:dPt>
            <c:idx val="5"/>
            <c:bubble3D val="0"/>
            <c:spPr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871C-459F-BF25-120A85A5D745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'Age Stratification'!$G$28:$G$33</c:f>
              <c:strCache>
                <c:ptCount val="6"/>
                <c:pt idx="0">
                  <c:v>Under 30</c:v>
                </c:pt>
                <c:pt idx="1">
                  <c:v>30-39</c:v>
                </c:pt>
                <c:pt idx="2">
                  <c:v>40-49</c:v>
                </c:pt>
                <c:pt idx="3">
                  <c:v>50-59</c:v>
                </c:pt>
                <c:pt idx="4">
                  <c:v>60-69</c:v>
                </c:pt>
                <c:pt idx="5">
                  <c:v>Over 69</c:v>
                </c:pt>
              </c:strCache>
            </c:strRef>
          </c:cat>
          <c:val>
            <c:numRef>
              <c:f>'Age Stratification'!$H$28:$H$33</c:f>
              <c:numCache>
                <c:formatCode>[$$-409]#,##0_);[$$-409]\-#,##0</c:formatCode>
                <c:ptCount val="6"/>
                <c:pt idx="0">
                  <c:v>8926112.8699999806</c:v>
                </c:pt>
                <c:pt idx="1">
                  <c:v>128164528.77</c:v>
                </c:pt>
                <c:pt idx="2">
                  <c:v>324151985.16000098</c:v>
                </c:pt>
                <c:pt idx="3">
                  <c:v>500896502.31000102</c:v>
                </c:pt>
                <c:pt idx="4">
                  <c:v>363611392.76999998</c:v>
                </c:pt>
                <c:pt idx="5">
                  <c:v>91008358.489999905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71C-459F-BF25-120A85A5D745}"/>
            </c:ext>
          </c:extLst>
        </c:ser>
        <c:ser>
          <c:idx val="1"/>
          <c:order val="1"/>
          <c:tx>
            <c:strRef>
              <c:f>'Age Stratification'!$I$27</c:f>
              <c:strCache>
                <c:ptCount val="1"/>
                <c:pt idx="0">
                  <c:v>Participants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'Age Stratification'!$G$28:$G$33</c:f>
              <c:strCache>
                <c:ptCount val="6"/>
                <c:pt idx="0">
                  <c:v>Under 30</c:v>
                </c:pt>
                <c:pt idx="1">
                  <c:v>30-39</c:v>
                </c:pt>
                <c:pt idx="2">
                  <c:v>40-49</c:v>
                </c:pt>
                <c:pt idx="3">
                  <c:v>50-59</c:v>
                </c:pt>
                <c:pt idx="4">
                  <c:v>60-69</c:v>
                </c:pt>
                <c:pt idx="5">
                  <c:v>Over 69</c:v>
                </c:pt>
              </c:strCache>
            </c:strRef>
          </c:cat>
          <c:val>
            <c:numRef>
              <c:f>'Age Stratification'!$I$28:$I$33</c:f>
              <c:numCache>
                <c:formatCode>#,##0</c:formatCode>
                <c:ptCount val="6"/>
                <c:pt idx="0">
                  <c:v>1679</c:v>
                </c:pt>
                <c:pt idx="1">
                  <c:v>7737</c:v>
                </c:pt>
                <c:pt idx="2">
                  <c:v>7935</c:v>
                </c:pt>
                <c:pt idx="3">
                  <c:v>7696</c:v>
                </c:pt>
                <c:pt idx="4">
                  <c:v>5012</c:v>
                </c:pt>
                <c:pt idx="5">
                  <c:v>1571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871C-459F-BF25-120A85A5D7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87817797706222245"/>
          <c:y val="0.28950505718350594"/>
          <c:w val="0.11506085013546104"/>
          <c:h val="0.35556130435210637"/>
        </c:manualLayout>
      </c:layout>
      <c:overlay val="0"/>
      <c:txPr>
        <a:bodyPr/>
        <a:lstStyle/>
        <a:p>
          <a:pPr rtl="0">
            <a:defRPr sz="14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'Beneficiaries on file'!$A$42</c:f>
              <c:strCache>
                <c:ptCount val="1"/>
                <c:pt idx="0">
                  <c:v>401(a) Participants with Beneficiaies 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strRef>
              <c:f>'Beneficiaries on file'!$E$41:$H$41</c:f>
              <c:strCache>
                <c:ptCount val="4"/>
                <c:pt idx="0">
                  <c:v>3rd Quarter 2021-2022</c:v>
                </c:pt>
                <c:pt idx="1">
                  <c:v>4th Quarter 2021-2022</c:v>
                </c:pt>
                <c:pt idx="2">
                  <c:v>1st Quarter 2022-2023</c:v>
                </c:pt>
                <c:pt idx="3">
                  <c:v>2nd Quarter 2022-2023</c:v>
                </c:pt>
              </c:strCache>
              <c:extLst/>
            </c:strRef>
          </c:cat>
          <c:val>
            <c:numRef>
              <c:f>'Beneficiaries on file'!$E$42:$H$42</c:f>
              <c:numCache>
                <c:formatCode>_(* #,##0_);_(* \(#,##0\);_(* "-"??_);_(@_)</c:formatCode>
                <c:ptCount val="4"/>
                <c:pt idx="0">
                  <c:v>7618</c:v>
                </c:pt>
                <c:pt idx="1">
                  <c:v>7660</c:v>
                </c:pt>
                <c:pt idx="2">
                  <c:v>7990</c:v>
                </c:pt>
                <c:pt idx="3">
                  <c:v>7998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F2A0-4B9B-A41F-2E2CE9567AD8}"/>
            </c:ext>
          </c:extLst>
        </c:ser>
        <c:ser>
          <c:idx val="1"/>
          <c:order val="1"/>
          <c:tx>
            <c:strRef>
              <c:f>'Beneficiaries on file'!$A$43</c:f>
              <c:strCache>
                <c:ptCount val="1"/>
                <c:pt idx="0">
                  <c:v>401(a) Total Number of Participants</c:v>
                </c:pt>
              </c:strCache>
            </c:strRef>
          </c:tx>
          <c:spPr>
            <a:gradFill flip="none" rotWithShape="1">
              <a:gsLst>
                <a:gs pos="0">
                  <a:srgbClr val="1F497D">
                    <a:shade val="30000"/>
                    <a:satMod val="115000"/>
                  </a:srgbClr>
                </a:gs>
                <a:gs pos="50000">
                  <a:srgbClr val="1F497D">
                    <a:shade val="67500"/>
                    <a:satMod val="115000"/>
                  </a:srgbClr>
                </a:gs>
                <a:gs pos="100000">
                  <a:srgbClr val="1F497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strRef>
              <c:f>'Beneficiaries on file'!$E$41:$H$41</c:f>
              <c:strCache>
                <c:ptCount val="4"/>
                <c:pt idx="0">
                  <c:v>3rd Quarter 2021-2022</c:v>
                </c:pt>
                <c:pt idx="1">
                  <c:v>4th Quarter 2021-2022</c:v>
                </c:pt>
                <c:pt idx="2">
                  <c:v>1st Quarter 2022-2023</c:v>
                </c:pt>
                <c:pt idx="3">
                  <c:v>2nd Quarter 2022-2023</c:v>
                </c:pt>
              </c:strCache>
              <c:extLst/>
            </c:strRef>
          </c:cat>
          <c:val>
            <c:numRef>
              <c:f>'Beneficiaries on file'!$E$43:$H$43</c:f>
              <c:numCache>
                <c:formatCode>_(* #,##0_);_(* \(#,##0\);_(* "-"??_);_(@_)</c:formatCode>
                <c:ptCount val="4"/>
                <c:pt idx="0">
                  <c:v>30815</c:v>
                </c:pt>
                <c:pt idx="1">
                  <c:v>30661</c:v>
                </c:pt>
                <c:pt idx="2">
                  <c:v>31078</c:v>
                </c:pt>
                <c:pt idx="3">
                  <c:v>31502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F2A0-4B9B-A41F-2E2CE9567A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207552"/>
        <c:axId val="135254400"/>
      </c:barChart>
      <c:catAx>
        <c:axId val="135207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5254400"/>
        <c:crosses val="autoZero"/>
        <c:auto val="1"/>
        <c:lblAlgn val="ctr"/>
        <c:lblOffset val="100"/>
        <c:noMultiLvlLbl val="0"/>
      </c:catAx>
      <c:valAx>
        <c:axId val="135254400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3520755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'Total Contributions'!$A$58</c:f>
              <c:strCache>
                <c:ptCount val="1"/>
                <c:pt idx="0">
                  <c:v>Contributions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'Total Contributions'!$B$52:$H$52</c:f>
              <c:numCache>
                <c:formatCode>mmmm</c:formatCode>
                <c:ptCount val="7"/>
                <c:pt idx="0">
                  <c:v>44865</c:v>
                </c:pt>
                <c:pt idx="1">
                  <c:v>44895</c:v>
                </c:pt>
                <c:pt idx="2">
                  <c:v>44926</c:v>
                </c:pt>
                <c:pt idx="3">
                  <c:v>44957</c:v>
                </c:pt>
                <c:pt idx="4">
                  <c:v>44985</c:v>
                </c:pt>
                <c:pt idx="5">
                  <c:v>45016</c:v>
                </c:pt>
                <c:pt idx="6">
                  <c:v>45046</c:v>
                </c:pt>
              </c:numCache>
              <c:extLst/>
            </c:numRef>
          </c:cat>
          <c:val>
            <c:numRef>
              <c:f>'Total Contributions'!$B$58:$H$58</c:f>
              <c:numCache>
                <c:formatCode>"$"#,##0.00</c:formatCode>
                <c:ptCount val="7"/>
                <c:pt idx="0">
                  <c:v>7298392.0900000008</c:v>
                </c:pt>
                <c:pt idx="1">
                  <c:v>5317972.62</c:v>
                </c:pt>
                <c:pt idx="2">
                  <c:v>8420468.0099999998</c:v>
                </c:pt>
                <c:pt idx="3">
                  <c:v>6606619.5700000003</c:v>
                </c:pt>
                <c:pt idx="4">
                  <c:v>8456939.709999999</c:v>
                </c:pt>
                <c:pt idx="5">
                  <c:v>8782325.5700000003</c:v>
                </c:pt>
                <c:pt idx="6">
                  <c:v>6959243.46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CEB9-4FFE-A438-C93037101118}"/>
            </c:ext>
          </c:extLst>
        </c:ser>
        <c:ser>
          <c:idx val="1"/>
          <c:order val="1"/>
          <c:tx>
            <c:strRef>
              <c:f>'Total Contributions'!$A$62</c:f>
              <c:strCache>
                <c:ptCount val="1"/>
                <c:pt idx="0">
                  <c:v>FY to Date Contributions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'Total Contributions'!$B$52:$H$52</c:f>
              <c:numCache>
                <c:formatCode>mmmm</c:formatCode>
                <c:ptCount val="7"/>
                <c:pt idx="0">
                  <c:v>44865</c:v>
                </c:pt>
                <c:pt idx="1">
                  <c:v>44895</c:v>
                </c:pt>
                <c:pt idx="2">
                  <c:v>44926</c:v>
                </c:pt>
                <c:pt idx="3">
                  <c:v>44957</c:v>
                </c:pt>
                <c:pt idx="4">
                  <c:v>44985</c:v>
                </c:pt>
                <c:pt idx="5">
                  <c:v>45016</c:v>
                </c:pt>
                <c:pt idx="6">
                  <c:v>45046</c:v>
                </c:pt>
              </c:numCache>
              <c:extLst/>
            </c:numRef>
          </c:cat>
          <c:val>
            <c:numRef>
              <c:f>'Total Contributions'!$B$62:$H$62</c:f>
              <c:numCache>
                <c:formatCode>\$##,##0.00</c:formatCode>
                <c:ptCount val="7"/>
                <c:pt idx="0">
                  <c:v>7298392.0900000008</c:v>
                </c:pt>
                <c:pt idx="1">
                  <c:v>12616364.710000001</c:v>
                </c:pt>
                <c:pt idx="2">
                  <c:v>21036832.719999999</c:v>
                </c:pt>
                <c:pt idx="3">
                  <c:v>27643452.289999999</c:v>
                </c:pt>
                <c:pt idx="4">
                  <c:v>36100392</c:v>
                </c:pt>
                <c:pt idx="5">
                  <c:v>44882717.57</c:v>
                </c:pt>
                <c:pt idx="6">
                  <c:v>51841961.030000001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CEB9-4FFE-A438-C9303710111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43840768"/>
        <c:axId val="143842304"/>
      </c:barChart>
      <c:dateAx>
        <c:axId val="143840768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143842304"/>
        <c:crosses val="autoZero"/>
        <c:auto val="1"/>
        <c:lblOffset val="100"/>
        <c:baseTimeUnit val="months"/>
      </c:dateAx>
      <c:valAx>
        <c:axId val="1438423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Assets in Millions</a:t>
                </a:r>
              </a:p>
            </c:rich>
          </c:tx>
          <c:overlay val="0"/>
        </c:title>
        <c:numFmt formatCode="&quot;$&quot;#,##0.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143840768"/>
        <c:crosses val="autoZero"/>
        <c:crossBetween val="between"/>
        <c:dispUnits>
          <c:builtInUnit val="millions"/>
        </c:dispUnits>
      </c:valAx>
    </c:plotArea>
    <c:legend>
      <c:legendPos val="b"/>
      <c:overlay val="0"/>
      <c:txPr>
        <a:bodyPr/>
        <a:lstStyle/>
        <a:p>
          <a:pPr>
            <a:defRPr sz="9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6776569873673972"/>
          <c:y val="4.9327354260089683E-2"/>
          <c:w val="0.79216752329998819"/>
          <c:h val="0.66750997493026376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'Customer Service Utilization'!$B$10</c:f>
              <c:strCache>
                <c:ptCount val="1"/>
                <c:pt idx="0">
                  <c:v>Call Center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Utilization'!$B$11:$B$17</c:f>
              <c:numCache>
                <c:formatCode>_(* #,##0_);_(* \(#,##0\);_(* "-"??_);_(@_)</c:formatCode>
                <c:ptCount val="7"/>
                <c:pt idx="0">
                  <c:v>4577</c:v>
                </c:pt>
                <c:pt idx="1">
                  <c:v>3811</c:v>
                </c:pt>
                <c:pt idx="2">
                  <c:v>3762</c:v>
                </c:pt>
                <c:pt idx="3">
                  <c:v>3299</c:v>
                </c:pt>
                <c:pt idx="4">
                  <c:v>2577</c:v>
                </c:pt>
                <c:pt idx="5">
                  <c:v>2418</c:v>
                </c:pt>
                <c:pt idx="6">
                  <c:v>2086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702C-4E44-8DC0-3B37CBD72D17}"/>
            </c:ext>
          </c:extLst>
        </c:ser>
        <c:ser>
          <c:idx val="4"/>
          <c:order val="1"/>
          <c:tx>
            <c:strRef>
              <c:f>'Customer Service Utilization'!$C$10</c:f>
              <c:strCache>
                <c:ptCount val="1"/>
                <c:pt idx="0">
                  <c:v>VRU</c:v>
                </c:pt>
              </c:strCache>
            </c:strRef>
          </c:tx>
          <c:spPr>
            <a:gradFill flip="none" rotWithShape="1">
              <a:gsLst>
                <a:gs pos="0">
                  <a:srgbClr val="1F497D">
                    <a:shade val="30000"/>
                    <a:satMod val="115000"/>
                  </a:srgbClr>
                </a:gs>
                <a:gs pos="50000">
                  <a:srgbClr val="1F497D">
                    <a:shade val="67500"/>
                    <a:satMod val="115000"/>
                  </a:srgbClr>
                </a:gs>
                <a:gs pos="100000">
                  <a:srgbClr val="1F497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Utilization'!$C$11:$C$17</c:f>
              <c:numCache>
                <c:formatCode>_(* #,##0_);_(* \(#,##0\);_(* "-"??_);_(@_)</c:formatCode>
                <c:ptCount val="7"/>
                <c:pt idx="0">
                  <c:v>5643</c:v>
                </c:pt>
                <c:pt idx="1">
                  <c:v>4898</c:v>
                </c:pt>
                <c:pt idx="2">
                  <c:v>4814</c:v>
                </c:pt>
                <c:pt idx="3">
                  <c:v>4168</c:v>
                </c:pt>
                <c:pt idx="4">
                  <c:v>3356</c:v>
                </c:pt>
                <c:pt idx="5">
                  <c:v>3100</c:v>
                </c:pt>
                <c:pt idx="6">
                  <c:v>2883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702C-4E44-8DC0-3B37CBD72D17}"/>
            </c:ext>
          </c:extLst>
        </c:ser>
        <c:ser>
          <c:idx val="5"/>
          <c:order val="2"/>
          <c:tx>
            <c:strRef>
              <c:f>'Customer Service Utilization'!$D$10</c:f>
              <c:strCache>
                <c:ptCount val="1"/>
                <c:pt idx="0">
                  <c:v>Internet</c:v>
                </c:pt>
              </c:strCache>
            </c:strRef>
          </c:tx>
          <c:spPr>
            <a:gradFill flip="none" rotWithShape="1">
              <a:gsLst>
                <a:gs pos="0">
                  <a:sysClr val="window" lastClr="FFFFFF">
                    <a:lumMod val="65000"/>
                    <a:shade val="30000"/>
                    <a:satMod val="115000"/>
                  </a:sysClr>
                </a:gs>
                <a:gs pos="50000">
                  <a:sysClr val="window" lastClr="FFFFFF">
                    <a:lumMod val="6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6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Utilization'!$D$11:$D$17</c:f>
              <c:numCache>
                <c:formatCode>_(* #,##0_);_(* \(#,##0\);_(* "-"??_);_(@_)</c:formatCode>
                <c:ptCount val="7"/>
                <c:pt idx="0">
                  <c:v>4447</c:v>
                </c:pt>
                <c:pt idx="1">
                  <c:v>4888</c:v>
                </c:pt>
                <c:pt idx="2">
                  <c:v>4550</c:v>
                </c:pt>
                <c:pt idx="3">
                  <c:v>4758</c:v>
                </c:pt>
                <c:pt idx="4">
                  <c:v>5720</c:v>
                </c:pt>
                <c:pt idx="5">
                  <c:v>5605</c:v>
                </c:pt>
                <c:pt idx="6">
                  <c:v>5004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702C-4E44-8DC0-3B37CBD7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4055680"/>
        <c:axId val="144061568"/>
        <c:extLst/>
      </c:barChart>
      <c:dateAx>
        <c:axId val="144055680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crossAx val="144061568"/>
        <c:crosses val="autoZero"/>
        <c:auto val="1"/>
        <c:lblOffset val="100"/>
        <c:baseTimeUnit val="months"/>
      </c:dateAx>
      <c:valAx>
        <c:axId val="144061568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14405568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8180515144375227E-2"/>
          <c:y val="7.4822160446790034E-2"/>
          <c:w val="0.49512816965207113"/>
          <c:h val="0.85005875721627988"/>
        </c:manualLayout>
      </c:layout>
      <c:pieChart>
        <c:varyColors val="1"/>
        <c:ser>
          <c:idx val="0"/>
          <c:order val="0"/>
          <c:spPr>
            <a:ln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E14B-460A-B81C-F0F8982EEDD8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E14B-460A-B81C-F0F8982EEDD8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rgbClr val="4F81BD">
                      <a:lumMod val="75000"/>
                      <a:shade val="30000"/>
                      <a:satMod val="115000"/>
                    </a:srgbClr>
                  </a:gs>
                  <a:gs pos="50000">
                    <a:srgbClr val="4F81BD">
                      <a:lumMod val="75000"/>
                      <a:shade val="67500"/>
                      <a:satMod val="115000"/>
                    </a:srgbClr>
                  </a:gs>
                  <a:gs pos="100000">
                    <a:srgbClr val="4F81BD">
                      <a:lumMod val="75000"/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E14B-460A-B81C-F0F8982EEDD8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0">
                    <a:sysClr val="window" lastClr="FFFFFF">
                      <a:lumMod val="6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65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lumMod val="65000"/>
                      <a:shade val="100000"/>
                      <a:satMod val="115000"/>
                    </a:sysClr>
                  </a:gs>
                </a:gsLst>
                <a:lin ang="13500000" scaled="1"/>
                <a:tileRect/>
              </a:gra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E14B-460A-B81C-F0F8982EEDD8}"/>
              </c:ext>
            </c:extLst>
          </c:dPt>
          <c:dPt>
            <c:idx val="4"/>
            <c:bubble3D val="0"/>
            <c:spPr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E14B-460A-B81C-F0F8982EEDD8}"/>
              </c:ext>
            </c:extLst>
          </c:dPt>
          <c:dPt>
            <c:idx val="5"/>
            <c:bubble3D val="0"/>
            <c:spPr>
              <a:solidFill>
                <a:srgbClr val="4BACC6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E14B-460A-B81C-F0F8982EEDD8}"/>
              </c:ext>
            </c:extLst>
          </c:dPt>
          <c:dPt>
            <c:idx val="6"/>
            <c:bubble3D val="0"/>
            <c:spPr>
              <a:solidFill>
                <a:srgbClr val="1F497D">
                  <a:lumMod val="75000"/>
                </a:srgbClr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E14B-460A-B81C-F0F8982EEDD8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'Field activity'!$EL$29:$EL$32</c:f>
              <c:strCache>
                <c:ptCount val="4"/>
                <c:pt idx="0">
                  <c:v>Virtual One-on-One Calls</c:v>
                </c:pt>
                <c:pt idx="1">
                  <c:v>Education</c:v>
                </c:pt>
                <c:pt idx="2">
                  <c:v>CFP Consultation</c:v>
                </c:pt>
                <c:pt idx="3">
                  <c:v>Orientation</c:v>
                </c:pt>
              </c:strCache>
            </c:strRef>
          </c:cat>
          <c:val>
            <c:numRef>
              <c:f>'Field activity'!$EM$29:$EM$32</c:f>
              <c:numCache>
                <c:formatCode>General</c:formatCode>
                <c:ptCount val="4"/>
                <c:pt idx="0">
                  <c:v>514</c:v>
                </c:pt>
                <c:pt idx="1">
                  <c:v>10</c:v>
                </c:pt>
                <c:pt idx="2">
                  <c:v>25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14B-460A-B81C-F0F8982EEDD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270741209540879"/>
          <c:y val="0.46394780289560578"/>
          <c:w val="0.38514217886125401"/>
          <c:h val="0.34251948905132379"/>
        </c:manualLayout>
      </c:layout>
      <c:overlay val="0"/>
      <c:txPr>
        <a:bodyPr/>
        <a:lstStyle/>
        <a:p>
          <a:pPr rtl="0">
            <a:defRPr sz="14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1271935273460108E-2"/>
          <c:y val="5.4660012568851432E-2"/>
          <c:w val="0.91198597814081439"/>
          <c:h val="0.6225896270008503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'Field Activity by Month'!$B$3</c:f>
              <c:strCache>
                <c:ptCount val="1"/>
                <c:pt idx="0">
                  <c:v>Total # of Meetings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'Field Activity by Month'!$A$4:$A$10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 </c:v>
                </c:pt>
                <c:pt idx="3">
                  <c:v>January 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'Field Activity by Month'!$B$4:$B$10</c:f>
              <c:numCache>
                <c:formatCode>_(* #,##0_);_(* \(#,##0\);_(* "-"??_);_(@_)</c:formatCode>
                <c:ptCount val="7"/>
                <c:pt idx="0">
                  <c:v>7</c:v>
                </c:pt>
                <c:pt idx="1">
                  <c:v>14</c:v>
                </c:pt>
                <c:pt idx="2">
                  <c:v>4</c:v>
                </c:pt>
                <c:pt idx="3">
                  <c:v>10</c:v>
                </c:pt>
                <c:pt idx="4">
                  <c:v>3</c:v>
                </c:pt>
                <c:pt idx="5">
                  <c:v>13</c:v>
                </c:pt>
                <c:pt idx="6">
                  <c:v>17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CD39-4BEA-9288-918DC669EBF8}"/>
            </c:ext>
          </c:extLst>
        </c:ser>
        <c:ser>
          <c:idx val="0"/>
          <c:order val="1"/>
          <c:tx>
            <c:strRef>
              <c:f>'Field Activity by Month'!$C$3</c:f>
              <c:strCache>
                <c:ptCount val="1"/>
                <c:pt idx="0">
                  <c:v>Total # of Participants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'Field Activity by Month'!$A$4:$A$10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 </c:v>
                </c:pt>
                <c:pt idx="3">
                  <c:v>January 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'Field Activity by Month'!$C$4:$C$10</c:f>
              <c:numCache>
                <c:formatCode>_(* #,##0_);_(* \(#,##0\);_(* "-"??_);_(@_)</c:formatCode>
                <c:ptCount val="7"/>
                <c:pt idx="0">
                  <c:v>49</c:v>
                </c:pt>
                <c:pt idx="1">
                  <c:v>310</c:v>
                </c:pt>
                <c:pt idx="2">
                  <c:v>174</c:v>
                </c:pt>
                <c:pt idx="3">
                  <c:v>189</c:v>
                </c:pt>
                <c:pt idx="4">
                  <c:v>22</c:v>
                </c:pt>
                <c:pt idx="5">
                  <c:v>109</c:v>
                </c:pt>
                <c:pt idx="6">
                  <c:v>211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CD39-4BEA-9288-918DC669EB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4300288"/>
        <c:axId val="144318464"/>
      </c:barChart>
      <c:catAx>
        <c:axId val="144300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4318464"/>
        <c:crosses val="autoZero"/>
        <c:auto val="1"/>
        <c:lblAlgn val="ctr"/>
        <c:lblOffset val="100"/>
        <c:noMultiLvlLbl val="0"/>
      </c:catAx>
      <c:valAx>
        <c:axId val="144318464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443002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5084806105294494"/>
          <c:y val="0.84195965149326746"/>
          <c:w val="0.49830371591902478"/>
          <c:h val="6.7310565469257178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291626230544712"/>
          <c:y val="0.11487020870579584"/>
          <c:w val="0.86336496540873575"/>
          <c:h val="0.6716727211634776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'Ppt by Status Tables Charts'!$A$5</c:f>
              <c:strCache>
                <c:ptCount val="1"/>
                <c:pt idx="0">
                  <c:v>Active</c:v>
                </c:pt>
              </c:strCache>
            </c:strRef>
          </c:tx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strRef>
              <c:f>'Ppt by Status Tables Charts'!$B$4:$H$4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Charts'!$B$5:$H$5</c:f>
              <c:numCache>
                <c:formatCode>_(* #,##0_);_(* \(#,##0\);_(* "-"??_);_(@_)</c:formatCode>
                <c:ptCount val="7"/>
                <c:pt idx="0">
                  <c:v>20949</c:v>
                </c:pt>
                <c:pt idx="1">
                  <c:v>20992</c:v>
                </c:pt>
                <c:pt idx="2">
                  <c:v>20988</c:v>
                </c:pt>
                <c:pt idx="3">
                  <c:v>20863</c:v>
                </c:pt>
                <c:pt idx="4">
                  <c:v>20938</c:v>
                </c:pt>
                <c:pt idx="5">
                  <c:v>21124</c:v>
                </c:pt>
                <c:pt idx="6">
                  <c:v>21205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2DC1-412D-BEDC-D84D8305E4C4}"/>
            </c:ext>
          </c:extLst>
        </c:ser>
        <c:ser>
          <c:idx val="1"/>
          <c:order val="1"/>
          <c:tx>
            <c:strRef>
              <c:f>'Ppt by Status Tables Charts'!$A$6</c:f>
              <c:strCache>
                <c:ptCount val="1"/>
                <c:pt idx="0">
                  <c:v>Inactive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'Ppt by Status Tables Charts'!$B$4:$H$4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Charts'!$B$6:$H$6</c:f>
              <c:numCache>
                <c:formatCode>_(* #,##0_);_(* \(#,##0\);_(* "-"??_);_(@_)</c:formatCode>
                <c:ptCount val="7"/>
                <c:pt idx="0">
                  <c:v>2532</c:v>
                </c:pt>
                <c:pt idx="1">
                  <c:v>2541</c:v>
                </c:pt>
                <c:pt idx="2">
                  <c:v>2624</c:v>
                </c:pt>
                <c:pt idx="3">
                  <c:v>2745</c:v>
                </c:pt>
                <c:pt idx="4">
                  <c:v>2859</c:v>
                </c:pt>
                <c:pt idx="5">
                  <c:v>2876</c:v>
                </c:pt>
                <c:pt idx="6">
                  <c:v>2889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2DC1-412D-BEDC-D84D8305E4C4}"/>
            </c:ext>
          </c:extLst>
        </c:ser>
        <c:ser>
          <c:idx val="2"/>
          <c:order val="2"/>
          <c:tx>
            <c:strRef>
              <c:f>'Ppt by Status Tables Charts'!$A$7</c:f>
              <c:strCache>
                <c:ptCount val="1"/>
                <c:pt idx="0">
                  <c:v>Separated from service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DC1-412D-BEDC-D84D8305E4C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DC1-412D-BEDC-D84D8305E4C4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2DC1-412D-BEDC-D84D8305E4C4}"/>
              </c:ext>
            </c:extLst>
          </c:dPt>
          <c:cat>
            <c:strRef>
              <c:f>'Ppt by Status Tables Charts'!$B$4:$H$4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Charts'!$B$7:$H$7</c:f>
              <c:numCache>
                <c:formatCode>_(* #,##0_);_(* \(#,##0\);_(* "-"??_);_(@_)</c:formatCode>
                <c:ptCount val="7"/>
                <c:pt idx="0">
                  <c:v>7092</c:v>
                </c:pt>
                <c:pt idx="1">
                  <c:v>7179</c:v>
                </c:pt>
                <c:pt idx="2">
                  <c:v>7257</c:v>
                </c:pt>
                <c:pt idx="3">
                  <c:v>7355</c:v>
                </c:pt>
                <c:pt idx="4">
                  <c:v>7053</c:v>
                </c:pt>
                <c:pt idx="5">
                  <c:v>7046</c:v>
                </c:pt>
                <c:pt idx="6">
                  <c:v>7123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5-2DC1-412D-BEDC-D84D8305E4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9809536"/>
        <c:axId val="139811072"/>
      </c:barChart>
      <c:catAx>
        <c:axId val="139809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139811072"/>
        <c:crosses val="autoZero"/>
        <c:auto val="1"/>
        <c:lblAlgn val="ctr"/>
        <c:lblOffset val="100"/>
        <c:noMultiLvlLbl val="0"/>
      </c:catAx>
      <c:valAx>
        <c:axId val="139811072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39809536"/>
        <c:crosses val="autoZero"/>
        <c:crossBetween val="between"/>
        <c:dispUnits>
          <c:builtInUnit val="thousands"/>
          <c:dispUnitsLbl/>
        </c:dispUnits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91612077902029"/>
          <c:y val="0.11977839273713974"/>
          <c:w val="0.83301719637986427"/>
          <c:h val="0.59705897270087616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'Customer Service Utilization'!$B$10</c:f>
              <c:strCache>
                <c:ptCount val="1"/>
                <c:pt idx="0">
                  <c:v>Call Center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Utilization'!$B$11:$B$17</c:f>
              <c:numCache>
                <c:formatCode>_(* #,##0_);_(* \(#,##0\);_(* "-"??_);_(@_)</c:formatCode>
                <c:ptCount val="7"/>
                <c:pt idx="0">
                  <c:v>4577</c:v>
                </c:pt>
                <c:pt idx="1">
                  <c:v>3811</c:v>
                </c:pt>
                <c:pt idx="2">
                  <c:v>3762</c:v>
                </c:pt>
                <c:pt idx="3">
                  <c:v>3299</c:v>
                </c:pt>
                <c:pt idx="4">
                  <c:v>2577</c:v>
                </c:pt>
                <c:pt idx="5">
                  <c:v>2418</c:v>
                </c:pt>
                <c:pt idx="6">
                  <c:v>2086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F002-4D4D-B211-618408F8F615}"/>
            </c:ext>
          </c:extLst>
        </c:ser>
        <c:ser>
          <c:idx val="4"/>
          <c:order val="1"/>
          <c:tx>
            <c:strRef>
              <c:f>'Customer Service Utilization'!$C$10</c:f>
              <c:strCache>
                <c:ptCount val="1"/>
                <c:pt idx="0">
                  <c:v>VRU</c:v>
                </c:pt>
              </c:strCache>
            </c:strRef>
          </c:tx>
          <c:spPr>
            <a:gradFill flip="none" rotWithShape="1">
              <a:gsLst>
                <a:gs pos="0">
                  <a:srgbClr val="1F497D">
                    <a:shade val="30000"/>
                    <a:satMod val="115000"/>
                  </a:srgbClr>
                </a:gs>
                <a:gs pos="50000">
                  <a:srgbClr val="1F497D">
                    <a:shade val="67500"/>
                    <a:satMod val="115000"/>
                  </a:srgbClr>
                </a:gs>
                <a:gs pos="100000">
                  <a:srgbClr val="1F497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Utilization'!$C$11:$C$17</c:f>
              <c:numCache>
                <c:formatCode>_(* #,##0_);_(* \(#,##0\);_(* "-"??_);_(@_)</c:formatCode>
                <c:ptCount val="7"/>
                <c:pt idx="0">
                  <c:v>5643</c:v>
                </c:pt>
                <c:pt idx="1">
                  <c:v>4898</c:v>
                </c:pt>
                <c:pt idx="2">
                  <c:v>4814</c:v>
                </c:pt>
                <c:pt idx="3">
                  <c:v>4168</c:v>
                </c:pt>
                <c:pt idx="4">
                  <c:v>3356</c:v>
                </c:pt>
                <c:pt idx="5">
                  <c:v>3100</c:v>
                </c:pt>
                <c:pt idx="6">
                  <c:v>2883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F002-4D4D-B211-618408F8F615}"/>
            </c:ext>
          </c:extLst>
        </c:ser>
        <c:ser>
          <c:idx val="5"/>
          <c:order val="2"/>
          <c:tx>
            <c:strRef>
              <c:f>'Customer Service Utilization'!$D$10</c:f>
              <c:strCache>
                <c:ptCount val="1"/>
                <c:pt idx="0">
                  <c:v>Internet</c:v>
                </c:pt>
              </c:strCache>
            </c:strRef>
          </c:tx>
          <c:spPr>
            <a:gradFill flip="none" rotWithShape="1">
              <a:gsLst>
                <a:gs pos="0">
                  <a:sysClr val="window" lastClr="FFFFFF">
                    <a:lumMod val="65000"/>
                    <a:shade val="30000"/>
                    <a:satMod val="115000"/>
                  </a:sysClr>
                </a:gs>
                <a:gs pos="50000">
                  <a:sysClr val="window" lastClr="FFFFFF">
                    <a:lumMod val="6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6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Utilization'!$D$11:$D$17</c:f>
              <c:numCache>
                <c:formatCode>_(* #,##0_);_(* \(#,##0\);_(* "-"??_);_(@_)</c:formatCode>
                <c:ptCount val="7"/>
                <c:pt idx="0">
                  <c:v>4447</c:v>
                </c:pt>
                <c:pt idx="1">
                  <c:v>4888</c:v>
                </c:pt>
                <c:pt idx="2">
                  <c:v>4550</c:v>
                </c:pt>
                <c:pt idx="3">
                  <c:v>4758</c:v>
                </c:pt>
                <c:pt idx="4">
                  <c:v>5720</c:v>
                </c:pt>
                <c:pt idx="5">
                  <c:v>5605</c:v>
                </c:pt>
                <c:pt idx="6">
                  <c:v>5004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F002-4D4D-B211-618408F8F6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4055680"/>
        <c:axId val="144061568"/>
        <c:extLst/>
      </c:barChart>
      <c:dateAx>
        <c:axId val="144055680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144061568"/>
        <c:crosses val="autoZero"/>
        <c:auto val="1"/>
        <c:lblOffset val="100"/>
        <c:baseTimeUnit val="months"/>
      </c:dateAx>
      <c:valAx>
        <c:axId val="144061568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144055680"/>
        <c:crosses val="autoZero"/>
        <c:crossBetween val="between"/>
        <c:dispUnits>
          <c:builtInUnit val="thousands"/>
          <c:dispUnitsLbl/>
        </c:dispUnits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19A9-434C-B4B1-612D429C423C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19A9-434C-B4B1-612D429C423C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19A9-434C-B4B1-612D429C423C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0">
                    <a:schemeClr val="accent4">
                      <a:shade val="30000"/>
                      <a:satMod val="115000"/>
                    </a:schemeClr>
                  </a:gs>
                  <a:gs pos="50000">
                    <a:schemeClr val="accent4">
                      <a:shade val="67500"/>
                      <a:satMod val="115000"/>
                    </a:schemeClr>
                  </a:gs>
                  <a:gs pos="100000">
                    <a:schemeClr val="accent4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19A9-434C-B4B1-612D429C423C}"/>
              </c:ext>
            </c:extLst>
          </c:dPt>
          <c:dPt>
            <c:idx val="4"/>
            <c:bubble3D val="0"/>
            <c:spPr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19A9-434C-B4B1-612D429C423C}"/>
              </c:ext>
            </c:extLst>
          </c:dPt>
          <c:dLbls>
            <c:dLbl>
              <c:idx val="0"/>
              <c:layout>
                <c:manualLayout>
                  <c:x val="0.16799518810148731"/>
                  <c:y val="1.1329720148617786E-2"/>
                </c:manualLayout>
              </c:layout>
              <c:tx>
                <c:rich>
                  <a:bodyPr/>
                  <a:lstStyle/>
                  <a:p>
                    <a:fld id="{6860DD55-52B9-4710-9815-24EB5F890168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{6860DD55-52B9-4710-9815-24EB5F890168}</c15:txfldGUID>
                      <c15:f>'Asset Allocations by Class'!$C$106</c15:f>
                      <c15:dlblFieldTableCache>
                        <c:ptCount val="1"/>
                        <c:pt idx="0">
                          <c:v>7.24%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1-19A9-434C-B4B1-612D429C423C}"/>
                </c:ext>
              </c:extLst>
            </c:dLbl>
            <c:dLbl>
              <c:idx val="1"/>
              <c:layout>
                <c:manualLayout>
                  <c:x val="0.13683573928258969"/>
                  <c:y val="6.5900398813784636E-2"/>
                </c:manualLayout>
              </c:layout>
              <c:tx>
                <c:rich>
                  <a:bodyPr/>
                  <a:lstStyle/>
                  <a:p>
                    <a:fld id="{CA5BAA0D-EBEA-4255-A6B6-88842B18B1B6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{CA5BAA0D-EBEA-4255-A6B6-88842B18B1B6}</c15:txfldGUID>
                      <c15:f>'Asset Allocations by Class'!$C$109</c15:f>
                      <c15:dlblFieldTableCache>
                        <c:ptCount val="1"/>
                        <c:pt idx="0">
                          <c:v>1.67%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19A9-434C-B4B1-612D429C423C}"/>
                </c:ext>
              </c:extLst>
            </c:dLbl>
            <c:dLbl>
              <c:idx val="2"/>
              <c:layout>
                <c:manualLayout>
                  <c:x val="5.0925337632079971E-17"/>
                  <c:y val="1.2986672120530389E-2"/>
                </c:manualLayout>
              </c:layout>
              <c:tx>
                <c:rich>
                  <a:bodyPr/>
                  <a:lstStyle/>
                  <a:p>
                    <a:fld id="{FCD9C786-3D27-4C91-BEF4-03953B2EE5C8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{FCD9C786-3D27-4C91-BEF4-03953B2EE5C8}</c15:txfldGUID>
                      <c15:f>'Asset Allocations by Class'!$C$112</c15:f>
                      <c15:dlblFieldTableCache>
                        <c:ptCount val="1"/>
                        <c:pt idx="0">
                          <c:v>79.14%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19A9-434C-B4B1-612D429C423C}"/>
                </c:ext>
              </c:extLst>
            </c:dLbl>
            <c:dLbl>
              <c:idx val="3"/>
              <c:layout>
                <c:manualLayout>
                  <c:x val="-0.10120800524934383"/>
                  <c:y val="3.896103896103896E-2"/>
                </c:manualLayout>
              </c:layout>
              <c:tx>
                <c:rich>
                  <a:bodyPr/>
                  <a:lstStyle/>
                  <a:p>
                    <a:fld id="{FA14744F-D74D-4376-94F3-F8D97C2551AF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{FA14744F-D74D-4376-94F3-F8D97C2551AF}</c15:txfldGUID>
                      <c15:f>'Asset Allocations by Class'!$C$125</c15:f>
                      <c15:dlblFieldTableCache>
                        <c:ptCount val="1"/>
                        <c:pt idx="0">
                          <c:v>9.31%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19A9-434C-B4B1-612D429C423C}"/>
                </c:ext>
              </c:extLst>
            </c:dLbl>
            <c:dLbl>
              <c:idx val="4"/>
              <c:layout>
                <c:manualLayout>
                  <c:x val="-0.19963757655293088"/>
                  <c:y val="-1.7948665507720625E-2"/>
                </c:manualLayout>
              </c:layout>
              <c:tx>
                <c:rich>
                  <a:bodyPr/>
                  <a:lstStyle/>
                  <a:p>
                    <a:fld id="{505C8415-DD16-495A-9A7F-98BB5B555FB9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{505C8415-DD16-495A-9A7F-98BB5B555FB9}</c15:txfldGUID>
                      <c15:f>'Asset Allocations by Class'!$C$134</c15:f>
                      <c15:dlblFieldTableCache>
                        <c:ptCount val="1"/>
                        <c:pt idx="0">
                          <c:v>1.84%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19A9-434C-B4B1-612D429C423C}"/>
                </c:ext>
              </c:extLst>
            </c:dLbl>
            <c:dLbl>
              <c:idx val="5"/>
              <c:layout>
                <c:manualLayout>
                  <c:x val="-5.7487970253718282E-2"/>
                  <c:y val="-1.760779902512186E-2"/>
                </c:manualLayout>
              </c:layout>
              <c:tx>
                <c:rich>
                  <a:bodyPr/>
                  <a:lstStyle/>
                  <a:p>
                    <a:fld id="{85FE300D-7280-4A30-839C-7F0E8404B54E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{85FE300D-7280-4A30-839C-7F0E8404B54E}</c15:txfldGUID>
                      <c15:f>'Asset Allocations by Class'!$C$138</c15:f>
                      <c15:dlblFieldTableCache>
                        <c:ptCount val="1"/>
                        <c:pt idx="0">
                          <c:v>0.39%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A-19A9-434C-B4B1-612D429C423C}"/>
                </c:ext>
              </c:extLst>
            </c:dLbl>
            <c:dLbl>
              <c:idx val="6"/>
              <c:layout>
                <c:manualLayout>
                  <c:x val="9.4444444444444442E-2"/>
                  <c:y val="-1.7316017316017316E-2"/>
                </c:manualLayout>
              </c:layout>
              <c:tx>
                <c:rich>
                  <a:bodyPr/>
                  <a:lstStyle/>
                  <a:p>
                    <a:fld id="{3ACABFC1-0075-417B-BE88-C6175573EDF0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{3ACABFC1-0075-417B-BE88-C6175573EDF0}</c15:txfldGUID>
                      <c15:f>'Asset Allocations by Class'!$C$140</c15:f>
                      <c15:dlblFieldTableCache>
                        <c:ptCount val="1"/>
                        <c:pt idx="0">
                          <c:v>0.42%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19A9-434C-B4B1-612D429C423C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('Asset Allocations by Class'!$A$106,'Asset Allocations by Class'!$A$109,'Asset Allocations by Class'!$A$112,'Asset Allocations by Class'!$A$125,'Asset Allocations by Class'!$A$134,'Asset Allocations by Class'!$A$138,'Asset Allocations by Class'!$A$140)</c:f>
              <c:strCache>
                <c:ptCount val="7"/>
                <c:pt idx="0">
                  <c:v>Stable Value/Cash Management</c:v>
                </c:pt>
                <c:pt idx="1">
                  <c:v>Bond</c:v>
                </c:pt>
                <c:pt idx="2">
                  <c:v>Balanced/Asset Allocation</c:v>
                </c:pt>
                <c:pt idx="3">
                  <c:v>U.S. Stock</c:v>
                </c:pt>
                <c:pt idx="4">
                  <c:v>International/Global Stock</c:v>
                </c:pt>
                <c:pt idx="5">
                  <c:v>Specialty</c:v>
                </c:pt>
                <c:pt idx="6">
                  <c:v>Guaranteed Lifetime Income</c:v>
                </c:pt>
              </c:strCache>
            </c:strRef>
          </c:cat>
          <c:val>
            <c:numRef>
              <c:f>('Asset Allocations by Class'!$B$106,'Asset Allocations by Class'!$B$109,'Asset Allocations by Class'!$B$112,'Asset Allocations by Class'!$B$125,'Asset Allocations by Class'!$B$134,'Asset Allocations by Class'!$B$138,'Asset Allocations by Class'!$B$140)</c:f>
              <c:numCache>
                <c:formatCode>"$"#,##0.00</c:formatCode>
                <c:ptCount val="7"/>
                <c:pt idx="0">
                  <c:v>102979589.74000001</c:v>
                </c:pt>
                <c:pt idx="1">
                  <c:v>23769823.91</c:v>
                </c:pt>
                <c:pt idx="2">
                  <c:v>1126375062.8299997</c:v>
                </c:pt>
                <c:pt idx="3">
                  <c:v>132511331.12</c:v>
                </c:pt>
                <c:pt idx="4">
                  <c:v>26125934.34</c:v>
                </c:pt>
                <c:pt idx="5">
                  <c:v>5481220.8399999999</c:v>
                </c:pt>
                <c:pt idx="6">
                  <c:v>5964494.4500000002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9A9-434C-B4B1-612D429C423C}"/>
            </c:ext>
          </c:extLst>
        </c:ser>
        <c:ser>
          <c:idx val="1"/>
          <c:order val="1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('Asset Allocations by Class'!$A$106,'Asset Allocations by Class'!$A$109,'Asset Allocations by Class'!$A$112,'Asset Allocations by Class'!$A$125,'Asset Allocations by Class'!$A$134,'Asset Allocations by Class'!$A$138,'Asset Allocations by Class'!$A$140)</c:f>
              <c:strCache>
                <c:ptCount val="7"/>
                <c:pt idx="0">
                  <c:v>Stable Value/Cash Management</c:v>
                </c:pt>
                <c:pt idx="1">
                  <c:v>Bond</c:v>
                </c:pt>
                <c:pt idx="2">
                  <c:v>Balanced/Asset Allocation</c:v>
                </c:pt>
                <c:pt idx="3">
                  <c:v>U.S. Stock</c:v>
                </c:pt>
                <c:pt idx="4">
                  <c:v>International/Global Stock</c:v>
                </c:pt>
                <c:pt idx="5">
                  <c:v>Specialty</c:v>
                </c:pt>
                <c:pt idx="6">
                  <c:v>Guaranteed Lifetime Income</c:v>
                </c:pt>
              </c:strCache>
            </c:strRef>
          </c:cat>
          <c:val>
            <c:numRef>
              <c:f>('Asset Allocations by Class'!$C$106,'Asset Allocations by Class'!$C$109,'Asset Allocations by Class'!$C$112,'Asset Allocations by Class'!$C$125,'Asset Allocations by Class'!$C$134,'Asset Allocations by Class'!$C$138,'Asset Allocations by Class'!$C$140)</c:f>
              <c:numCache>
                <c:formatCode>0.00%</c:formatCode>
                <c:ptCount val="7"/>
                <c:pt idx="0">
                  <c:v>7.2357398927932845E-2</c:v>
                </c:pt>
                <c:pt idx="1">
                  <c:v>1.670158752277999E-2</c:v>
                </c:pt>
                <c:pt idx="2">
                  <c:v>0.79143420525794084</c:v>
                </c:pt>
                <c:pt idx="3">
                  <c:v>9.310753007007698E-2</c:v>
                </c:pt>
                <c:pt idx="4">
                  <c:v>1.8357080836864863E-2</c:v>
                </c:pt>
                <c:pt idx="5">
                  <c:v>3.8513154299150065E-3</c:v>
                </c:pt>
                <c:pt idx="6">
                  <c:v>4.190881954489435E-3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9A9-434C-B4B1-612D429C423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10"/>
          <c:order val="0"/>
          <c:tx>
            <c:strRef>
              <c:f>'Asset Allocations by Class'!$A$124</c:f>
              <c:strCache>
                <c:ptCount val="1"/>
                <c:pt idx="0">
                  <c:v>Vanguard Target Retire Income Tr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dLbl>
              <c:idx val="0"/>
              <c:layout>
                <c:manualLayout>
                  <c:x val="2.3470481682747405E-3"/>
                  <c:y val="9.2591522967418133E-1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fld id="{0CB02D3F-308F-4EE8-B313-608E92392127}" type="VALUE">
                      <a:rPr lang="en-US"/>
                      <a:pPr>
                        <a:defRPr/>
                      </a:pPr>
                      <a:t>[VALUE]</a:t>
                    </a:fld>
                    <a:endParaRPr lang="en-US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F29B-4970-8AB1-0FCEC154EC5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Class'!$B$124</c:f>
              <c:numCache>
                <c:formatCode>"$"#,##0.00</c:formatCode>
                <c:ptCount val="1"/>
                <c:pt idx="0">
                  <c:v>48295687.079999998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9B-4970-8AB1-0FCEC154EC5D}"/>
            </c:ext>
          </c:extLst>
        </c:ser>
        <c:ser>
          <c:idx val="0"/>
          <c:order val="1"/>
          <c:tx>
            <c:strRef>
              <c:f>'Asset Allocations by Class'!$A$123</c:f>
              <c:strCache>
                <c:ptCount val="1"/>
                <c:pt idx="0">
                  <c:v>Vanguard Target Retire 2065 Trust I Cit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fld id="{8AC9EE6C-5CD4-429F-84D1-EE781070040E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29B-4970-8AB1-0FCEC154EC5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Class'!$B$123</c:f>
              <c:numCache>
                <c:formatCode>"$"#,##0.00</c:formatCode>
                <c:ptCount val="1"/>
                <c:pt idx="0">
                  <c:v>2084150.6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29B-4970-8AB1-0FCEC154EC5D}"/>
            </c:ext>
          </c:extLst>
        </c:ser>
        <c:ser>
          <c:idx val="11"/>
          <c:order val="2"/>
          <c:tx>
            <c:strRef>
              <c:f>'Asset Allocations by Class'!$A$122</c:f>
              <c:strCache>
                <c:ptCount val="1"/>
                <c:pt idx="0">
                  <c:v>Vanguard Target Retire 2060 Trust I Cit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Class'!$B$122</c:f>
              <c:numCache>
                <c:formatCode>"$"#,##0.00</c:formatCode>
                <c:ptCount val="1"/>
                <c:pt idx="0">
                  <c:v>10267777.26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29B-4970-8AB1-0FCEC154EC5D}"/>
            </c:ext>
          </c:extLst>
        </c:ser>
        <c:ser>
          <c:idx val="9"/>
          <c:order val="3"/>
          <c:tx>
            <c:strRef>
              <c:f>'Asset Allocations by Class'!$A$121</c:f>
              <c:strCache>
                <c:ptCount val="1"/>
                <c:pt idx="0">
                  <c:v>Vanguard Target Retire 2055 Trust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EE5BFFF9-E901-4E3E-82A6-3E1DC31023E2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29B-4970-8AB1-0FCEC154EC5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Class'!$B$121</c:f>
              <c:numCache>
                <c:formatCode>"$"#,##0.00</c:formatCode>
                <c:ptCount val="1"/>
                <c:pt idx="0">
                  <c:v>46395369.560000002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29B-4970-8AB1-0FCEC154EC5D}"/>
            </c:ext>
          </c:extLst>
        </c:ser>
        <c:ser>
          <c:idx val="8"/>
          <c:order val="4"/>
          <c:tx>
            <c:strRef>
              <c:f>'Asset Allocations by Class'!$A$120</c:f>
              <c:strCache>
                <c:ptCount val="1"/>
                <c:pt idx="0">
                  <c:v>Vanguard Target Retire 2050 Trust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Class'!$B$120</c:f>
              <c:numCache>
                <c:formatCode>"$"#,##0.00</c:formatCode>
                <c:ptCount val="1"/>
                <c:pt idx="0">
                  <c:v>88377793.349999994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29B-4970-8AB1-0FCEC154EC5D}"/>
            </c:ext>
          </c:extLst>
        </c:ser>
        <c:ser>
          <c:idx val="7"/>
          <c:order val="5"/>
          <c:tx>
            <c:strRef>
              <c:f>'Asset Allocations by Class'!$A$119</c:f>
              <c:strCache>
                <c:ptCount val="1"/>
                <c:pt idx="0">
                  <c:v>Vanguard Target Retire 2045 Trust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Class'!$B$119</c:f>
              <c:numCache>
                <c:formatCode>"$"#,##0.00</c:formatCode>
                <c:ptCount val="1"/>
                <c:pt idx="0">
                  <c:v>133850071.37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29B-4970-8AB1-0FCEC154EC5D}"/>
            </c:ext>
          </c:extLst>
        </c:ser>
        <c:ser>
          <c:idx val="6"/>
          <c:order val="6"/>
          <c:tx>
            <c:strRef>
              <c:f>'Asset Allocations by Class'!$A$118</c:f>
              <c:strCache>
                <c:ptCount val="1"/>
                <c:pt idx="0">
                  <c:v>Vanguard Target Retire 2040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1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1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Class'!$B$118</c:f>
              <c:numCache>
                <c:formatCode>"$"#,##0.00</c:formatCode>
                <c:ptCount val="1"/>
                <c:pt idx="0">
                  <c:v>156281397.27000001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29B-4970-8AB1-0FCEC154EC5D}"/>
            </c:ext>
          </c:extLst>
        </c:ser>
        <c:ser>
          <c:idx val="5"/>
          <c:order val="7"/>
          <c:tx>
            <c:strRef>
              <c:f>'Asset Allocations by Class'!$A$117</c:f>
              <c:strCache>
                <c:ptCount val="1"/>
                <c:pt idx="0">
                  <c:v>Vanguard Target Retire 2035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Class'!$B$117</c:f>
              <c:numCache>
                <c:formatCode>"$"#,##0.00</c:formatCode>
                <c:ptCount val="1"/>
                <c:pt idx="0">
                  <c:v>206393034.31999999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29B-4970-8AB1-0FCEC154EC5D}"/>
            </c:ext>
          </c:extLst>
        </c:ser>
        <c:ser>
          <c:idx val="4"/>
          <c:order val="8"/>
          <c:tx>
            <c:strRef>
              <c:f>'Asset Allocations by Class'!$A$116</c:f>
              <c:strCache>
                <c:ptCount val="1"/>
                <c:pt idx="0">
                  <c:v>Vanguard Target Retire 2030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Class'!$B$116</c:f>
              <c:numCache>
                <c:formatCode>"$"#,##0.00</c:formatCode>
                <c:ptCount val="1"/>
                <c:pt idx="0">
                  <c:v>194250126.25999999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29B-4970-8AB1-0FCEC154EC5D}"/>
            </c:ext>
          </c:extLst>
        </c:ser>
        <c:ser>
          <c:idx val="3"/>
          <c:order val="9"/>
          <c:tx>
            <c:strRef>
              <c:f>'Asset Allocations by Class'!$A$115</c:f>
              <c:strCache>
                <c:ptCount val="1"/>
                <c:pt idx="0">
                  <c:v>Vanguard Target Retire 2025 Trust I Cit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Class'!$B$115</c:f>
              <c:numCache>
                <c:formatCode>"$"#,##0.00</c:formatCode>
                <c:ptCount val="1"/>
                <c:pt idx="0">
                  <c:v>151936531.16999999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29B-4970-8AB1-0FCEC154EC5D}"/>
            </c:ext>
          </c:extLst>
        </c:ser>
        <c:ser>
          <c:idx val="2"/>
          <c:order val="10"/>
          <c:tx>
            <c:strRef>
              <c:f>'Asset Allocations by Class'!$A$114</c:f>
              <c:strCache>
                <c:ptCount val="1"/>
                <c:pt idx="0">
                  <c:v>Vanguard Target Retire 2020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E-F29B-4970-8AB1-0FCEC154EC5D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'Asset Allocations by Class'!$B$114:$B$124</c:f>
              <c:numCache>
                <c:formatCode>"$"#,##0.00</c:formatCode>
                <c:ptCount val="11"/>
                <c:pt idx="0">
                  <c:v>87700694.150000006</c:v>
                </c:pt>
                <c:pt idx="1">
                  <c:v>151936531.16999999</c:v>
                </c:pt>
                <c:pt idx="2">
                  <c:v>194250126.25999999</c:v>
                </c:pt>
                <c:pt idx="3">
                  <c:v>206393034.31999999</c:v>
                </c:pt>
                <c:pt idx="4">
                  <c:v>156281397.27000001</c:v>
                </c:pt>
                <c:pt idx="5">
                  <c:v>133850071.37</c:v>
                </c:pt>
                <c:pt idx="6">
                  <c:v>88377793.349999994</c:v>
                </c:pt>
                <c:pt idx="7">
                  <c:v>46395369.560000002</c:v>
                </c:pt>
                <c:pt idx="8">
                  <c:v>10267777.26</c:v>
                </c:pt>
                <c:pt idx="9">
                  <c:v>2084150.6</c:v>
                </c:pt>
                <c:pt idx="10">
                  <c:v>48295687.079999998</c:v>
                </c:pt>
              </c:numCache>
            </c:numRef>
          </c:cat>
          <c:val>
            <c:numRef>
              <c:f>'Asset Allocations by Class'!$B$114</c:f>
              <c:numCache>
                <c:formatCode>"$"#,##0.00</c:formatCode>
                <c:ptCount val="1"/>
                <c:pt idx="0">
                  <c:v>87700694.150000006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F29B-4970-8AB1-0FCEC154EC5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0683136"/>
        <c:axId val="140684672"/>
        <c:extLst/>
      </c:barChart>
      <c:catAx>
        <c:axId val="140683136"/>
        <c:scaling>
          <c:orientation val="minMax"/>
        </c:scaling>
        <c:delete val="1"/>
        <c:axPos val="l"/>
        <c:numFmt formatCode="&quot;$&quot;#,##0.00" sourceLinked="1"/>
        <c:majorTickMark val="out"/>
        <c:minorTickMark val="none"/>
        <c:tickLblPos val="nextTo"/>
        <c:crossAx val="140684672"/>
        <c:crosses val="autoZero"/>
        <c:auto val="1"/>
        <c:lblAlgn val="ctr"/>
        <c:lblOffset val="100"/>
        <c:noMultiLvlLbl val="0"/>
      </c:catAx>
      <c:valAx>
        <c:axId val="140684672"/>
        <c:scaling>
          <c:orientation val="minMax"/>
          <c:min val="0"/>
        </c:scaling>
        <c:delete val="0"/>
        <c:axPos val="b"/>
        <c:majorGridlines/>
        <c:numFmt formatCode="&quot;$&quot;#,##0.00" sourceLinked="1"/>
        <c:majorTickMark val="out"/>
        <c:minorTickMark val="none"/>
        <c:tickLblPos val="nextTo"/>
        <c:crossAx val="140683136"/>
        <c:crosses val="autoZero"/>
        <c:crossBetween val="between"/>
        <c:dispUnits>
          <c:builtInUnit val="millions"/>
          <c:dispUnitsLbl/>
        </c:dispUnits>
      </c:valAx>
    </c:plotArea>
    <c:legend>
      <c:legendPos val="l"/>
      <c:layout>
        <c:manualLayout>
          <c:xMode val="edge"/>
          <c:yMode val="edge"/>
          <c:x val="1.4084507042253521E-2"/>
          <c:y val="6.1487910602083827E-2"/>
          <c:w val="0.29250419239763792"/>
          <c:h val="0.7986377955686512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800" b="1"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841370815490169"/>
          <c:y val="7.0716018452238918E-2"/>
          <c:w val="0.58786641801353778"/>
          <c:h val="0.50770281555714625"/>
        </c:manualLayout>
      </c:layout>
      <c:pie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b"/>
      <c:layout>
        <c:manualLayout>
          <c:xMode val="edge"/>
          <c:yMode val="edge"/>
          <c:x val="0.24310257622829654"/>
          <c:y val="0.66191641429436709"/>
          <c:w val="0.49420315881567434"/>
          <c:h val="0.33318837986160821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100" b="1"/>
            </a:pPr>
            <a:r>
              <a:rPr lang="en-US" dirty="0"/>
              <a:t>Target Date Fund Contributions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9"/>
          <c:order val="0"/>
          <c:tx>
            <c:strRef>
              <c:f>'Contribs by Asset Class'!$A$103</c:f>
              <c:strCache>
                <c:ptCount val="1"/>
                <c:pt idx="0">
                  <c:v>Vanguard Target Retire Income Tr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'Contribs by Asset Class'!$B$84</c:f>
              <c:strCache>
                <c:ptCount val="1"/>
                <c:pt idx="0">
                  <c:v>Asset Allocation</c:v>
                </c:pt>
              </c:strCache>
            </c:strRef>
          </c:cat>
          <c:val>
            <c:numRef>
              <c:f>'Contribs by Asset Class'!$B$103</c:f>
              <c:numCache>
                <c:formatCode>"$"#,##0.00</c:formatCode>
                <c:ptCount val="1"/>
                <c:pt idx="0">
                  <c:v>131001.8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F6-4F2C-992A-BD39BBF5A540}"/>
            </c:ext>
          </c:extLst>
        </c:ser>
        <c:ser>
          <c:idx val="12"/>
          <c:order val="1"/>
          <c:tx>
            <c:strRef>
              <c:f>'Contribs by Asset Class'!$A$102</c:f>
              <c:strCache>
                <c:ptCount val="1"/>
                <c:pt idx="0">
                  <c:v>Vanguard Target Retire 2065 Trust I Cit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Class'!$B$102</c:f>
              <c:numCache>
                <c:formatCode>"$"#,##0.00</c:formatCode>
                <c:ptCount val="1"/>
                <c:pt idx="0">
                  <c:v>60436.42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F6-4F2C-992A-BD39BBF5A540}"/>
            </c:ext>
          </c:extLst>
        </c:ser>
        <c:ser>
          <c:idx val="11"/>
          <c:order val="2"/>
          <c:tx>
            <c:strRef>
              <c:f>'Contribs by Asset Class'!$A$101</c:f>
              <c:strCache>
                <c:ptCount val="1"/>
                <c:pt idx="0">
                  <c:v>Vanguard Target Retire 2060 Trust I Cit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Class'!$B$101</c:f>
              <c:numCache>
                <c:formatCode>"$"#,##0.00</c:formatCode>
                <c:ptCount val="1"/>
                <c:pt idx="0">
                  <c:v>271907.38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0F6-4F2C-992A-BD39BBF5A540}"/>
            </c:ext>
          </c:extLst>
        </c:ser>
        <c:ser>
          <c:idx val="8"/>
          <c:order val="3"/>
          <c:tx>
            <c:strRef>
              <c:f>'Contribs by Asset Class'!$A$100</c:f>
              <c:strCache>
                <c:ptCount val="1"/>
                <c:pt idx="0">
                  <c:v>Vanguard Target Retire 2055 Trust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'Contribs by Asset Class'!$B$84</c:f>
              <c:strCache>
                <c:ptCount val="1"/>
                <c:pt idx="0">
                  <c:v>Asset Allocation</c:v>
                </c:pt>
              </c:strCache>
            </c:strRef>
          </c:cat>
          <c:val>
            <c:numRef>
              <c:f>'Contribs by Asset Class'!$B$100</c:f>
              <c:numCache>
                <c:formatCode>"$"#,##0.00</c:formatCode>
                <c:ptCount val="1"/>
                <c:pt idx="0">
                  <c:v>694845.99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0F6-4F2C-992A-BD39BBF5A540}"/>
            </c:ext>
          </c:extLst>
        </c:ser>
        <c:ser>
          <c:idx val="7"/>
          <c:order val="4"/>
          <c:tx>
            <c:strRef>
              <c:f>'Contribs by Asset Class'!$A$99</c:f>
              <c:strCache>
                <c:ptCount val="1"/>
                <c:pt idx="0">
                  <c:v>Vanguard Target Retire 2050 Trust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'Contribs by Asset Class'!$B$84</c:f>
              <c:strCache>
                <c:ptCount val="1"/>
                <c:pt idx="0">
                  <c:v>Asset Allocation</c:v>
                </c:pt>
              </c:strCache>
            </c:strRef>
          </c:cat>
          <c:val>
            <c:numRef>
              <c:f>'Contribs by Asset Class'!$B$99</c:f>
              <c:numCache>
                <c:formatCode>"$"#,##0.00</c:formatCode>
                <c:ptCount val="1"/>
                <c:pt idx="0">
                  <c:v>855863.62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0F6-4F2C-992A-BD39BBF5A540}"/>
            </c:ext>
          </c:extLst>
        </c:ser>
        <c:ser>
          <c:idx val="6"/>
          <c:order val="5"/>
          <c:tx>
            <c:strRef>
              <c:f>'Contribs by Asset Class'!$A$98</c:f>
              <c:strCache>
                <c:ptCount val="1"/>
                <c:pt idx="0">
                  <c:v>Vanguard Target Retire 2045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1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1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'Contribs by Asset Class'!$B$84</c:f>
              <c:strCache>
                <c:ptCount val="1"/>
                <c:pt idx="0">
                  <c:v>Asset Allocation</c:v>
                </c:pt>
              </c:strCache>
            </c:strRef>
          </c:cat>
          <c:val>
            <c:numRef>
              <c:f>'Contribs by Asset Class'!$B$98</c:f>
              <c:numCache>
                <c:formatCode>"$"#,##0.00</c:formatCode>
                <c:ptCount val="1"/>
                <c:pt idx="0">
                  <c:v>894580.53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0F6-4F2C-992A-BD39BBF5A540}"/>
            </c:ext>
          </c:extLst>
        </c:ser>
        <c:ser>
          <c:idx val="5"/>
          <c:order val="6"/>
          <c:tx>
            <c:strRef>
              <c:f>'Contribs by Asset Class'!$A$97</c:f>
              <c:strCache>
                <c:ptCount val="1"/>
                <c:pt idx="0">
                  <c:v>Vanguard Target Retire 2040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'Contribs by Asset Class'!$B$84</c:f>
              <c:strCache>
                <c:ptCount val="1"/>
                <c:pt idx="0">
                  <c:v>Asset Allocation</c:v>
                </c:pt>
              </c:strCache>
            </c:strRef>
          </c:cat>
          <c:val>
            <c:numRef>
              <c:f>'Contribs by Asset Class'!$B$97</c:f>
              <c:numCache>
                <c:formatCode>"$"#,##0.00</c:formatCode>
                <c:ptCount val="1"/>
                <c:pt idx="0">
                  <c:v>795386.83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0F6-4F2C-992A-BD39BBF5A540}"/>
            </c:ext>
          </c:extLst>
        </c:ser>
        <c:ser>
          <c:idx val="4"/>
          <c:order val="7"/>
          <c:tx>
            <c:strRef>
              <c:f>'Contribs by Asset Class'!$A$96</c:f>
              <c:strCache>
                <c:ptCount val="1"/>
                <c:pt idx="0">
                  <c:v>Vanguard Target Retire 2035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'Contribs by Asset Class'!$B$84</c:f>
              <c:strCache>
                <c:ptCount val="1"/>
                <c:pt idx="0">
                  <c:v>Asset Allocation</c:v>
                </c:pt>
              </c:strCache>
            </c:strRef>
          </c:cat>
          <c:val>
            <c:numRef>
              <c:f>'Contribs by Asset Class'!$B$96</c:f>
              <c:numCache>
                <c:formatCode>"$"#,##0.00</c:formatCode>
                <c:ptCount val="1"/>
                <c:pt idx="0">
                  <c:v>848657.48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0F6-4F2C-992A-BD39BBF5A540}"/>
            </c:ext>
          </c:extLst>
        </c:ser>
        <c:ser>
          <c:idx val="3"/>
          <c:order val="8"/>
          <c:tx>
            <c:strRef>
              <c:f>'Contribs by Asset Class'!$A$95</c:f>
              <c:strCache>
                <c:ptCount val="1"/>
                <c:pt idx="0">
                  <c:v>Vanguard Target Retire 2030 Trust I Cit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'Contribs by Asset Class'!$B$84</c:f>
              <c:strCache>
                <c:ptCount val="1"/>
                <c:pt idx="0">
                  <c:v>Asset Allocation</c:v>
                </c:pt>
              </c:strCache>
            </c:strRef>
          </c:cat>
          <c:val>
            <c:numRef>
              <c:f>'Contribs by Asset Class'!$B$95</c:f>
              <c:numCache>
                <c:formatCode>"$"#,##0.00</c:formatCode>
                <c:ptCount val="1"/>
                <c:pt idx="0">
                  <c:v>710941.04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F6-4F2C-992A-BD39BBF5A540}"/>
            </c:ext>
          </c:extLst>
        </c:ser>
        <c:ser>
          <c:idx val="2"/>
          <c:order val="9"/>
          <c:tx>
            <c:strRef>
              <c:f>'Contribs by Asset Class'!$A$94</c:f>
              <c:strCache>
                <c:ptCount val="1"/>
                <c:pt idx="0">
                  <c:v>Vanguard Target Retire 2025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A-B0F6-4F2C-992A-BD39BBF5A540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'Contribs by Asset Class'!$B$84</c:f>
              <c:strCache>
                <c:ptCount val="1"/>
                <c:pt idx="0">
                  <c:v>Asset Allocation</c:v>
                </c:pt>
              </c:strCache>
            </c:strRef>
          </c:cat>
          <c:val>
            <c:numRef>
              <c:f>'Contribs by Asset Class'!$B$94</c:f>
              <c:numCache>
                <c:formatCode>"$"#,##0.00</c:formatCode>
                <c:ptCount val="1"/>
                <c:pt idx="0">
                  <c:v>500159.89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0F6-4F2C-992A-BD39BBF5A540}"/>
            </c:ext>
          </c:extLst>
        </c:ser>
        <c:ser>
          <c:idx val="1"/>
          <c:order val="10"/>
          <c:tx>
            <c:strRef>
              <c:f>'Contribs by Asset Class'!$A$93</c:f>
              <c:strCache>
                <c:ptCount val="1"/>
                <c:pt idx="0">
                  <c:v>Vanguard Target Retire 2020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'Contribs by Asset Class'!$B$84</c:f>
              <c:strCache>
                <c:ptCount val="1"/>
                <c:pt idx="0">
                  <c:v>Asset Allocation</c:v>
                </c:pt>
              </c:strCache>
            </c:strRef>
          </c:cat>
          <c:val>
            <c:numRef>
              <c:f>'Contribs by Asset Class'!$B$93</c:f>
              <c:numCache>
                <c:formatCode>"$"#,##0.00</c:formatCode>
                <c:ptCount val="1"/>
                <c:pt idx="0">
                  <c:v>234608.08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0F6-4F2C-992A-BD39BBF5A54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3180544"/>
        <c:axId val="143182080"/>
        <c:extLst/>
      </c:barChart>
      <c:catAx>
        <c:axId val="1431805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3182080"/>
        <c:crosses val="autoZero"/>
        <c:auto val="1"/>
        <c:lblAlgn val="ctr"/>
        <c:lblOffset val="100"/>
        <c:noMultiLvlLbl val="0"/>
      </c:catAx>
      <c:valAx>
        <c:axId val="143182080"/>
        <c:scaling>
          <c:orientation val="minMax"/>
          <c:min val="0"/>
        </c:scaling>
        <c:delete val="0"/>
        <c:axPos val="b"/>
        <c:numFmt formatCode="&quot;$&quot;#,##0.00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143180544"/>
        <c:crosses val="autoZero"/>
        <c:crossBetween val="between"/>
        <c:dispUnits>
          <c:builtInUnit val="hundredThousands"/>
          <c:dispUnitsLbl/>
        </c:dispUnits>
      </c:valAx>
    </c:plotArea>
    <c:legend>
      <c:legendPos val="l"/>
      <c:layout>
        <c:manualLayout>
          <c:xMode val="edge"/>
          <c:yMode val="edge"/>
          <c:x val="1.4084551044827797E-2"/>
          <c:y val="0.11986862413786198"/>
          <c:w val="0.3402237220347456"/>
          <c:h val="0.73122495414868227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800" b="1"/>
      </a:pPr>
      <a:endParaRPr lang="en-US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503645377661127"/>
          <c:y val="8.6919655876348784E-2"/>
          <c:w val="0.69663396242136399"/>
          <c:h val="0.60955471711869347"/>
        </c:manualLayout>
      </c:layout>
      <c:pieChart>
        <c:varyColors val="1"/>
        <c:ser>
          <c:idx val="0"/>
          <c:order val="0"/>
          <c:spPr>
            <a:ln>
              <a:solidFill>
                <a:srgbClr val="000000"/>
              </a:solidFill>
            </a:ln>
          </c:spPr>
          <c:explosion val="1"/>
          <c:dPt>
            <c:idx val="0"/>
            <c:bubble3D val="0"/>
            <c:explosion val="0"/>
            <c:spPr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rgbClr val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8CB3-466D-AADC-B7CC962DD921}"/>
              </c:ext>
            </c:extLst>
          </c:dPt>
          <c:dPt>
            <c:idx val="1"/>
            <c:bubble3D val="0"/>
            <c:explosion val="0"/>
            <c:spPr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rgbClr val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8CB3-466D-AADC-B7CC962DD921}"/>
              </c:ext>
            </c:extLst>
          </c:dPt>
          <c:dPt>
            <c:idx val="2"/>
            <c:bubble3D val="0"/>
            <c:explosion val="0"/>
            <c:spPr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rgbClr val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8CB3-466D-AADC-B7CC962DD921}"/>
              </c:ext>
            </c:extLst>
          </c:dPt>
          <c:dPt>
            <c:idx val="3"/>
            <c:bubble3D val="0"/>
            <c:explosion val="0"/>
            <c:spPr>
              <a:gradFill flip="none" rotWithShape="1">
                <a:gsLst>
                  <a:gs pos="0">
                    <a:schemeClr val="accent4">
                      <a:shade val="30000"/>
                      <a:satMod val="115000"/>
                    </a:schemeClr>
                  </a:gs>
                  <a:gs pos="50000">
                    <a:schemeClr val="accent4">
                      <a:shade val="67500"/>
                      <a:satMod val="115000"/>
                    </a:schemeClr>
                  </a:gs>
                  <a:gs pos="100000">
                    <a:schemeClr val="accent4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rgbClr val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8CB3-466D-AADC-B7CC962DD921}"/>
              </c:ext>
            </c:extLst>
          </c:dPt>
          <c:dPt>
            <c:idx val="4"/>
            <c:bubble3D val="0"/>
            <c:explosion val="0"/>
            <c:spPr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rgbClr val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8CB3-466D-AADC-B7CC962DD921}"/>
              </c:ext>
            </c:extLst>
          </c:dPt>
          <c:dPt>
            <c:idx val="5"/>
            <c:bubble3D val="0"/>
            <c:explosion val="0"/>
            <c:extLst>
              <c:ext xmlns:c16="http://schemas.microsoft.com/office/drawing/2014/chart" uri="{C3380CC4-5D6E-409C-BE32-E72D297353CC}">
                <c16:uniqueId val="{0000000B-8CB3-466D-AADC-B7CC962DD921}"/>
              </c:ext>
            </c:extLst>
          </c:dPt>
          <c:dLbls>
            <c:dLbl>
              <c:idx val="0"/>
              <c:layout>
                <c:manualLayout>
                  <c:x val="8.9970515631377285E-2"/>
                  <c:y val="7.470041896935762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CB3-466D-AADC-B7CC962DD921}"/>
                </c:ext>
              </c:extLst>
            </c:dLbl>
            <c:dLbl>
              <c:idx val="1"/>
              <c:layout>
                <c:manualLayout>
                  <c:x val="8.7068240933590932E-2"/>
                  <c:y val="2.490013965645256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CB3-466D-AADC-B7CC962DD921}"/>
                </c:ext>
              </c:extLst>
            </c:dLbl>
            <c:dLbl>
              <c:idx val="3"/>
              <c:layout>
                <c:manualLayout>
                  <c:x val="-0.15672283368046369"/>
                  <c:y val="4.731026534725989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CB3-466D-AADC-B7CC962DD921}"/>
                </c:ext>
              </c:extLst>
            </c:dLbl>
            <c:dLbl>
              <c:idx val="4"/>
              <c:layout>
                <c:manualLayout>
                  <c:x val="-0.13350463609817281"/>
                  <c:y val="2.4900139656452579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CB3-466D-AADC-B7CC962DD921}"/>
                </c:ext>
              </c:extLst>
            </c:dLbl>
            <c:dLbl>
              <c:idx val="5"/>
              <c:layout>
                <c:manualLayout>
                  <c:x val="-5.5143219257940919E-2"/>
                  <c:y val="-2.988016758774309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B3-466D-AADC-B7CC962DD921}"/>
                </c:ext>
              </c:extLst>
            </c:dLbl>
            <c:dLbl>
              <c:idx val="6"/>
              <c:layout>
                <c:manualLayout>
                  <c:x val="7.8361416840231832E-2"/>
                  <c:y val="-1.494008379387155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CB3-466D-AADC-B7CC962DD921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('Contribs by Asset Class'!$A$85,'Contribs by Asset Class'!$A$88,'Contribs by Asset Class'!$A$91,'Contribs by Asset Class'!$A$104,'Contribs by Asset Class'!$A$113,'Contribs by Asset Class'!$A$117,'Contribs by Asset Class'!$A$119)</c:f>
              <c:strCache>
                <c:ptCount val="7"/>
                <c:pt idx="0">
                  <c:v>Stable Value/Cash Management</c:v>
                </c:pt>
                <c:pt idx="1">
                  <c:v>Bond</c:v>
                </c:pt>
                <c:pt idx="2">
                  <c:v>Balanced/Asset Allocation</c:v>
                </c:pt>
                <c:pt idx="3">
                  <c:v>U.S. Stock</c:v>
                </c:pt>
                <c:pt idx="4">
                  <c:v>International/Global Stock</c:v>
                </c:pt>
                <c:pt idx="5">
                  <c:v>Specialty</c:v>
                </c:pt>
                <c:pt idx="6">
                  <c:v>Guaranteed Lifetime Income</c:v>
                </c:pt>
              </c:strCache>
            </c:strRef>
          </c:cat>
          <c:val>
            <c:numRef>
              <c:f>('Contribs by Asset Class'!$B$85,'Contribs by Asset Class'!$B$88,'Contribs by Asset Class'!$B$91,'Contribs by Asset Class'!$B$104,'Contribs by Asset Class'!$B$113,'Contribs by Asset Class'!$B$117,'Contribs by Asset Class'!$B$119)</c:f>
              <c:numCache>
                <c:formatCode>"$"#,##0.00</c:formatCode>
                <c:ptCount val="7"/>
                <c:pt idx="0">
                  <c:v>308213.15000000002</c:v>
                </c:pt>
                <c:pt idx="1">
                  <c:v>73135.209999999992</c:v>
                </c:pt>
                <c:pt idx="2">
                  <c:v>6000670.8300000001</c:v>
                </c:pt>
                <c:pt idx="3">
                  <c:v>446239.80000000005</c:v>
                </c:pt>
                <c:pt idx="4">
                  <c:v>106017.63</c:v>
                </c:pt>
                <c:pt idx="5">
                  <c:v>20110.03</c:v>
                </c:pt>
                <c:pt idx="6">
                  <c:v>4856.8100000000004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CB3-466D-AADC-B7CC962DD92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"/>
          <c:y val="0.82914210392063481"/>
          <c:w val="0.98358660821896748"/>
          <c:h val="0.17085789607936516"/>
        </c:manualLayout>
      </c:layout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0.42787</cdr:x>
      <cdr:y>0.91401</cdr:y>
    </cdr:from>
    <cdr:to>
      <cdr:x>0.57186</cdr:x>
      <cdr:y>0.98066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830769C9-4E9B-4AF0-8F7F-774BB23EF83A}"/>
            </a:ext>
          </a:extLst>
        </cdr:cNvPr>
        <cdr:cNvSpPr txBox="1"/>
      </cdr:nvSpPr>
      <cdr:spPr>
        <a:xfrm xmlns:a="http://schemas.openxmlformats.org/drawingml/2006/main">
          <a:off x="2641606" y="3000643"/>
          <a:ext cx="888964" cy="2188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401 (a)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7928" y="1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CEE4C1A9-74C5-4F0C-8951-3EFFAC27E046}" type="datetimeFigureOut">
              <a:rPr lang="en-US"/>
              <a:pPr>
                <a:defRPr/>
              </a:pPr>
              <a:t>6/23/2023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16" y="4422131"/>
            <a:ext cx="5617870" cy="4188171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723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7928" y="8842723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106F441-3299-4972-B57A-EC15124C6C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850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3027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765" indent="-285058" defTabSz="93027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767" indent="-228354" defTabSz="93027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474" indent="-228354" defTabSz="93027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6712" indent="-228354" defTabSz="93027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98093" indent="-228354" defTabSz="93027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39474" indent="-228354" defTabSz="93027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80855" indent="-228354" defTabSz="93027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22236" indent="-228354" defTabSz="93027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8E38CD4-6370-4A3B-8AFE-74F07F088F02}" type="slidenum">
              <a:rPr lang="en-US" altLang="en-US" smtClean="0">
                <a:latin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484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503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583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449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3027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765" indent="-285058" defTabSz="93027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767" indent="-228354" defTabSz="93027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474" indent="-228354" defTabSz="93027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6712" indent="-228354" defTabSz="93027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98093" indent="-228354" defTabSz="93027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39474" indent="-228354" defTabSz="93027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80855" indent="-228354" defTabSz="93027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22236" indent="-228354" defTabSz="93027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8E38CD4-6370-4A3B-8AFE-74F07F088F02}" type="slidenum">
              <a:rPr lang="en-US" altLang="en-US" smtClean="0">
                <a:latin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2873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765" indent="-285058" defTabSz="92873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767" indent="-228354" defTabSz="92873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474" indent="-228354" defTabSz="92873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6712" indent="-228354" defTabSz="92873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98093" indent="-228354" defTabSz="92873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39474" indent="-228354" defTabSz="92873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80855" indent="-228354" defTabSz="92873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22236" indent="-228354" defTabSz="92873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7A7ACBA-5803-4CD1-A1A9-802C27DD3D7F}" type="slidenum">
              <a:rPr lang="en-US" altLang="en-US" smtClean="0">
                <a:latin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7329" y="4422131"/>
            <a:ext cx="5148444" cy="41897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309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623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761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58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003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374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122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06F441-3299-4972-B57A-EC15124C6CC6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51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6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27980"/>
      </p:ext>
    </p:extLst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477392"/>
      </p:ext>
    </p:extLst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56450" y="215900"/>
            <a:ext cx="1847850" cy="52705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2900" y="215900"/>
            <a:ext cx="5391150" cy="52705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6833615"/>
      </p:ext>
    </p:extLst>
  </p:cSld>
  <p:clrMapOvr>
    <a:masterClrMapping/>
  </p:clrMapOvr>
  <p:transition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0"/>
          <p:cNvSpPr txBox="1">
            <a:spLocks noChangeArrowheads="1"/>
          </p:cNvSpPr>
          <p:nvPr userDrawn="1"/>
        </p:nvSpPr>
        <p:spPr bwMode="auto">
          <a:xfrm>
            <a:off x="0" y="6477000"/>
            <a:ext cx="3895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chemeClr val="bg1"/>
                </a:solidFill>
                <a:latin typeface="Arial Narrow" pitchFamily="34" charset="0"/>
                <a:ea typeface="ヒラギノ角ゴ Pro W3" pitchFamily="103" charset="-128"/>
              </a:rPr>
              <a:t>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2122417680"/>
      </p:ext>
    </p:extLst>
  </p:cSld>
  <p:clrMapOvr>
    <a:masterClrMapping/>
  </p:clrMapOvr>
  <p:transition>
    <p:pull dir="rd"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5922554"/>
      </p:ext>
    </p:extLst>
  </p:cSld>
  <p:clrMapOvr>
    <a:masterClrMapping/>
  </p:clrMapOvr>
  <p:transition>
    <p:pull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15900"/>
            <a:ext cx="7391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612900" y="1676400"/>
            <a:ext cx="6324600" cy="3810000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32815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15900"/>
            <a:ext cx="7391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2900" y="1676400"/>
            <a:ext cx="30861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51400" y="1676400"/>
            <a:ext cx="30861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839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3663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4964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6455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50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700" y="1676400"/>
            <a:ext cx="8140700" cy="4498848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 marL="742950" indent="-28575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2"/>
              </a:buBlip>
              <a:defRPr/>
            </a:lvl3pPr>
            <a:lvl4pPr marL="1600200" indent="-228600"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2049143"/>
      </p:ext>
    </p:extLst>
  </p:cSld>
  <p:clrMapOvr>
    <a:masterClrMapping/>
  </p:clrMapOvr>
  <p:transition>
    <p:pull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717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54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6601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3422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741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8451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37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5131373"/>
      </p:ext>
    </p:extLst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2900" y="1676400"/>
            <a:ext cx="30861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1400" y="1676400"/>
            <a:ext cx="30861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1047467"/>
      </p:ext>
    </p:extLst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199197"/>
      </p:ext>
    </p:extLst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141970"/>
      </p:ext>
    </p:extLst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900646"/>
      </p:ext>
    </p:extLst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8091872"/>
      </p:ext>
    </p:extLst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6476931"/>
      </p:ext>
    </p:extLst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ChangeArrowheads="1"/>
          </p:cNvSpPr>
          <p:nvPr userDrawn="1"/>
        </p:nvSpPr>
        <p:spPr bwMode="auto">
          <a:xfrm>
            <a:off x="8686800" y="6621463"/>
            <a:ext cx="5715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D02890-04BD-4290-8103-61CD3842D2EE}" type="slidenum">
              <a:rPr lang="en-US" sz="1000" b="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000" b="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65"/>
          <a:stretch/>
        </p:blipFill>
        <p:spPr>
          <a:xfrm>
            <a:off x="2" y="1"/>
            <a:ext cx="9143997" cy="1250575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78100" y="215900"/>
            <a:ext cx="65659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90800" y="990600"/>
            <a:ext cx="63246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9" r:id="rId12"/>
    <p:sldLayoutId id="2147483844" r:id="rId13"/>
    <p:sldLayoutId id="2147483845" r:id="rId14"/>
    <p:sldLayoutId id="2147483846" r:id="rId15"/>
  </p:sldLayoutIdLst>
  <p:transition>
    <p:pull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85000"/>
        </a:spcBef>
        <a:spcAft>
          <a:spcPct val="0"/>
        </a:spcAft>
        <a:buClr>
          <a:srgbClr val="00457C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SzPct val="75000"/>
        <a:buFont typeface="Wingdings" pitchFamily="2" charset="2"/>
        <a:buChar char="³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SzPct val="75000"/>
        <a:buFont typeface="Wingdings" pitchFamily="2" charset="2"/>
        <a:buChar char="³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33B00-20DB-48DA-BFBA-453E860B4806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97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533400" y="990600"/>
            <a:ext cx="47085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kern="0" dirty="0">
                <a:latin typeface="Arial Narrow" panose="020B0606020202030204" pitchFamily="34" charset="0"/>
              </a:rPr>
              <a:t>DC 401(a) Defined Contribution Plan  </a:t>
            </a:r>
          </a:p>
          <a:p>
            <a:pPr eaLnBrk="1" hangingPunct="1"/>
            <a:r>
              <a:rPr lang="en-US" kern="0" dirty="0">
                <a:latin typeface="Arial Narrow" panose="020B0606020202030204" pitchFamily="34" charset="0"/>
              </a:rPr>
              <a:t>Monthly Management Report</a:t>
            </a:r>
          </a:p>
          <a:p>
            <a:pPr eaLnBrk="1" hangingPunct="1"/>
            <a:r>
              <a:rPr lang="en-US" b="0" kern="0" dirty="0">
                <a:latin typeface="Arial Narrow" panose="020B0606020202030204" pitchFamily="34" charset="0"/>
              </a:rPr>
              <a:t>April 2023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6535579"/>
            <a:ext cx="838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0" dirty="0">
                <a:solidFill>
                  <a:schemeClr val="bg1"/>
                </a:solidFill>
                <a:latin typeface="Arial Narrow" pitchFamily="34" charset="0"/>
              </a:rPr>
              <a:t>MissionSquare Retirement does not provide tax or legal advice. This presentation is the property of MissionSquare Retirement and may not be reproduced or redistributed in any manner.</a:t>
            </a:r>
          </a:p>
        </p:txBody>
      </p:sp>
    </p:spTree>
    <p:extLst>
      <p:ext uri="{BB962C8B-B14F-4D97-AF65-F5344CB8AC3E}">
        <p14:creationId xmlns:p14="http://schemas.microsoft.com/office/powerpoint/2010/main" val="60497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Investment Diversification</a:t>
            </a:r>
            <a:br>
              <a:rPr lang="en-US" dirty="0"/>
            </a:br>
            <a:r>
              <a:rPr lang="en-US" sz="2400" dirty="0"/>
              <a:t>April 2023</a:t>
            </a:r>
            <a:endParaRPr lang="en-US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FE8813C-3C3C-4359-8A3E-D477456DF4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919950"/>
              </p:ext>
            </p:extLst>
          </p:nvPr>
        </p:nvGraphicFramePr>
        <p:xfrm>
          <a:off x="190500" y="1308847"/>
          <a:ext cx="8763000" cy="4340890"/>
        </p:xfrm>
        <a:graphic>
          <a:graphicData uri="http://schemas.openxmlformats.org/drawingml/2006/table">
            <a:tbl>
              <a:tblPr/>
              <a:tblGrid>
                <a:gridCol w="2921000">
                  <a:extLst>
                    <a:ext uri="{9D8B030D-6E8A-4147-A177-3AD203B41FA5}">
                      <a16:colId xmlns:a16="http://schemas.microsoft.com/office/drawing/2014/main" val="3363319439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419392532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3628078398"/>
                    </a:ext>
                  </a:extLst>
                </a:gridCol>
              </a:tblGrid>
              <a:tr h="23747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Number of Funds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Number of Participants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Percent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149997"/>
                  </a:ext>
                </a:extLst>
              </a:tr>
              <a:tr h="379225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One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1,814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787553"/>
                  </a:ext>
                </a:extLst>
              </a:tr>
              <a:tr h="379225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Two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4009"/>
                  </a:ext>
                </a:extLst>
              </a:tr>
              <a:tr h="379225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Three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008722"/>
                  </a:ext>
                </a:extLst>
              </a:tr>
              <a:tr h="379225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Four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933680"/>
                  </a:ext>
                </a:extLst>
              </a:tr>
              <a:tr h="379225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Five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3620082"/>
                  </a:ext>
                </a:extLst>
              </a:tr>
              <a:tr h="379225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Six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865708"/>
                  </a:ext>
                </a:extLst>
              </a:tr>
              <a:tr h="379225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Seven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19676"/>
                  </a:ext>
                </a:extLst>
              </a:tr>
              <a:tr h="379225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Eight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094697"/>
                  </a:ext>
                </a:extLst>
              </a:tr>
              <a:tr h="379225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Nine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991910"/>
                  </a:ext>
                </a:extLst>
              </a:tr>
              <a:tr h="379225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Ten or More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005884"/>
                  </a:ext>
                </a:extLst>
              </a:tr>
              <a:tr h="237476"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Average number of funds being used by this plan: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3.87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55878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9C07032-95AB-4210-B55C-B37246489D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965433"/>
              </p:ext>
            </p:extLst>
          </p:nvPr>
        </p:nvGraphicFramePr>
        <p:xfrm>
          <a:off x="0" y="5739384"/>
          <a:ext cx="3962400" cy="304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89953">
                  <a:extLst>
                    <a:ext uri="{9D8B030D-6E8A-4147-A177-3AD203B41FA5}">
                      <a16:colId xmlns:a16="http://schemas.microsoft.com/office/drawing/2014/main" val="2185563790"/>
                    </a:ext>
                  </a:extLst>
                </a:gridCol>
                <a:gridCol w="572447">
                  <a:extLst>
                    <a:ext uri="{9D8B030D-6E8A-4147-A177-3AD203B41FA5}">
                      <a16:colId xmlns:a16="http://schemas.microsoft.com/office/drawing/2014/main" val="3827349506"/>
                    </a:ext>
                  </a:extLst>
                </a:gridCol>
              </a:tblGrid>
              <a:tr h="17111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*Please note, these statistics do not include participants in life cycle funds.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4897474"/>
                  </a:ext>
                </a:extLst>
              </a:tr>
              <a:tr h="133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The number of participants with target date funds is:*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29,130</a:t>
                      </a:r>
                    </a:p>
                  </a:txBody>
                  <a:tcPr marL="0" marR="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5525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4848451"/>
      </p:ext>
    </p:extLst>
  </p:cSld>
  <p:clrMapOvr>
    <a:masterClrMapping/>
  </p:clrMapOvr>
  <p:transition>
    <p:pull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Participant Classification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4270768"/>
              </p:ext>
            </p:extLst>
          </p:nvPr>
        </p:nvGraphicFramePr>
        <p:xfrm>
          <a:off x="192024" y="13716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8828547"/>
      </p:ext>
    </p:extLst>
  </p:cSld>
  <p:clrMapOvr>
    <a:masterClrMapping/>
  </p:clrMapOvr>
  <p:transition>
    <p:pull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Participant Classification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E5157B-3076-442D-B914-DCCB74CA9151}"/>
              </a:ext>
            </a:extLst>
          </p:cNvPr>
          <p:cNvSpPr/>
          <p:nvPr/>
        </p:nvSpPr>
        <p:spPr>
          <a:xfrm>
            <a:off x="288509" y="5742057"/>
            <a:ext cx="49684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latin typeface="+mn-lt"/>
              </a:rPr>
              <a:t>*Notes - Active: </a:t>
            </a:r>
            <a:r>
              <a:rPr lang="en-US" sz="1000" dirty="0">
                <a:solidFill>
                  <a:srgbClr val="FF0000"/>
                </a:solidFill>
                <a:latin typeface="+mn-lt"/>
              </a:rPr>
              <a:t>Someone who does not have a termination date on file.</a:t>
            </a:r>
          </a:p>
          <a:p>
            <a:r>
              <a:rPr lang="en-US" sz="1000" dirty="0">
                <a:latin typeface="+mn-lt"/>
              </a:rPr>
              <a:t>Inactive: </a:t>
            </a:r>
            <a:r>
              <a:rPr lang="en-US" sz="1000" dirty="0">
                <a:solidFill>
                  <a:srgbClr val="FF0000"/>
                </a:solidFill>
                <a:latin typeface="+mn-lt"/>
              </a:rPr>
              <a:t>People who are eligible but are not participating in the plan.</a:t>
            </a:r>
          </a:p>
          <a:p>
            <a:r>
              <a:rPr lang="en-US" sz="1000" dirty="0">
                <a:latin typeface="+mn-lt"/>
              </a:rPr>
              <a:t>Separated From Service: </a:t>
            </a:r>
            <a:r>
              <a:rPr lang="en-US" sz="1000" dirty="0">
                <a:solidFill>
                  <a:srgbClr val="FF0000"/>
                </a:solidFill>
                <a:latin typeface="+mn-lt"/>
              </a:rPr>
              <a:t>Someone with a termination date on file, and a termed status. Same as terminated employee.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B46EA2-A5CC-462D-B1A0-FEBC89BB8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750287"/>
              </p:ext>
            </p:extLst>
          </p:nvPr>
        </p:nvGraphicFramePr>
        <p:xfrm>
          <a:off x="282647" y="1371600"/>
          <a:ext cx="8613650" cy="4114800"/>
        </p:xfrm>
        <a:graphic>
          <a:graphicData uri="http://schemas.openxmlformats.org/drawingml/2006/table">
            <a:tbl>
              <a:tblPr/>
              <a:tblGrid>
                <a:gridCol w="1438223">
                  <a:extLst>
                    <a:ext uri="{9D8B030D-6E8A-4147-A177-3AD203B41FA5}">
                      <a16:colId xmlns:a16="http://schemas.microsoft.com/office/drawing/2014/main" val="3306797862"/>
                    </a:ext>
                  </a:extLst>
                </a:gridCol>
                <a:gridCol w="1025061">
                  <a:extLst>
                    <a:ext uri="{9D8B030D-6E8A-4147-A177-3AD203B41FA5}">
                      <a16:colId xmlns:a16="http://schemas.microsoft.com/office/drawing/2014/main" val="794843564"/>
                    </a:ext>
                  </a:extLst>
                </a:gridCol>
                <a:gridCol w="1025061">
                  <a:extLst>
                    <a:ext uri="{9D8B030D-6E8A-4147-A177-3AD203B41FA5}">
                      <a16:colId xmlns:a16="http://schemas.microsoft.com/office/drawing/2014/main" val="3724744990"/>
                    </a:ext>
                  </a:extLst>
                </a:gridCol>
                <a:gridCol w="1025061">
                  <a:extLst>
                    <a:ext uri="{9D8B030D-6E8A-4147-A177-3AD203B41FA5}">
                      <a16:colId xmlns:a16="http://schemas.microsoft.com/office/drawing/2014/main" val="2818243054"/>
                    </a:ext>
                  </a:extLst>
                </a:gridCol>
                <a:gridCol w="1025061">
                  <a:extLst>
                    <a:ext uri="{9D8B030D-6E8A-4147-A177-3AD203B41FA5}">
                      <a16:colId xmlns:a16="http://schemas.microsoft.com/office/drawing/2014/main" val="1567353778"/>
                    </a:ext>
                  </a:extLst>
                </a:gridCol>
                <a:gridCol w="1025061">
                  <a:extLst>
                    <a:ext uri="{9D8B030D-6E8A-4147-A177-3AD203B41FA5}">
                      <a16:colId xmlns:a16="http://schemas.microsoft.com/office/drawing/2014/main" val="3879801655"/>
                    </a:ext>
                  </a:extLst>
                </a:gridCol>
                <a:gridCol w="1025061">
                  <a:extLst>
                    <a:ext uri="{9D8B030D-6E8A-4147-A177-3AD203B41FA5}">
                      <a16:colId xmlns:a16="http://schemas.microsoft.com/office/drawing/2014/main" val="2016421280"/>
                    </a:ext>
                  </a:extLst>
                </a:gridCol>
                <a:gridCol w="1025061">
                  <a:extLst>
                    <a:ext uri="{9D8B030D-6E8A-4147-A177-3AD203B41FA5}">
                      <a16:colId xmlns:a16="http://schemas.microsoft.com/office/drawing/2014/main" val="3321229814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Status</a:t>
                      </a:r>
                      <a:endParaRPr lang="en-US" sz="16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039539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20,949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20,992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20,988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20,863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20,938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21,124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21,205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532395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Inactive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2,532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2,541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2,624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2,745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2,859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2,876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2,889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757187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Separated from service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7,092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7,179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7,257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7,355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7,053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7,046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7,123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5927057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Total Participants*</a:t>
                      </a:r>
                    </a:p>
                  </a:txBody>
                  <a:tcPr marL="44528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30,573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30,712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30,869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30,963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30,850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31,046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31,217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770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483722"/>
      </p:ext>
    </p:extLst>
  </p:cSld>
  <p:clrMapOvr>
    <a:masterClrMapping/>
  </p:clrMapOvr>
  <p:transition>
    <p:pull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Vesting Information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877177"/>
              </p:ext>
            </p:extLst>
          </p:nvPr>
        </p:nvGraphicFramePr>
        <p:xfrm>
          <a:off x="152400" y="1600200"/>
          <a:ext cx="8763000" cy="4724397"/>
        </p:xfrm>
        <a:graphic>
          <a:graphicData uri="http://schemas.openxmlformats.org/drawingml/2006/table">
            <a:tbl>
              <a:tblPr/>
              <a:tblGrid>
                <a:gridCol w="3538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4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78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Vesting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Participants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9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0%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2,277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9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20%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1,855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49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40%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2,313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49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1,925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49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22,848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1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Total </a:t>
                      </a:r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Participants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31,218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5634695"/>
      </p:ext>
    </p:extLst>
  </p:cSld>
  <p:clrMapOvr>
    <a:masterClrMapping/>
  </p:clrMapOvr>
  <p:transition>
    <p:pull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401(a) Defined Contribution Plan</a:t>
            </a:r>
            <a:br>
              <a:rPr lang="en-US" sz="2000" dirty="0"/>
            </a:br>
            <a:r>
              <a:rPr lang="en-US" sz="2000" dirty="0"/>
              <a:t>New Participants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8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4189335"/>
              </p:ext>
            </p:extLst>
          </p:nvPr>
        </p:nvGraphicFramePr>
        <p:xfrm>
          <a:off x="192024" y="12954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1291612"/>
      </p:ext>
    </p:extLst>
  </p:cSld>
  <p:clrMapOvr>
    <a:masterClrMapping/>
  </p:clrMapOvr>
  <p:transition>
    <p:pull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401(a) Defined Contribution Plan</a:t>
            </a:r>
            <a:br>
              <a:rPr lang="en-US" sz="2000" dirty="0"/>
            </a:br>
            <a:r>
              <a:rPr lang="en-US" sz="2000" dirty="0"/>
              <a:t>Terminated Participants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9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7828201"/>
              </p:ext>
            </p:extLst>
          </p:nvPr>
        </p:nvGraphicFramePr>
        <p:xfrm>
          <a:off x="192024" y="12954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09378374"/>
      </p:ext>
    </p:extLst>
  </p:cSld>
  <p:clrMapOvr>
    <a:masterClrMapping/>
  </p:clrMapOvr>
  <p:transition>
    <p:pull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401(a) Defined Contribution Plan</a:t>
            </a:r>
            <a:br>
              <a:rPr lang="en-US" sz="2000" dirty="0"/>
            </a:br>
            <a:r>
              <a:rPr lang="en-US" sz="2000" dirty="0"/>
              <a:t>Total Distributions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24CF889-800C-DB80-CC76-74022EBD245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2683240"/>
              </p:ext>
            </p:extLst>
          </p:nvPr>
        </p:nvGraphicFramePr>
        <p:xfrm>
          <a:off x="196596" y="1447800"/>
          <a:ext cx="8750808" cy="5093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95275855"/>
      </p:ext>
    </p:extLst>
  </p:cSld>
  <p:clrMapOvr>
    <a:masterClrMapping/>
  </p:clrMapOvr>
  <p:transition>
    <p:pull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401(a) Defined Contribution Plan</a:t>
            </a:r>
            <a:br>
              <a:rPr lang="en-US" sz="2000" dirty="0"/>
            </a:br>
            <a:r>
              <a:rPr lang="en-US" sz="2000" dirty="0"/>
              <a:t>Payout Options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A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211580"/>
              </p:ext>
            </p:extLst>
          </p:nvPr>
        </p:nvGraphicFramePr>
        <p:xfrm>
          <a:off x="192024" y="12954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9187847"/>
      </p:ext>
    </p:extLst>
  </p:cSld>
  <p:clrMapOvr>
    <a:masterClrMapping/>
  </p:clrMapOvr>
  <p:transition>
    <p:pull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Payout Options Summary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7079760-1F9F-4A08-8B97-6CD815E681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231096"/>
              </p:ext>
            </p:extLst>
          </p:nvPr>
        </p:nvGraphicFramePr>
        <p:xfrm>
          <a:off x="152400" y="1371601"/>
          <a:ext cx="8763002" cy="4800601"/>
        </p:xfrm>
        <a:graphic>
          <a:graphicData uri="http://schemas.openxmlformats.org/drawingml/2006/table">
            <a:tbl>
              <a:tblPr/>
              <a:tblGrid>
                <a:gridCol w="1703195">
                  <a:extLst>
                    <a:ext uri="{9D8B030D-6E8A-4147-A177-3AD203B41FA5}">
                      <a16:colId xmlns:a16="http://schemas.microsoft.com/office/drawing/2014/main" val="994218133"/>
                    </a:ext>
                  </a:extLst>
                </a:gridCol>
                <a:gridCol w="1703195">
                  <a:extLst>
                    <a:ext uri="{9D8B030D-6E8A-4147-A177-3AD203B41FA5}">
                      <a16:colId xmlns:a16="http://schemas.microsoft.com/office/drawing/2014/main" val="1439036330"/>
                    </a:ext>
                  </a:extLst>
                </a:gridCol>
                <a:gridCol w="1703195">
                  <a:extLst>
                    <a:ext uri="{9D8B030D-6E8A-4147-A177-3AD203B41FA5}">
                      <a16:colId xmlns:a16="http://schemas.microsoft.com/office/drawing/2014/main" val="3195893794"/>
                    </a:ext>
                  </a:extLst>
                </a:gridCol>
                <a:gridCol w="1703195">
                  <a:extLst>
                    <a:ext uri="{9D8B030D-6E8A-4147-A177-3AD203B41FA5}">
                      <a16:colId xmlns:a16="http://schemas.microsoft.com/office/drawing/2014/main" val="2411006189"/>
                    </a:ext>
                  </a:extLst>
                </a:gridCol>
                <a:gridCol w="1950222">
                  <a:extLst>
                    <a:ext uri="{9D8B030D-6E8A-4147-A177-3AD203B41FA5}">
                      <a16:colId xmlns:a16="http://schemas.microsoft.com/office/drawing/2014/main" val="1318471027"/>
                    </a:ext>
                  </a:extLst>
                </a:gridCol>
              </a:tblGrid>
              <a:tr h="5018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Installment Payouts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Lump Sum Payouts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Rolled Over Payouts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Number of Payouts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320945"/>
                  </a:ext>
                </a:extLst>
              </a:tr>
              <a:tr h="5352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6553640"/>
                  </a:ext>
                </a:extLst>
              </a:tr>
              <a:tr h="5352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91637"/>
                  </a:ext>
                </a:extLst>
              </a:tr>
              <a:tr h="5352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749012"/>
                  </a:ext>
                </a:extLst>
              </a:tr>
              <a:tr h="5352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88091"/>
                  </a:ext>
                </a:extLst>
              </a:tr>
              <a:tr h="5352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109236"/>
                  </a:ext>
                </a:extLst>
              </a:tr>
              <a:tr h="5352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747512"/>
                  </a:ext>
                </a:extLst>
              </a:tr>
              <a:tr h="5352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640118"/>
                  </a:ext>
                </a:extLst>
              </a:tr>
              <a:tr h="55198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Totals</a:t>
                      </a:r>
                    </a:p>
                  </a:txBody>
                  <a:tcPr marL="70378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3,399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3,587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60355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8DD4B9-D7B7-FFD4-5055-C7FCB7579E67}"/>
              </a:ext>
            </a:extLst>
          </p:cNvPr>
          <p:cNvSpPr txBox="1"/>
          <p:nvPr/>
        </p:nvSpPr>
        <p:spPr>
          <a:xfrm>
            <a:off x="152400" y="6506289"/>
            <a:ext cx="46746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Note: Installment data not currently available and will be provided at a later date.</a:t>
            </a:r>
          </a:p>
        </p:txBody>
      </p:sp>
    </p:spTree>
    <p:extLst>
      <p:ext uri="{BB962C8B-B14F-4D97-AF65-F5344CB8AC3E}">
        <p14:creationId xmlns:p14="http://schemas.microsoft.com/office/powerpoint/2010/main" val="78240877"/>
      </p:ext>
    </p:extLst>
  </p:cSld>
  <p:clrMapOvr>
    <a:masterClrMapping/>
  </p:clrMapOvr>
  <p:transition>
    <p:pull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Stratification by Age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091526"/>
              </p:ext>
            </p:extLst>
          </p:nvPr>
        </p:nvGraphicFramePr>
        <p:xfrm>
          <a:off x="152400" y="1600198"/>
          <a:ext cx="8759952" cy="4191000"/>
        </p:xfrm>
        <a:graphic>
          <a:graphicData uri="http://schemas.openxmlformats.org/drawingml/2006/table">
            <a:tbl>
              <a:tblPr/>
              <a:tblGrid>
                <a:gridCol w="2189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9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9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9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38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Age Group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Number of Participants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Total Assets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Average Balance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Under 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1,679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$8,926,112.87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$5,316.33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30-39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7,737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$128,164,528.77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$16,565.15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40-49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7,935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$324,151,985.16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$40,850.91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50-59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7,696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$500,896,502.31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$65,085.30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60-69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5,012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$363,611,392.77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$72,548.16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1,571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$91,008,358.49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$57,930.21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Total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31,630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$1,416,758,880.37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$44,791.62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328623"/>
      </p:ext>
    </p:extLst>
  </p:cSld>
  <p:clrMapOvr>
    <a:masterClrMapping/>
  </p:clrMapOvr>
  <p:transition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DC 401(a) Defined Contribution Plan</a:t>
            </a:r>
            <a:br>
              <a:rPr lang="en-US" dirty="0"/>
            </a:br>
            <a:r>
              <a:rPr lang="en-US" dirty="0"/>
              <a:t>Plan Summary 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86500" y="1388993"/>
            <a:ext cx="152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+mn-lt"/>
              </a:rPr>
              <a:t>Total Contributions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5623" y="4056793"/>
            <a:ext cx="24225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+mn-lt"/>
              </a:rPr>
              <a:t>Participant Status Classification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4056793"/>
            <a:ext cx="2209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+mn-lt"/>
              </a:rPr>
              <a:t>Participant Service Utilization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018ABF4-1F1B-9CA6-3F77-E6BD563AA3F2}"/>
              </a:ext>
            </a:extLst>
          </p:cNvPr>
          <p:cNvSpPr txBox="1"/>
          <p:nvPr/>
        </p:nvSpPr>
        <p:spPr>
          <a:xfrm>
            <a:off x="795996" y="1388993"/>
            <a:ext cx="32018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defRPr sz="11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100" dirty="0"/>
              <a:t>Asset Allocation by Investment Class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C1DB589-0599-9ACC-D021-27D3AA287E22}"/>
              </a:ext>
            </a:extLst>
          </p:cNvPr>
          <p:cNvGrpSpPr/>
          <p:nvPr/>
        </p:nvGrpSpPr>
        <p:grpSpPr>
          <a:xfrm>
            <a:off x="209740" y="1518571"/>
            <a:ext cx="8724519" cy="5076444"/>
            <a:chOff x="0" y="0"/>
            <a:chExt cx="8724519" cy="5076444"/>
          </a:xfrm>
        </p:grpSpPr>
        <p:graphicFrame>
          <p:nvGraphicFramePr>
            <p:cNvPr id="7" name="Chart 6">
              <a:extLst>
                <a:ext uri="{FF2B5EF4-FFF2-40B4-BE49-F238E27FC236}">
                  <a16:creationId xmlns:a16="http://schemas.microsoft.com/office/drawing/2014/main" id="{DA63A7D0-7885-49BB-BFC1-6B090E9133F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581196720"/>
                </p:ext>
              </p:extLst>
            </p:nvPr>
          </p:nvGraphicFramePr>
          <p:xfrm>
            <a:off x="9525" y="13251"/>
            <a:ext cx="4352544" cy="25237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8" name="Chart 7">
              <a:extLst>
                <a:ext uri="{FF2B5EF4-FFF2-40B4-BE49-F238E27FC236}">
                  <a16:creationId xmlns:a16="http://schemas.microsoft.com/office/drawing/2014/main" id="{1E14F746-52D6-4FD6-9FC8-F5C20A13F78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371975" y="0"/>
            <a:ext cx="4352544" cy="25237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9" name="Chart 8">
              <a:extLst>
                <a:ext uri="{FF2B5EF4-FFF2-40B4-BE49-F238E27FC236}">
                  <a16:creationId xmlns:a16="http://schemas.microsoft.com/office/drawing/2014/main" id="{49B6EAD3-4412-4BC7-AC25-2914C479D1C8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21183422"/>
                </p:ext>
              </p:extLst>
            </p:nvPr>
          </p:nvGraphicFramePr>
          <p:xfrm>
            <a:off x="0" y="2552700"/>
            <a:ext cx="4352544" cy="25237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0" name="Chart 9">
              <a:extLst>
                <a:ext uri="{FF2B5EF4-FFF2-40B4-BE49-F238E27FC236}">
                  <a16:creationId xmlns:a16="http://schemas.microsoft.com/office/drawing/2014/main" id="{80BF032F-2B25-4388-9CC5-FF6BC25B3AAE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916949827"/>
                </p:ext>
              </p:extLst>
            </p:nvPr>
          </p:nvGraphicFramePr>
          <p:xfrm>
            <a:off x="4362450" y="2543175"/>
            <a:ext cx="4352544" cy="25237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139622633"/>
      </p:ext>
    </p:extLst>
  </p:cSld>
  <p:clrMapOvr>
    <a:masterClrMapping/>
  </p:clrMapOvr>
  <p:transition>
    <p:pull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Stratification by Age – by Percent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D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8481614"/>
              </p:ext>
            </p:extLst>
          </p:nvPr>
        </p:nvGraphicFramePr>
        <p:xfrm>
          <a:off x="762000" y="1838042"/>
          <a:ext cx="8001000" cy="4029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0D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4546325"/>
              </p:ext>
            </p:extLst>
          </p:nvPr>
        </p:nvGraphicFramePr>
        <p:xfrm>
          <a:off x="152400" y="1371600"/>
          <a:ext cx="8915400" cy="492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D6B8DCC-DE53-4C49-BB63-081E5F8CEA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090370"/>
              </p:ext>
            </p:extLst>
          </p:nvPr>
        </p:nvGraphicFramePr>
        <p:xfrm>
          <a:off x="236175" y="16002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5030854"/>
      </p:ext>
    </p:extLst>
  </p:cSld>
  <p:clrMapOvr>
    <a:masterClrMapping/>
  </p:clrMapOvr>
  <p:transition>
    <p:pull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AC565-E842-4291-AF3D-6BF907AB4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FFFFF"/>
                </a:solidFill>
              </a:rPr>
              <a:t>DC 401 (a) Defined Contribution Plan</a:t>
            </a:r>
            <a:br>
              <a:rPr lang="en-US" dirty="0"/>
            </a:br>
            <a:r>
              <a:rPr lang="en-US" dirty="0"/>
              <a:t>Beneficiary Records On File</a:t>
            </a:r>
            <a:br>
              <a:rPr lang="en-US" dirty="0"/>
            </a:br>
            <a:r>
              <a:rPr lang="en-US" sz="2000" dirty="0"/>
              <a:t>April 2023</a:t>
            </a:r>
            <a:br>
              <a:rPr lang="en-US" dirty="0"/>
            </a:b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B1A9E9-AAF4-400A-AFEF-ABD59E920560}"/>
              </a:ext>
            </a:extLst>
          </p:cNvPr>
          <p:cNvSpPr/>
          <p:nvPr/>
        </p:nvSpPr>
        <p:spPr>
          <a:xfrm>
            <a:off x="166816" y="6400800"/>
            <a:ext cx="2819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*Updated Quarterly: As of 3/31/2022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1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1267095"/>
              </p:ext>
            </p:extLst>
          </p:nvPr>
        </p:nvGraphicFramePr>
        <p:xfrm>
          <a:off x="192024" y="1373933"/>
          <a:ext cx="8759952" cy="5149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4671187"/>
      </p:ext>
    </p:extLst>
  </p:cSld>
  <p:clrMapOvr>
    <a:masterClrMapping/>
  </p:clrMapOvr>
  <p:transition>
    <p:pull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AC565-E842-4291-AF3D-6BF907AB4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 (a) Defined Contribution Plan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Beneficiary Records On File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/>
              <a:t>April 2023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EEAE2F-5D5F-40D9-A969-3EB2F8AFD33E}"/>
              </a:ext>
            </a:extLst>
          </p:cNvPr>
          <p:cNvSpPr/>
          <p:nvPr/>
        </p:nvSpPr>
        <p:spPr>
          <a:xfrm>
            <a:off x="457200" y="6383179"/>
            <a:ext cx="2819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*Updated Quarterly: As of 3/31/2022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C80A107-53A4-2E25-3F46-12CD20819A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015932"/>
              </p:ext>
            </p:extLst>
          </p:nvPr>
        </p:nvGraphicFramePr>
        <p:xfrm>
          <a:off x="192024" y="1290635"/>
          <a:ext cx="8759952" cy="4957764"/>
        </p:xfrm>
        <a:graphic>
          <a:graphicData uri="http://schemas.openxmlformats.org/drawingml/2006/table">
            <a:tbl>
              <a:tblPr/>
              <a:tblGrid>
                <a:gridCol w="2189988">
                  <a:extLst>
                    <a:ext uri="{9D8B030D-6E8A-4147-A177-3AD203B41FA5}">
                      <a16:colId xmlns:a16="http://schemas.microsoft.com/office/drawing/2014/main" val="2994491240"/>
                    </a:ext>
                  </a:extLst>
                </a:gridCol>
                <a:gridCol w="2189988">
                  <a:extLst>
                    <a:ext uri="{9D8B030D-6E8A-4147-A177-3AD203B41FA5}">
                      <a16:colId xmlns:a16="http://schemas.microsoft.com/office/drawing/2014/main" val="1833473576"/>
                    </a:ext>
                  </a:extLst>
                </a:gridCol>
                <a:gridCol w="2189988">
                  <a:extLst>
                    <a:ext uri="{9D8B030D-6E8A-4147-A177-3AD203B41FA5}">
                      <a16:colId xmlns:a16="http://schemas.microsoft.com/office/drawing/2014/main" val="2725342716"/>
                    </a:ext>
                  </a:extLst>
                </a:gridCol>
                <a:gridCol w="2189988">
                  <a:extLst>
                    <a:ext uri="{9D8B030D-6E8A-4147-A177-3AD203B41FA5}">
                      <a16:colId xmlns:a16="http://schemas.microsoft.com/office/drawing/2014/main" val="2728603184"/>
                    </a:ext>
                  </a:extLst>
                </a:gridCol>
              </a:tblGrid>
              <a:tr h="123944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3rd Quarter</a:t>
                      </a:r>
                    </a:p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2021-2022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4th Quarter</a:t>
                      </a:r>
                    </a:p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2021-2022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1st Quarter</a:t>
                      </a:r>
                    </a:p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2022-2023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2nd Quarter</a:t>
                      </a:r>
                    </a:p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2022-2023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949175"/>
                  </a:ext>
                </a:extLst>
              </a:tr>
              <a:tr h="12394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7,618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7,660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7,990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7,998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289275"/>
                  </a:ext>
                </a:extLst>
              </a:tr>
              <a:tr h="12394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30,815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30,661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31,078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31,502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864770"/>
                  </a:ext>
                </a:extLst>
              </a:tr>
              <a:tr h="123944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24.72%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24.98%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392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1681336"/>
      </p:ext>
    </p:extLst>
  </p:cSld>
  <p:clrMapOvr>
    <a:masterClrMapping/>
  </p:clrMapOvr>
  <p:transition>
    <p:pull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Customer Service Utilization</a:t>
            </a:r>
            <a:br>
              <a:rPr lang="en-US" dirty="0"/>
            </a:br>
            <a:r>
              <a:rPr lang="en-US" sz="2400" dirty="0"/>
              <a:t>April 2023</a:t>
            </a:r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9BA069-972C-9A80-54EF-3416722047D7}"/>
              </a:ext>
            </a:extLst>
          </p:cNvPr>
          <p:cNvSpPr/>
          <p:nvPr/>
        </p:nvSpPr>
        <p:spPr>
          <a:xfrm>
            <a:off x="342899" y="6248400"/>
            <a:ext cx="27462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*Note statistics are for all DC plans combined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A7A274B-777A-4214-B501-3E94FA3C61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4572051"/>
              </p:ext>
            </p:extLst>
          </p:nvPr>
        </p:nvGraphicFramePr>
        <p:xfrm>
          <a:off x="192024" y="1305372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4703199"/>
      </p:ext>
    </p:extLst>
  </p:cSld>
  <p:clrMapOvr>
    <a:masterClrMapping/>
  </p:clrMapOvr>
  <p:transition>
    <p:pull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Contact Center Statistics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5" name="Rectangle 4"/>
          <p:cNvSpPr/>
          <p:nvPr/>
        </p:nvSpPr>
        <p:spPr>
          <a:xfrm>
            <a:off x="342899" y="6108824"/>
            <a:ext cx="27462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*Note statistics are for all DC plans combined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AF53144-621B-402C-A974-82AA5675E7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040792"/>
              </p:ext>
            </p:extLst>
          </p:nvPr>
        </p:nvGraphicFramePr>
        <p:xfrm>
          <a:off x="192024" y="1349439"/>
          <a:ext cx="8759954" cy="5277019"/>
        </p:xfrm>
        <a:graphic>
          <a:graphicData uri="http://schemas.openxmlformats.org/drawingml/2006/table">
            <a:tbl>
              <a:tblPr/>
              <a:tblGrid>
                <a:gridCol w="1251422">
                  <a:extLst>
                    <a:ext uri="{9D8B030D-6E8A-4147-A177-3AD203B41FA5}">
                      <a16:colId xmlns:a16="http://schemas.microsoft.com/office/drawing/2014/main" val="2530258697"/>
                    </a:ext>
                  </a:extLst>
                </a:gridCol>
                <a:gridCol w="1251422">
                  <a:extLst>
                    <a:ext uri="{9D8B030D-6E8A-4147-A177-3AD203B41FA5}">
                      <a16:colId xmlns:a16="http://schemas.microsoft.com/office/drawing/2014/main" val="2006815921"/>
                    </a:ext>
                  </a:extLst>
                </a:gridCol>
                <a:gridCol w="1251422">
                  <a:extLst>
                    <a:ext uri="{9D8B030D-6E8A-4147-A177-3AD203B41FA5}">
                      <a16:colId xmlns:a16="http://schemas.microsoft.com/office/drawing/2014/main" val="782959397"/>
                    </a:ext>
                  </a:extLst>
                </a:gridCol>
                <a:gridCol w="1251422">
                  <a:extLst>
                    <a:ext uri="{9D8B030D-6E8A-4147-A177-3AD203B41FA5}">
                      <a16:colId xmlns:a16="http://schemas.microsoft.com/office/drawing/2014/main" val="4033353733"/>
                    </a:ext>
                  </a:extLst>
                </a:gridCol>
                <a:gridCol w="1251422">
                  <a:extLst>
                    <a:ext uri="{9D8B030D-6E8A-4147-A177-3AD203B41FA5}">
                      <a16:colId xmlns:a16="http://schemas.microsoft.com/office/drawing/2014/main" val="948013351"/>
                    </a:ext>
                  </a:extLst>
                </a:gridCol>
                <a:gridCol w="1251422">
                  <a:extLst>
                    <a:ext uri="{9D8B030D-6E8A-4147-A177-3AD203B41FA5}">
                      <a16:colId xmlns:a16="http://schemas.microsoft.com/office/drawing/2014/main" val="884164839"/>
                    </a:ext>
                  </a:extLst>
                </a:gridCol>
                <a:gridCol w="1251422">
                  <a:extLst>
                    <a:ext uri="{9D8B030D-6E8A-4147-A177-3AD203B41FA5}">
                      <a16:colId xmlns:a16="http://schemas.microsoft.com/office/drawing/2014/main" val="4091844132"/>
                    </a:ext>
                  </a:extLst>
                </a:gridCol>
              </a:tblGrid>
              <a:tr h="6582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Call Center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VRU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Internet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Call Center Survey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Abandoned Rate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Average Speed of Answer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483110"/>
                  </a:ext>
                </a:extLst>
              </a:tr>
              <a:tr h="6493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5,643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4,447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0:58:00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75087"/>
                  </a:ext>
                </a:extLst>
              </a:tr>
              <a:tr h="6493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3,811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4,898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20.64%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0:11:58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296144"/>
                  </a:ext>
                </a:extLst>
              </a:tr>
              <a:tr h="6493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3,762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4,814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29.23%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0:17:17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247861"/>
                  </a:ext>
                </a:extLst>
              </a:tr>
              <a:tr h="6493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3,299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4,168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4,758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0:00:00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662624"/>
                  </a:ext>
                </a:extLst>
              </a:tr>
              <a:tr h="6493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2,577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3,356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5,720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0:09:19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099977"/>
                  </a:ext>
                </a:extLst>
              </a:tr>
              <a:tr h="6493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2,418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3,100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5,605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0:02:38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980813"/>
                  </a:ext>
                </a:extLst>
              </a:tr>
              <a:tr h="6493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2,086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2,883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5,004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0:00:48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1527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357135"/>
      </p:ext>
    </p:extLst>
  </p:cSld>
  <p:clrMapOvr>
    <a:masterClrMapping/>
  </p:clrMapOvr>
  <p:transition>
    <p:pull dir="r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Call Center Topics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6339840"/>
            <a:ext cx="274626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*Note statistics are for all DC plans combined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0E4A86-1A3C-4FB2-8036-63F65789B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613397"/>
              </p:ext>
            </p:extLst>
          </p:nvPr>
        </p:nvGraphicFramePr>
        <p:xfrm>
          <a:off x="228600" y="1304157"/>
          <a:ext cx="8610600" cy="5316771"/>
        </p:xfrm>
        <a:graphic>
          <a:graphicData uri="http://schemas.openxmlformats.org/drawingml/2006/table">
            <a:tbl>
              <a:tblPr/>
              <a:tblGrid>
                <a:gridCol w="5943600">
                  <a:extLst>
                    <a:ext uri="{9D8B030D-6E8A-4147-A177-3AD203B41FA5}">
                      <a16:colId xmlns:a16="http://schemas.microsoft.com/office/drawing/2014/main" val="1008132811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1028045848"/>
                    </a:ext>
                  </a:extLst>
                </a:gridCol>
              </a:tblGrid>
              <a:tr h="35529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District of Columbia Call Trend Report</a:t>
                      </a:r>
                    </a:p>
                  </a:txBody>
                  <a:tcPr marT="0" marB="9144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168507"/>
                  </a:ext>
                </a:extLst>
              </a:tr>
              <a:tr h="28757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Time period: 04/01/2023 - 04/30/2023</a:t>
                      </a:r>
                    </a:p>
                  </a:txBody>
                  <a:tcPr marT="0" marB="9144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740487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Withdrawal Related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36.22%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8594137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Loans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15.24%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187304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General Inquiry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11.38%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300309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Deferral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9.65%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543919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Internet Assistance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5.91%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1079452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Beneficiary Inquiry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4.35%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714733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Emergency W/D - Separate Process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3.82%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4358751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Statement Inquiry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2.87%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61105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Balance Inquiry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2.51%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491246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 Reset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2.09%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749534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 Transfer/Allocation Change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1.81%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343690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Enrollment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888838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Indicative Data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1.23%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313742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Fraud/Risk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330855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 Change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439775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Third Party/QDRO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01163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Disaster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2881724"/>
                  </a:ext>
                </a:extLst>
              </a:tr>
              <a:tr h="25166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Topics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100.00%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0805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838136"/>
      </p:ext>
    </p:extLst>
  </p:cSld>
  <p:clrMapOvr>
    <a:masterClrMapping/>
  </p:clrMapOvr>
  <p:transition>
    <p:pull dir="r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Account Access Utilization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3" name="Rectangle 2"/>
          <p:cNvSpPr/>
          <p:nvPr/>
        </p:nvSpPr>
        <p:spPr>
          <a:xfrm>
            <a:off x="381000" y="6352109"/>
            <a:ext cx="28648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*Note statistics are for the DC 401(a) Plan only.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48ECC9-86D7-423C-AEB7-0CA04DE371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183050"/>
              </p:ext>
            </p:extLst>
          </p:nvPr>
        </p:nvGraphicFramePr>
        <p:xfrm>
          <a:off x="342900" y="1447800"/>
          <a:ext cx="8458200" cy="4724397"/>
        </p:xfrm>
        <a:graphic>
          <a:graphicData uri="http://schemas.openxmlformats.org/drawingml/2006/table">
            <a:tbl>
              <a:tblPr/>
              <a:tblGrid>
                <a:gridCol w="1123950">
                  <a:extLst>
                    <a:ext uri="{9D8B030D-6E8A-4147-A177-3AD203B41FA5}">
                      <a16:colId xmlns:a16="http://schemas.microsoft.com/office/drawing/2014/main" val="4033682240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1034645004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3212723654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1725564481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4050360322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832303812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343044415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3579139786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3999392267"/>
                    </a:ext>
                  </a:extLst>
                </a:gridCol>
              </a:tblGrid>
              <a:tr h="9759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Month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75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Participants with balance and Account Access Account 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of Plan with Account Access Account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Logins to Account Access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Unique Logins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Average Number of Logins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Mobile Logins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Online Transfers Requested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Online Allocation Changes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162620"/>
                  </a:ext>
                </a:extLst>
              </a:tr>
              <a:tr h="4685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       3,435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9,991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4,198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2.4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3,257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45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8755890"/>
                  </a:ext>
                </a:extLst>
              </a:tr>
              <a:tr h="4685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       4,972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10,854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3,637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3,834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91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31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4554592"/>
                  </a:ext>
                </a:extLst>
              </a:tr>
              <a:tr h="4685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       5,953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10,471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3,772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3,599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86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39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9922601"/>
                  </a:ext>
                </a:extLst>
              </a:tr>
              <a:tr h="4685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       7,379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14,367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4,828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4,647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83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42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963843"/>
                  </a:ext>
                </a:extLst>
              </a:tr>
              <a:tr h="4685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       8,485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13,088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4,092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3,879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133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45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600672"/>
                  </a:ext>
                </a:extLst>
              </a:tr>
              <a:tr h="4685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       9,160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29.1%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13,088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4,092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3,879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142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29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0478054"/>
                  </a:ext>
                </a:extLst>
              </a:tr>
              <a:tr h="4685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10,004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31.6%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14,265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4,542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4,109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90901"/>
                  </a:ext>
                </a:extLst>
              </a:tr>
              <a:tr h="468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Totals</a:t>
                      </a:r>
                    </a:p>
                  </a:txBody>
                  <a:tcPr marL="30936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n/a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n/a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86,124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29,161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27,129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849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4692586"/>
      </p:ext>
    </p:extLst>
  </p:cSld>
  <p:clrMapOvr>
    <a:masterClrMapping/>
  </p:clrMapOvr>
  <p:transition>
    <p:pull dir="r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Deferred Compensation Plan</a:t>
            </a:r>
            <a:br>
              <a:rPr lang="en-US" dirty="0"/>
            </a:br>
            <a:r>
              <a:rPr lang="en-US" dirty="0"/>
              <a:t>Location of Field Meetings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C62D2F-B59B-4ECB-BB89-D7F819B3AE64}"/>
              </a:ext>
            </a:extLst>
          </p:cNvPr>
          <p:cNvSpPr txBox="1"/>
          <p:nvPr/>
        </p:nvSpPr>
        <p:spPr>
          <a:xfrm>
            <a:off x="38100" y="6324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Total </a:t>
            </a:r>
            <a:r>
              <a:rPr lang="en-US" sz="900" b="1" dirty="0">
                <a:latin typeface="+mn-lt"/>
              </a:rPr>
              <a:t>Meetings</a:t>
            </a:r>
            <a:r>
              <a:rPr lang="en-US" sz="900" b="1" dirty="0"/>
              <a:t>: 17</a:t>
            </a:r>
          </a:p>
          <a:p>
            <a:r>
              <a:rPr lang="en-US" sz="900" b="1" dirty="0"/>
              <a:t>Total Attendees: 211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849C02-25D9-4A20-A0EA-AA7449B994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287983"/>
              </p:ext>
            </p:extLst>
          </p:nvPr>
        </p:nvGraphicFramePr>
        <p:xfrm>
          <a:off x="190499" y="1447800"/>
          <a:ext cx="8763002" cy="4641804"/>
        </p:xfrm>
        <a:graphic>
          <a:graphicData uri="http://schemas.openxmlformats.org/drawingml/2006/table">
            <a:tbl>
              <a:tblPr/>
              <a:tblGrid>
                <a:gridCol w="1009651">
                  <a:extLst>
                    <a:ext uri="{9D8B030D-6E8A-4147-A177-3AD203B41FA5}">
                      <a16:colId xmlns:a16="http://schemas.microsoft.com/office/drawing/2014/main" val="1357291066"/>
                    </a:ext>
                  </a:extLst>
                </a:gridCol>
                <a:gridCol w="1009651">
                  <a:extLst>
                    <a:ext uri="{9D8B030D-6E8A-4147-A177-3AD203B41FA5}">
                      <a16:colId xmlns:a16="http://schemas.microsoft.com/office/drawing/2014/main" val="1216303850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832392145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653181456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3227400092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92377036"/>
                    </a:ext>
                  </a:extLst>
                </a:gridCol>
              </a:tblGrid>
              <a:tr h="349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Meeting Participants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Presentation name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Agency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Time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677417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3-Apr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EOM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10:00AM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213572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4-Apr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Build Your Investment Portfolio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036470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Planning For The Future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828991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Retirement Plans Work Together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OAG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Person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1:30PM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0904577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Investing For Retirement Basics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03301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DBH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346681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Investment Overview/NEO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FEMS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Person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11:00AM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608900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Questions to Guide Your Retirement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442462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EOM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893377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DCHA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481152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Retirement Plans Work Together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OAG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10:00AM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381617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Retirement Plans Work Together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DCPL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Person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11:00AM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148028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Build Your Investment Portfolio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019099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EOM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9199223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DCHA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650487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 Financial Legacy Conference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OCFO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Person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593316"/>
                  </a:ext>
                </a:extLst>
              </a:tr>
              <a:tr h="2515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MPD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Person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31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248319"/>
      </p:ext>
    </p:extLst>
  </p:cSld>
  <p:clrMapOvr>
    <a:masterClrMapping/>
  </p:clrMapOvr>
  <p:transition>
    <p:pull dir="r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401(a) Defined Contribution Plan</a:t>
            </a:r>
            <a:br>
              <a:rPr lang="en-US" sz="2000" dirty="0"/>
            </a:br>
            <a:r>
              <a:rPr lang="en-US" sz="2000" dirty="0"/>
              <a:t>Meetings by Type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21EFB6A-FB52-45C4-9C4E-26E1475DFF6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8032456"/>
              </p:ext>
            </p:extLst>
          </p:nvPr>
        </p:nvGraphicFramePr>
        <p:xfrm>
          <a:off x="192024" y="12954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83393927"/>
      </p:ext>
    </p:extLst>
  </p:cSld>
  <p:clrMapOvr>
    <a:masterClrMapping/>
  </p:clrMapOvr>
  <p:transition>
    <p:pull dir="r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401(a) Defined Contribution Plan</a:t>
            </a:r>
            <a:br>
              <a:rPr lang="en-US" sz="2000" dirty="0"/>
            </a:br>
            <a:r>
              <a:rPr lang="en-US" sz="2000" dirty="0"/>
              <a:t>Field Meetings &amp; Attendees (by Month)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8E079FE-640A-44AF-984E-FD647A82388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7343919"/>
              </p:ext>
            </p:extLst>
          </p:nvPr>
        </p:nvGraphicFramePr>
        <p:xfrm>
          <a:off x="192024" y="12954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33227835"/>
      </p:ext>
    </p:extLst>
  </p:cSld>
  <p:clrMapOvr>
    <a:masterClrMapping/>
  </p:clrMapOvr>
  <p:transition>
    <p:pull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401(a) Defined Contribution Plan</a:t>
            </a:r>
            <a:br>
              <a:rPr lang="en-US" sz="2000" dirty="0"/>
            </a:br>
            <a:r>
              <a:rPr lang="en-US" sz="2000" dirty="0"/>
              <a:t>Asset Allocations by Classes &amp; Options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FEEFF8B-95C6-43D0-AD67-AC8CF82315E7}"/>
              </a:ext>
            </a:extLst>
          </p:cNvPr>
          <p:cNvGrpSpPr/>
          <p:nvPr/>
        </p:nvGrpSpPr>
        <p:grpSpPr>
          <a:xfrm>
            <a:off x="192024" y="1371600"/>
            <a:ext cx="8759952" cy="5102352"/>
            <a:chOff x="0" y="0"/>
            <a:chExt cx="9313725" cy="5536097"/>
          </a:xfrm>
        </p:grpSpPr>
        <p:graphicFrame>
          <p:nvGraphicFramePr>
            <p:cNvPr id="7" name="Chart 6">
              <a:extLst>
                <a:ext uri="{FF2B5EF4-FFF2-40B4-BE49-F238E27FC236}">
                  <a16:creationId xmlns:a16="http://schemas.microsoft.com/office/drawing/2014/main" id="{89BF385A-A817-2264-428D-35B9BBE45A6A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838202230"/>
                </p:ext>
              </p:extLst>
            </p:nvPr>
          </p:nvGraphicFramePr>
          <p:xfrm>
            <a:off x="0" y="2819"/>
            <a:ext cx="4736592" cy="55229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8" name="Chart 7">
              <a:extLst>
                <a:ext uri="{FF2B5EF4-FFF2-40B4-BE49-F238E27FC236}">
                  <a16:creationId xmlns:a16="http://schemas.microsoft.com/office/drawing/2014/main" id="{CB5B1F2C-9101-ADE2-AA26-14BD0F4F931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741725" y="0"/>
            <a:ext cx="4572000" cy="55360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68705072"/>
      </p:ext>
    </p:extLst>
  </p:cSld>
  <p:clrMapOvr>
    <a:masterClrMapping/>
  </p:clrMapOvr>
  <p:transition>
    <p:pull dir="r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Field Meetings &amp; Attendees (by Month)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E53F584-4918-48D1-B042-F5073DC950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582530"/>
              </p:ext>
            </p:extLst>
          </p:nvPr>
        </p:nvGraphicFramePr>
        <p:xfrm>
          <a:off x="381000" y="1371600"/>
          <a:ext cx="8382000" cy="5029200"/>
        </p:xfrm>
        <a:graphic>
          <a:graphicData uri="http://schemas.openxmlformats.org/drawingml/2006/table">
            <a:tbl>
              <a:tblPr/>
              <a:tblGrid>
                <a:gridCol w="2794000">
                  <a:extLst>
                    <a:ext uri="{9D8B030D-6E8A-4147-A177-3AD203B41FA5}">
                      <a16:colId xmlns:a16="http://schemas.microsoft.com/office/drawing/2014/main" val="3744304975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299313525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3424958953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# of Meetings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# of Participants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3176333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474908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052511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December 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518557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January 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250627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0276673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0225506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234931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857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</a:t>
                      </a: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1,064</a:t>
                      </a: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9832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710654"/>
      </p:ext>
    </p:extLst>
  </p:cSld>
  <p:clrMapOvr>
    <a:masterClrMapping/>
  </p:clrMapOvr>
  <p:transition>
    <p:pull dir="r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533400" y="990600"/>
            <a:ext cx="47085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kern="0" dirty="0">
                <a:latin typeface="Arial Narrow" panose="020B0606020202030204" pitchFamily="34" charset="0"/>
              </a:rPr>
              <a:t>DC 401(a) Defined Contribution Plan  </a:t>
            </a:r>
          </a:p>
          <a:p>
            <a:pPr eaLnBrk="1" hangingPunct="1"/>
            <a:r>
              <a:rPr lang="en-US" kern="0" dirty="0">
                <a:latin typeface="Arial Narrow" panose="020B0606020202030204" pitchFamily="34" charset="0"/>
              </a:rPr>
              <a:t>Monthly Management Report</a:t>
            </a:r>
          </a:p>
          <a:p>
            <a:pPr eaLnBrk="1" hangingPunct="1"/>
            <a:r>
              <a:rPr lang="en-US" b="0" kern="0" dirty="0">
                <a:latin typeface="Arial Narrow" panose="020B0606020202030204" pitchFamily="34" charset="0"/>
              </a:rPr>
              <a:t>Investment Performance</a:t>
            </a:r>
          </a:p>
          <a:p>
            <a:pPr eaLnBrk="1" hangingPunct="1"/>
            <a:r>
              <a:rPr lang="en-US" b="0" kern="0" dirty="0">
                <a:latin typeface="Arial Narrow" panose="020B0606020202030204" pitchFamily="34" charset="0"/>
              </a:rPr>
              <a:t>April 2023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6535579"/>
            <a:ext cx="81534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0" dirty="0">
                <a:solidFill>
                  <a:schemeClr val="bg1"/>
                </a:solidFill>
                <a:latin typeface="Arial Narrow" pitchFamily="34" charset="0"/>
              </a:rPr>
              <a:t>MissionSquare Retirement does not provide tax or legal advice. This presentation is the property of MissionSquare Retirement and may not be reproduced or redistributed in any manner.</a:t>
            </a:r>
          </a:p>
        </p:txBody>
      </p:sp>
    </p:spTree>
    <p:extLst>
      <p:ext uri="{BB962C8B-B14F-4D97-AF65-F5344CB8AC3E}">
        <p14:creationId xmlns:p14="http://schemas.microsoft.com/office/powerpoint/2010/main" val="376554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03E460-8278-C719-1576-D2E89E96B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41" y="0"/>
            <a:ext cx="8877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222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B86CBA-F042-E6FF-1292-88F5B54E7D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10"/>
          <a:stretch/>
        </p:blipFill>
        <p:spPr>
          <a:xfrm>
            <a:off x="143970" y="0"/>
            <a:ext cx="8856059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210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68FAC4-413C-FC60-179F-B7045BBA0B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9"/>
          <a:stretch/>
        </p:blipFill>
        <p:spPr>
          <a:xfrm>
            <a:off x="126721" y="0"/>
            <a:ext cx="886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640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71322F-B344-43CF-1540-320EFE734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94" y="0"/>
            <a:ext cx="89116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83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DC 401(a) Defined Contribution Plan</a:t>
            </a:r>
            <a:endParaRPr lang="en-US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06108" y="2895600"/>
            <a:ext cx="3531784" cy="769441"/>
          </a:xfrm>
          <a:prstGeom prst="rect">
            <a:avLst/>
          </a:prstGeom>
          <a:solidFill>
            <a:schemeClr val="bg1">
              <a:alpha val="7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THANK YOU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Asset Allocations by Classes &amp; Options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05BE2A3-2C01-4F2E-9E41-41738B3964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90647"/>
              </p:ext>
            </p:extLst>
          </p:nvPr>
        </p:nvGraphicFramePr>
        <p:xfrm>
          <a:off x="228600" y="1295400"/>
          <a:ext cx="8686799" cy="5411124"/>
        </p:xfrm>
        <a:graphic>
          <a:graphicData uri="http://schemas.openxmlformats.org/drawingml/2006/table">
            <a:tbl>
              <a:tblPr/>
              <a:tblGrid>
                <a:gridCol w="3838353">
                  <a:extLst>
                    <a:ext uri="{9D8B030D-6E8A-4147-A177-3AD203B41FA5}">
                      <a16:colId xmlns:a16="http://schemas.microsoft.com/office/drawing/2014/main" val="3662740427"/>
                    </a:ext>
                  </a:extLst>
                </a:gridCol>
                <a:gridCol w="2424223">
                  <a:extLst>
                    <a:ext uri="{9D8B030D-6E8A-4147-A177-3AD203B41FA5}">
                      <a16:colId xmlns:a16="http://schemas.microsoft.com/office/drawing/2014/main" val="933059231"/>
                    </a:ext>
                  </a:extLst>
                </a:gridCol>
                <a:gridCol w="2424223">
                  <a:extLst>
                    <a:ext uri="{9D8B030D-6E8A-4147-A177-3AD203B41FA5}">
                      <a16:colId xmlns:a16="http://schemas.microsoft.com/office/drawing/2014/main" val="2228939717"/>
                    </a:ext>
                  </a:extLst>
                </a:gridCol>
              </a:tblGrid>
              <a:tr h="1598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Asset Class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Asset Allocation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Percentage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2628259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Stable Value/Cash Management</a:t>
                      </a:r>
                    </a:p>
                  </a:txBody>
                  <a:tcPr marL="85725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$102,979,589.74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7.24%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68579"/>
                  </a:ext>
                </a:extLst>
              </a:tr>
              <a:tr h="16744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Missionsquare Plus Fund R11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$94,397,478.98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6.63%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889275"/>
                  </a:ext>
                </a:extLst>
              </a:tr>
              <a:tr h="16744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Federal Money Market Investor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$8,582,110.76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625650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Bond</a:t>
                      </a:r>
                    </a:p>
                  </a:txBody>
                  <a:tcPr marL="85725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$23,769,823.91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1.67%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180320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 Plus Fixed Income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$16,568,115.98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500703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Pimco Real Return Cit Ii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$7,201,707.93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231488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Balanced/Asset Allocation</a:t>
                      </a:r>
                    </a:p>
                  </a:txBody>
                  <a:tcPr marL="85725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$1,126,375,062.83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79.14%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3787898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Pimco All Asset Instl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$542,430.44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623956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2020 Trust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$87,700,694.15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6.16%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284276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2025 Trust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$151,936,531.17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10.68%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567449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2030 Trust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$194,250,126.26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13.65%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049120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2035 Trust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$206,393,034.32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14.50%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441186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2040 Trust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$156,281,397.27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10.98%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91621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2045 Trust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$133,850,071.37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9.40%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134136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2050 Trust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$88,377,793.35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6.21%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097931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2055 Trust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$46,395,369.56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3.26%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897421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2060 Trust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$10,267,777.26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222580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2065 Trust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$2,084,150.60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867229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Income Tr I Cit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$48,295,687.08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377987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U.S. Stock</a:t>
                      </a:r>
                    </a:p>
                  </a:txBody>
                  <a:tcPr marL="85725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$132,511,331.12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9.31%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346602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American Funds Fundamental Investors R6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$6,830,763.57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52508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Ariel Institutional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$11,230,271.52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39904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Brown Capital Mgmt Small Company Instl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$8,989,049.92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117125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Dc Plus Large Cap Growth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$18,611,336.85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736371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Dc Plus Large Cap Value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$10,199,672.20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721919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Dfa Us Core Equity 1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$10,398,773.99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517207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Vanguard Institutional Index Instl Plus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$56,240,142.97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3.95%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938817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Vanguard Small-Cap Index Instl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$10,011,320.10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042325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International/Global Stock</a:t>
                      </a:r>
                    </a:p>
                  </a:txBody>
                  <a:tcPr marL="85725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$26,125,934.34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1.84%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3088887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American Funds New Perspective R6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$9,948,806.66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9845046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Harbor International Retirement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$13,141,579.13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5029305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Virtus Vontobel Emerging Markets Ops R6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$3,035,548.55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88182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Specialty</a:t>
                      </a:r>
                    </a:p>
                  </a:txBody>
                  <a:tcPr marL="85725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$5,481,220.84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5834274"/>
                  </a:ext>
                </a:extLst>
              </a:tr>
              <a:tr h="16744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Nuveen Real Estate Securities R6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$5,481,220.84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230632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Guaranteed Lifetime Income</a:t>
                      </a:r>
                    </a:p>
                  </a:txBody>
                  <a:tcPr marL="85725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$5,964,494.45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2933905"/>
                  </a:ext>
                </a:extLst>
              </a:tr>
              <a:tr h="1397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Missionsquare Retirement Incomeadvantage</a:t>
                      </a:r>
                    </a:p>
                  </a:txBody>
                  <a:tcPr marL="18288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$5,964,494.45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256203"/>
                  </a:ext>
                </a:extLst>
              </a:tr>
              <a:tr h="137000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Plan Totals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$1,423,207,457.23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22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144653"/>
      </p:ext>
    </p:extLst>
  </p:cSld>
  <p:clrMapOvr>
    <a:masterClrMapping/>
  </p:clrMapOvr>
  <p:transition>
    <p:pull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010400" cy="990600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Contribution Allocations by Classes &amp; Options</a:t>
            </a:r>
            <a:br>
              <a:rPr lang="en-US" dirty="0"/>
            </a:br>
            <a:r>
              <a:rPr lang="en-US" sz="2000" dirty="0"/>
              <a:t>April 2023</a:t>
            </a:r>
            <a:endParaRPr lang="en-US" sz="18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100-00000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7265854"/>
              </p:ext>
            </p:extLst>
          </p:nvPr>
        </p:nvGraphicFramePr>
        <p:xfrm>
          <a:off x="152400" y="1371600"/>
          <a:ext cx="441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1942107B-547D-FE3B-BB6E-8F4D1439ADDF}"/>
              </a:ext>
            </a:extLst>
          </p:cNvPr>
          <p:cNvGrpSpPr/>
          <p:nvPr/>
        </p:nvGrpSpPr>
        <p:grpSpPr>
          <a:xfrm>
            <a:off x="192024" y="1371600"/>
            <a:ext cx="8759952" cy="5102352"/>
            <a:chOff x="0" y="0"/>
            <a:chExt cx="9610191" cy="5488529"/>
          </a:xfrm>
        </p:grpSpPr>
        <p:graphicFrame>
          <p:nvGraphicFramePr>
            <p:cNvPr id="4" name="Chart 3">
              <a:extLst>
                <a:ext uri="{FF2B5EF4-FFF2-40B4-BE49-F238E27FC236}">
                  <a16:creationId xmlns:a16="http://schemas.microsoft.com/office/drawing/2014/main" id="{00000000-0008-0000-0100-000003000000}"/>
                </a:ext>
              </a:extLst>
            </p:cNvPr>
            <p:cNvGraphicFramePr/>
            <p:nvPr/>
          </p:nvGraphicFramePr>
          <p:xfrm>
            <a:off x="4809591" y="0"/>
            <a:ext cx="4800600" cy="5486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7" name="Chart 6">
              <a:extLst>
                <a:ext uri="{FF2B5EF4-FFF2-40B4-BE49-F238E27FC236}">
                  <a16:creationId xmlns:a16="http://schemas.microsoft.com/office/drawing/2014/main" id="{354153C5-939B-4585-AB95-ADE477DE2E76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47283376"/>
                </p:ext>
              </p:extLst>
            </p:nvPr>
          </p:nvGraphicFramePr>
          <p:xfrm>
            <a:off x="0" y="2129"/>
            <a:ext cx="4800600" cy="5486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351504876"/>
      </p:ext>
    </p:extLst>
  </p:cSld>
  <p:clrMapOvr>
    <a:masterClrMapping/>
  </p:clrMapOvr>
  <p:transition>
    <p:pull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010400" cy="990600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Contribution Allocations by Classes &amp; Options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9CDAEA-9ADB-C39F-07BF-27E868596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018307"/>
              </p:ext>
            </p:extLst>
          </p:nvPr>
        </p:nvGraphicFramePr>
        <p:xfrm>
          <a:off x="228600" y="1295400"/>
          <a:ext cx="8686799" cy="5348532"/>
        </p:xfrm>
        <a:graphic>
          <a:graphicData uri="http://schemas.openxmlformats.org/drawingml/2006/table">
            <a:tbl>
              <a:tblPr/>
              <a:tblGrid>
                <a:gridCol w="3838353">
                  <a:extLst>
                    <a:ext uri="{9D8B030D-6E8A-4147-A177-3AD203B41FA5}">
                      <a16:colId xmlns:a16="http://schemas.microsoft.com/office/drawing/2014/main" val="3662740427"/>
                    </a:ext>
                  </a:extLst>
                </a:gridCol>
                <a:gridCol w="2424223">
                  <a:extLst>
                    <a:ext uri="{9D8B030D-6E8A-4147-A177-3AD203B41FA5}">
                      <a16:colId xmlns:a16="http://schemas.microsoft.com/office/drawing/2014/main" val="933059231"/>
                    </a:ext>
                  </a:extLst>
                </a:gridCol>
                <a:gridCol w="2424223">
                  <a:extLst>
                    <a:ext uri="{9D8B030D-6E8A-4147-A177-3AD203B41FA5}">
                      <a16:colId xmlns:a16="http://schemas.microsoft.com/office/drawing/2014/main" val="2228939717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Asset Class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Asset Allocation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Percentage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2628259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Stable Value/Cash Management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$308,213.15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4.43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68579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Missionsquare Plus Fund R11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$278,442.25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4.00%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889275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Federal Money Market Investor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$29,770.90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625650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Bond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$73,135.21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180320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 Plus Fixed Income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$47,977.76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500703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Pimco Real Return Cit Ii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$25,157.45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231488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Balanced/Asset Allocation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$6,000,670.83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86.23%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3787898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Pimco All Asset Instl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$2,281.77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623956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2020 Trust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$234,608.08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3.37%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284276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2025 Trust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$500,159.89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567449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2030 Trust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$710,941.04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10.22%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049120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2035 Trust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$848,657.48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441186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2040 Trust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$795,386.83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11.43%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91621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2045 Trust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$894,580.53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12.85%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134136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2050 Trust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$855,863.62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12.30%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097931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2055 Trust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$694,845.99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9.98%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897421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2060 Trust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$271,907.38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3.91%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222580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2065 Trust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$60,436.42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867229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Income Tr I Cit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$131,001.80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1.88%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377987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U.S. Stock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$446,239.80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6.41%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346602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American Funds Fundamental Investors R6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$25,989.64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52508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Ariel Institutional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$34,172.26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39904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Brown Capital Mgmt Small Company Instl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$35,106.89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117125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 Plus Large Cap Growth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$54,296.51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736371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 Plus Large Cap Value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$37,415.39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721919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Dfa Us Core Equity 1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$37,565.21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517207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Institutional Index Instl Plus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$173,168.89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938817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Small-Cap Index Instl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$48,525.01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042325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International/Global Stock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$106,017.63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1.52%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3088887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American Funds New Perspective R6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$41,048.95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9845046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Harbor International Retirement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$49,920.08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5029305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Virtus Vontobel Emerging Markets Ops R6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$15,048.60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88182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Specialty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$20,110.03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5834274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Nuveen Real Estate Securities R6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$20,110.03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230632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Guaranteed Lifetime Income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$4,856.81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2933905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Missionsquare Retirement Incomeadvantage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$4,856.81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256203"/>
                  </a:ext>
                </a:extLst>
              </a:tr>
              <a:tr h="26182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Plan Totals</a:t>
                      </a:r>
                    </a:p>
                  </a:txBody>
                  <a:tcPr marL="274320" marR="27432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$6,959,243.46 </a:t>
                      </a:r>
                    </a:p>
                  </a:txBody>
                  <a:tcPr marL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T="0" marB="0" anchor="ctr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22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5798986"/>
      </p:ext>
    </p:extLst>
  </p:cSld>
  <p:clrMapOvr>
    <a:masterClrMapping/>
  </p:clrMapOvr>
  <p:transition>
    <p:pull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401(a) Defined Contribution Plan</a:t>
            </a:r>
            <a:br>
              <a:rPr lang="en-US" sz="2000" dirty="0"/>
            </a:br>
            <a:r>
              <a:rPr lang="en-US" sz="2000" dirty="0"/>
              <a:t>Total Contributions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93C8516-27AB-E0B5-688C-760018B7FE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015676"/>
              </p:ext>
            </p:extLst>
          </p:nvPr>
        </p:nvGraphicFramePr>
        <p:xfrm>
          <a:off x="510728" y="4865634"/>
          <a:ext cx="8122544" cy="1623390"/>
        </p:xfrm>
        <a:graphic>
          <a:graphicData uri="http://schemas.openxmlformats.org/drawingml/2006/table">
            <a:tbl>
              <a:tblPr>
                <a:tableStyleId>{D27102A9-8310-4765-A935-A1911B00CA55}</a:tableStyleId>
              </a:tblPr>
              <a:tblGrid>
                <a:gridCol w="1015318">
                  <a:extLst>
                    <a:ext uri="{9D8B030D-6E8A-4147-A177-3AD203B41FA5}">
                      <a16:colId xmlns:a16="http://schemas.microsoft.com/office/drawing/2014/main" val="901745980"/>
                    </a:ext>
                  </a:extLst>
                </a:gridCol>
                <a:gridCol w="1015318">
                  <a:extLst>
                    <a:ext uri="{9D8B030D-6E8A-4147-A177-3AD203B41FA5}">
                      <a16:colId xmlns:a16="http://schemas.microsoft.com/office/drawing/2014/main" val="850902789"/>
                    </a:ext>
                  </a:extLst>
                </a:gridCol>
                <a:gridCol w="1015318">
                  <a:extLst>
                    <a:ext uri="{9D8B030D-6E8A-4147-A177-3AD203B41FA5}">
                      <a16:colId xmlns:a16="http://schemas.microsoft.com/office/drawing/2014/main" val="1029816446"/>
                    </a:ext>
                  </a:extLst>
                </a:gridCol>
                <a:gridCol w="1015318">
                  <a:extLst>
                    <a:ext uri="{9D8B030D-6E8A-4147-A177-3AD203B41FA5}">
                      <a16:colId xmlns:a16="http://schemas.microsoft.com/office/drawing/2014/main" val="2094587200"/>
                    </a:ext>
                  </a:extLst>
                </a:gridCol>
                <a:gridCol w="1015318">
                  <a:extLst>
                    <a:ext uri="{9D8B030D-6E8A-4147-A177-3AD203B41FA5}">
                      <a16:colId xmlns:a16="http://schemas.microsoft.com/office/drawing/2014/main" val="2516090854"/>
                    </a:ext>
                  </a:extLst>
                </a:gridCol>
                <a:gridCol w="1015318">
                  <a:extLst>
                    <a:ext uri="{9D8B030D-6E8A-4147-A177-3AD203B41FA5}">
                      <a16:colId xmlns:a16="http://schemas.microsoft.com/office/drawing/2014/main" val="3677067128"/>
                    </a:ext>
                  </a:extLst>
                </a:gridCol>
                <a:gridCol w="1015318">
                  <a:extLst>
                    <a:ext uri="{9D8B030D-6E8A-4147-A177-3AD203B41FA5}">
                      <a16:colId xmlns:a16="http://schemas.microsoft.com/office/drawing/2014/main" val="94270265"/>
                    </a:ext>
                  </a:extLst>
                </a:gridCol>
                <a:gridCol w="1015318">
                  <a:extLst>
                    <a:ext uri="{9D8B030D-6E8A-4147-A177-3AD203B41FA5}">
                      <a16:colId xmlns:a16="http://schemas.microsoft.com/office/drawing/2014/main" val="139535193"/>
                    </a:ext>
                  </a:extLst>
                </a:gridCol>
              </a:tblGrid>
              <a:tr h="343010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27637"/>
                  </a:ext>
                </a:extLst>
              </a:tr>
              <a:tr h="2668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Contributions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$7,298,392.09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$5,317,972.62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$8,420,468.01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$6,606,619.57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$8,456,939.71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$8,782,325.57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$6,959,243.46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6389098"/>
                  </a:ext>
                </a:extLst>
              </a:tr>
              <a:tr h="2668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u="none" strike="noStrike" dirty="0">
                          <a:solidFill>
                            <a:srgbClr val="333333"/>
                          </a:solidFill>
                          <a:effectLst/>
                        </a:rPr>
                        <a:t>Roll-Ins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$3,111.45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$0.00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$0.00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$0.00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$30,445.82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038269"/>
                  </a:ext>
                </a:extLst>
              </a:tr>
              <a:tr h="26681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Total 401 Plan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$7,301,503.54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$5,317,972.62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$8,420,468.01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$6,606,619.57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$8,456,939.71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$8,782,325.57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$6,989,689.28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487089"/>
                  </a:ext>
                </a:extLst>
              </a:tr>
              <a:tr h="2668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FY to Date Total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$7,301,503.54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$12,619,476.16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$21,039,944.17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$27,646,563.74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$36,103,503.45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$44,885,829.02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$51,875,518.30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629091"/>
                  </a:ext>
                </a:extLst>
              </a:tr>
            </a:tbl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A2A1263-7A16-4FF1-817B-3F8874995E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404718"/>
              </p:ext>
            </p:extLst>
          </p:nvPr>
        </p:nvGraphicFramePr>
        <p:xfrm>
          <a:off x="192024" y="1405641"/>
          <a:ext cx="8759952" cy="3273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8314883"/>
      </p:ext>
    </p:extLst>
  </p:cSld>
  <p:clrMapOvr>
    <a:masterClrMapping/>
  </p:clrMapOvr>
  <p:transition>
    <p:pull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666D777-7FFA-4626-A039-CB183E63E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426082"/>
              </p:ext>
            </p:extLst>
          </p:nvPr>
        </p:nvGraphicFramePr>
        <p:xfrm>
          <a:off x="192025" y="1676400"/>
          <a:ext cx="8759956" cy="3792739"/>
        </p:xfrm>
        <a:graphic>
          <a:graphicData uri="http://schemas.openxmlformats.org/drawingml/2006/table">
            <a:tbl>
              <a:tblPr/>
              <a:tblGrid>
                <a:gridCol w="1303885">
                  <a:extLst>
                    <a:ext uri="{9D8B030D-6E8A-4147-A177-3AD203B41FA5}">
                      <a16:colId xmlns:a16="http://schemas.microsoft.com/office/drawing/2014/main" val="3187025990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4241459925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2178576288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3489655142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2951618793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2740499190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704570058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633886265"/>
                    </a:ext>
                  </a:extLst>
                </a:gridCol>
              </a:tblGrid>
              <a:tr h="423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Participant Accounts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October 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November 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December 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January 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February 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March 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April 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670282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Opening Balance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$1,234,258,616.23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$1,286,949,846.07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$1,367,847,434.46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$1,324,201,722.04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$1,402,570,584.92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$1,368,334,428.19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$1,402,817,158.15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868253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Contributions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$7,298,392.09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$5,317,972.62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$8,420,468.01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$6,606,619.57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$8,456,939.71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$8,782,325.57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$6,959,243.46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825565"/>
                  </a:ext>
                </a:extLst>
              </a:tr>
              <a:tr h="245165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Roll-ins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$3,111.45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$30,445.82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697193"/>
                  </a:ext>
                </a:extLst>
              </a:tr>
              <a:tr h="245165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Forfeit. Appl'd as Contrib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83154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Distributions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($3,786,772.44)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($2,613,566.79)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($6,694,919.65)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($4,277,260.27)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($7,035,786.91)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($6,317,320.82)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($3,884,176.75)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176633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Adjustments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$73.15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$149.78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$199.84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($82,275.79)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($53,619.38)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$479.47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$396.13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9200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Forfeit Transfers (+/-)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($100,204.04)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($18,805.85)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($39,846.65)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($123,279.56)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$17,440.11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($34,440.01)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($25,998.06)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134597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Fund-to-Fund Transfers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813521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Plan-to-Plan Transfers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$0.17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($3,000.00)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($36,940.04)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$20,751.70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307427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 Fees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($230,046.69)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($243,931.06)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($235,861.58)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($243,856.16)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($249,728.91)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($228,711.21)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($249,253.92)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995361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Earnings &amp; Fee Credit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$49,293,516.94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$77,531,601.06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($48,829,436.56)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$76,458,899.01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($35,364,424.44)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$31,684,424.63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$13,475,472.64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108486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Div/Int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$213,159.21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$927,168.63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$3,733,684.17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$30,016.08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$29,963.13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$595,972.33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$33,836.43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167491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Closing Balance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$1,286,949,846.07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$1,367,847,434.46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$1,324,201,722.04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$1,402,570,584.92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$1,368,334,428.19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$1,402,817,158.15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$1,419,177,875.60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550704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 (a) Defined Compensation Plan</a:t>
            </a:r>
            <a:br>
              <a:rPr lang="en-US" dirty="0"/>
            </a:br>
            <a:r>
              <a:rPr lang="en-US" dirty="0"/>
              <a:t>Reconciliation Activity Report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</p:spTree>
    <p:extLst>
      <p:ext uri="{BB962C8B-B14F-4D97-AF65-F5344CB8AC3E}">
        <p14:creationId xmlns:p14="http://schemas.microsoft.com/office/powerpoint/2010/main" val="2109065459"/>
      </p:ext>
    </p:extLst>
  </p:cSld>
  <p:clrMapOvr>
    <a:masterClrMapping/>
  </p:clrMapOvr>
  <p:transition>
    <p:pull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666D777-7FFA-4626-A039-CB183E63E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710205"/>
              </p:ext>
            </p:extLst>
          </p:nvPr>
        </p:nvGraphicFramePr>
        <p:xfrm>
          <a:off x="192024" y="1295400"/>
          <a:ext cx="8759952" cy="1752600"/>
        </p:xfrm>
        <a:graphic>
          <a:graphicData uri="http://schemas.openxmlformats.org/drawingml/2006/table">
            <a:tbl>
              <a:tblPr/>
              <a:tblGrid>
                <a:gridCol w="1094994">
                  <a:extLst>
                    <a:ext uri="{9D8B030D-6E8A-4147-A177-3AD203B41FA5}">
                      <a16:colId xmlns:a16="http://schemas.microsoft.com/office/drawing/2014/main" val="3187025990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21778144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4241459925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178576288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48965514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417305124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74196812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985428528"/>
                    </a:ext>
                  </a:extLst>
                </a:gridCol>
              </a:tblGrid>
              <a:tr h="205602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Forfeiture Account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October 2022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November 2022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December 2022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January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February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March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April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670282"/>
                  </a:ext>
                </a:extLst>
              </a:tr>
              <a:tr h="19433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Opening Balance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$4,876,409.70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$1,275,640.77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$1,338,913.16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$1,372,146.72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$1,489,970.02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$1,490,578.52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$1,561,366.75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868253"/>
                  </a:ext>
                </a:extLst>
              </a:tr>
              <a:tr h="19433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Purchases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$193,724.66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$18,805.85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$39,846.65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$126,772.07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$35,720.78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$34,440.01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$25,998.06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825565"/>
                  </a:ext>
                </a:extLst>
              </a:tr>
              <a:tr h="19433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Dividends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176633"/>
                  </a:ext>
                </a:extLst>
              </a:tr>
              <a:tr h="19433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($3,742,555.85)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($894.35)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487197"/>
                  </a:ext>
                </a:extLst>
              </a:tr>
              <a:tr h="19433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Gain / (Loss)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($51,937.74)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$44,466.54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($5,718.74)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$44,343.94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($35,112.28)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$36,348.22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$8,313.54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9200"/>
                  </a:ext>
                </a:extLst>
              </a:tr>
              <a:tr h="19433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Closing Balance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$1,275,640.77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$1,338,913.16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$1,372,146.72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$1,543,262.73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$1,490,578.52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$1,561,366.75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$1,595,678.35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134597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 (a) Defined Compensation Plan</a:t>
            </a:r>
            <a:br>
              <a:rPr lang="en-US" dirty="0"/>
            </a:br>
            <a:r>
              <a:rPr lang="en-US" dirty="0"/>
              <a:t>Reconciliation Activity Report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AF6A258-D747-9175-015D-DF040CF52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560419"/>
              </p:ext>
            </p:extLst>
          </p:nvPr>
        </p:nvGraphicFramePr>
        <p:xfrm>
          <a:off x="192024" y="3200400"/>
          <a:ext cx="8759952" cy="1752600"/>
        </p:xfrm>
        <a:graphic>
          <a:graphicData uri="http://schemas.openxmlformats.org/drawingml/2006/table">
            <a:tbl>
              <a:tblPr/>
              <a:tblGrid>
                <a:gridCol w="1094994">
                  <a:extLst>
                    <a:ext uri="{9D8B030D-6E8A-4147-A177-3AD203B41FA5}">
                      <a16:colId xmlns:a16="http://schemas.microsoft.com/office/drawing/2014/main" val="3565605495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129648164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98566339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98261754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265207959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525002519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590641873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744187333"/>
                    </a:ext>
                  </a:extLst>
                </a:gridCol>
              </a:tblGrid>
              <a:tr h="199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Expense Account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October 2022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November 2022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December 2022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January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February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March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April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021112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Opening Balance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$2,084,092.66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$2,112,160.06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$2,184,744.87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$2,215,529.77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$2,349,899.42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$2,422,493.45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$2,492,176.88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62874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Purchases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$64,253.13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$1,085.35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$62,976.72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$66,352.13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$139,987.29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$13,142.30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$1,085.41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421553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Dividends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593393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($1,085.35)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($24,013.03)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($1,157.68)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($10,608.49)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($1,036.78)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($71,504.76)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435964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Gain / (Loss)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($36,185.73)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$72,584.81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($8,178.79)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$69,175.20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($56,784.77)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$57,577.91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$12,145.75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683921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Closing Balance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$2,112,160.06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$2,184,744.87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$2,215,529.77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$2,349,899.42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$2,422,493.45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$2,492,176.88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$2,433,903.28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440944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674D333-5ADC-4466-58A3-6CC37EE4A2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662983"/>
              </p:ext>
            </p:extLst>
          </p:nvPr>
        </p:nvGraphicFramePr>
        <p:xfrm>
          <a:off x="195042" y="5105400"/>
          <a:ext cx="8759952" cy="1424940"/>
        </p:xfrm>
        <a:graphic>
          <a:graphicData uri="http://schemas.openxmlformats.org/drawingml/2006/table">
            <a:tbl>
              <a:tblPr/>
              <a:tblGrid>
                <a:gridCol w="1094994">
                  <a:extLst>
                    <a:ext uri="{9D8B030D-6E8A-4147-A177-3AD203B41FA5}">
                      <a16:colId xmlns:a16="http://schemas.microsoft.com/office/drawing/2014/main" val="3565605495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129648164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98566339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98261754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265207959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333517100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693094909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924735641"/>
                    </a:ext>
                  </a:extLst>
                </a:gridCol>
              </a:tblGrid>
              <a:tr h="20369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Plan Assets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2022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2022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2022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2023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021112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Participant Accounts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$1,286,949,846.07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$1,367,847,434.46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$1,324,201,722.04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$1,402,570,584.92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$1,368,334,428.19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$1,402,817,158.15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$1,419,177,875.60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362874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Forfeiture Account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$1,275,640.77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$1,338,913.16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$1,372,146.72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$1,543,443.68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$1,490,578.52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$1,561,366.75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$1,595,678.35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421553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Expense Account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$2,112,160.06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$2,184,744.87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$2,215,529.77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$2,349,899.42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$2,422,493.45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$2,492,176.88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$2,433,903.28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593393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Plan Balance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$1,290,337,646.90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$1,371,371,092.49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$1,327,789,398.53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$1,406,463,928.02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$1,372,247,500.16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$1,406,870,701.78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$1,423,207,457.23 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4409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4765108"/>
      </p:ext>
    </p:extLst>
  </p:cSld>
  <p:clrMapOvr>
    <a:masterClrMapping/>
  </p:clrMapOvr>
  <p:transition>
    <p:pull dir="rd"/>
  </p:transition>
</p:sld>
</file>

<file path=ppt/theme/theme1.xml><?xml version="1.0" encoding="utf-8"?>
<a:theme xmlns:a="http://schemas.openxmlformats.org/drawingml/2006/main" name="1_Default Design">
  <a:themeElements>
    <a:clrScheme name="DC presentation">
      <a:dk1>
        <a:srgbClr val="000000"/>
      </a:dk1>
      <a:lt1>
        <a:srgbClr val="FFFFFF"/>
      </a:lt1>
      <a:dk2>
        <a:srgbClr val="00457C"/>
      </a:dk2>
      <a:lt2>
        <a:srgbClr val="6EC4E9"/>
      </a:lt2>
      <a:accent1>
        <a:srgbClr val="D71920"/>
      </a:accent1>
      <a:accent2>
        <a:srgbClr val="8F1A1C"/>
      </a:accent2>
      <a:accent3>
        <a:srgbClr val="B3B3B3"/>
      </a:accent3>
      <a:accent4>
        <a:srgbClr val="293E6B"/>
      </a:accent4>
      <a:accent5>
        <a:srgbClr val="5D87A1"/>
      </a:accent5>
      <a:accent6>
        <a:srgbClr val="FFCE00"/>
      </a:accent6>
      <a:hlink>
        <a:srgbClr val="6EC4E9"/>
      </a:hlink>
      <a:folHlink>
        <a:srgbClr val="6A737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41033</TotalTime>
  <Words>2886</Words>
  <Application>Microsoft Office PowerPoint</Application>
  <PresentationFormat>On-screen Show (4:3)</PresentationFormat>
  <Paragraphs>1135</Paragraphs>
  <Slides>36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</vt:lpstr>
      <vt:lpstr>Arial </vt:lpstr>
      <vt:lpstr>Arial Narrow</vt:lpstr>
      <vt:lpstr>Calibri</vt:lpstr>
      <vt:lpstr>Times New Roman</vt:lpstr>
      <vt:lpstr>Wingdings</vt:lpstr>
      <vt:lpstr>1_Default Design</vt:lpstr>
      <vt:lpstr>Custom Design</vt:lpstr>
      <vt:lpstr>PowerPoint Presentation</vt:lpstr>
      <vt:lpstr>DC 401(a) Defined Contribution Plan Plan Summary  April 2023</vt:lpstr>
      <vt:lpstr>DC 401(a) Defined Contribution Plan Asset Allocations by Classes &amp; Options April 2023</vt:lpstr>
      <vt:lpstr>DC 401(a) Defined Contribution Plan Asset Allocations by Classes &amp; Options April 2023</vt:lpstr>
      <vt:lpstr>DC 401(a) Defined Contribution Plan Contribution Allocations by Classes &amp; Options April 2023</vt:lpstr>
      <vt:lpstr>DC 401(a) Defined Contribution Plan Contribution Allocations by Classes &amp; Options April 2023</vt:lpstr>
      <vt:lpstr>DC 401(a) Defined Contribution Plan Total Contributions April 2023</vt:lpstr>
      <vt:lpstr>DC 401 (a) Defined Compensation Plan Reconciliation Activity Report April 2023</vt:lpstr>
      <vt:lpstr>DC 401 (a) Defined Compensation Plan Reconciliation Activity Report April 2023</vt:lpstr>
      <vt:lpstr>DC 401(a) Defined Contribution Plan Investment Diversification April 2023</vt:lpstr>
      <vt:lpstr>DC 401(a) Defined Contribution Plan Participant Classification April 2023</vt:lpstr>
      <vt:lpstr>DC 401(a) Defined Contribution Plan Participant Classification April 2023</vt:lpstr>
      <vt:lpstr>DC 401(a) Defined Contribution Plan Vesting Information April 2023</vt:lpstr>
      <vt:lpstr>DC 401(a) Defined Contribution Plan New Participants April 2023</vt:lpstr>
      <vt:lpstr>DC 401(a) Defined Contribution Plan Terminated Participants April 2023</vt:lpstr>
      <vt:lpstr>DC 401(a) Defined Contribution Plan Total Distributions April 2023</vt:lpstr>
      <vt:lpstr>DC 401(a) Defined Contribution Plan Payout Options April 2023</vt:lpstr>
      <vt:lpstr>DC 401(a) Defined Contribution Plan Payout Options Summary April 2023</vt:lpstr>
      <vt:lpstr>DC 401(a) Defined Contribution Plan Stratification by Age April 2023</vt:lpstr>
      <vt:lpstr>DC 401(a) Defined Contribution Plan Stratification by Age – by Percent April 2023</vt:lpstr>
      <vt:lpstr> DC 401 (a) Defined Contribution Plan Beneficiary Records On File April 2023 </vt:lpstr>
      <vt:lpstr>DC 401 (a) Defined Contribution Plan Beneficiary Records On File April 2023</vt:lpstr>
      <vt:lpstr>DC 401(a) Defined Contribution Plan Customer Service Utilization April 2023</vt:lpstr>
      <vt:lpstr>DC 401(a) Defined Contribution Plan Contact Center Statistics April 2023</vt:lpstr>
      <vt:lpstr>DC 401(a) Defined Contribution Plan Call Center Topics April 2023</vt:lpstr>
      <vt:lpstr>DC 401(a) Defined Contribution Plan Account Access Utilization April 2023</vt:lpstr>
      <vt:lpstr>DC 401(a) Deferred Compensation Plan Location of Field Meetings April 2023</vt:lpstr>
      <vt:lpstr>DC 401(a) Defined Contribution Plan Meetings by Type April 2023</vt:lpstr>
      <vt:lpstr>DC 401(a) Defined Contribution Plan Field Meetings &amp; Attendees (by Month) April 2023</vt:lpstr>
      <vt:lpstr>DC 401(a) Defined Contribution Plan Field Meetings &amp; Attendees (by Month) April 2023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DC 401(a) Defined Contribution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</dc:title>
  <dc:creator>ICMA-RC</dc:creator>
  <cp:lastModifiedBy>Ludd, Sultan</cp:lastModifiedBy>
  <cp:revision>1843</cp:revision>
  <cp:lastPrinted>2017-12-20T12:17:31Z</cp:lastPrinted>
  <dcterms:created xsi:type="dcterms:W3CDTF">2006-08-16T00:00:00Z</dcterms:created>
  <dcterms:modified xsi:type="dcterms:W3CDTF">2023-06-23T21:38:23Z</dcterms:modified>
</cp:coreProperties>
</file>