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notesSlides/notesSlide4.xml" ContentType="application/vnd.openxmlformats-officedocument.presentationml.notesSlide+xml"/>
  <Override PartName="/ppt/charts/chart8.xml" ContentType="application/vnd.openxmlformats-officedocument.drawingml.chart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ppt/charts/chart11.xml" ContentType="application/vnd.openxmlformats-officedocument.drawingml.chart+xml"/>
  <Override PartName="/ppt/theme/themeOverride10.xml" ContentType="application/vnd.openxmlformats-officedocument.themeOverride+xml"/>
  <Override PartName="/ppt/charts/chart12.xml" ContentType="application/vnd.openxmlformats-officedocument.drawingml.chart+xml"/>
  <Override PartName="/ppt/theme/themeOverride11.xml" ContentType="application/vnd.openxmlformats-officedocument.themeOverride+xml"/>
  <Override PartName="/ppt/charts/chart13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14.xml" ContentType="application/vnd.openxmlformats-officedocument.drawingml.chart+xml"/>
  <Override PartName="/ppt/theme/themeOverride12.xml" ContentType="application/vnd.openxmlformats-officedocument.themeOverride+xml"/>
  <Override PartName="/ppt/charts/chart1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13.xml" ContentType="application/vnd.openxmlformats-officedocument.themeOverride+xml"/>
  <Override PartName="/ppt/charts/chart16.xml" ContentType="application/vnd.openxmlformats-officedocument.drawingml.chart+xml"/>
  <Override PartName="/ppt/theme/themeOverride14.xml" ContentType="application/vnd.openxmlformats-officedocument.themeOverride+xml"/>
  <Override PartName="/ppt/notesSlides/notesSlide6.xml" ContentType="application/vnd.openxmlformats-officedocument.presentationml.notesSlide+xml"/>
  <Override PartName="/ppt/charts/chart17.xml" ContentType="application/vnd.openxmlformats-officedocument.drawingml.chart+xml"/>
  <Override PartName="/ppt/theme/themeOverride15.xml" ContentType="application/vnd.openxmlformats-officedocument.themeOverride+xml"/>
  <Override PartName="/ppt/notesSlides/notesSlide7.xml" ContentType="application/vnd.openxmlformats-officedocument.presentationml.notesSlide+xml"/>
  <Override PartName="/ppt/charts/chart18.xml" ContentType="application/vnd.openxmlformats-officedocument.drawingml.chart+xml"/>
  <Override PartName="/ppt/theme/themeOverride16.xml" ContentType="application/vnd.openxmlformats-officedocument.themeOverride+xml"/>
  <Override PartName="/ppt/notesSlides/notesSlide8.xml" ContentType="application/vnd.openxmlformats-officedocument.presentationml.notesSlide+xml"/>
  <Override PartName="/ppt/charts/chart19.xml" ContentType="application/vnd.openxmlformats-officedocument.drawingml.chart+xml"/>
  <Override PartName="/ppt/theme/themeOverride17.xml" ContentType="application/vnd.openxmlformats-officedocument.themeOverride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theme/themeOverride18.xml" ContentType="application/vnd.openxmlformats-officedocument.themeOverride+xml"/>
  <Override PartName="/ppt/charts/chart22.xml" ContentType="application/vnd.openxmlformats-officedocument.drawingml.chart+xml"/>
  <Override PartName="/ppt/theme/themeOverride19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23.xml" ContentType="application/vnd.openxmlformats-officedocument.drawingml.chart+xml"/>
  <Override PartName="/ppt/theme/themeOverride20.xml" ContentType="application/vnd.openxmlformats-officedocument.themeOverride+xml"/>
  <Override PartName="/ppt/notesSlides/notesSlide13.xml" ContentType="application/vnd.openxmlformats-officedocument.presentationml.notesSlide+xml"/>
  <Override PartName="/ppt/charts/chart24.xml" ContentType="application/vnd.openxmlformats-officedocument.drawingml.chart+xml"/>
  <Override PartName="/ppt/theme/themeOverride21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849" r:id="rId2"/>
    <p:sldMasterId id="2147483861" r:id="rId3"/>
  </p:sldMasterIdLst>
  <p:notesMasterIdLst>
    <p:notesMasterId r:id="rId45"/>
  </p:notesMasterIdLst>
  <p:sldIdLst>
    <p:sldId id="302" r:id="rId4"/>
    <p:sldId id="461" r:id="rId5"/>
    <p:sldId id="462" r:id="rId6"/>
    <p:sldId id="442" r:id="rId7"/>
    <p:sldId id="463" r:id="rId8"/>
    <p:sldId id="445" r:id="rId9"/>
    <p:sldId id="464" r:id="rId10"/>
    <p:sldId id="431" r:id="rId11"/>
    <p:sldId id="561" r:id="rId12"/>
    <p:sldId id="433" r:id="rId13"/>
    <p:sldId id="466" r:id="rId14"/>
    <p:sldId id="332" r:id="rId15"/>
    <p:sldId id="559" r:id="rId16"/>
    <p:sldId id="560" r:id="rId17"/>
    <p:sldId id="473" r:id="rId18"/>
    <p:sldId id="468" r:id="rId19"/>
    <p:sldId id="469" r:id="rId20"/>
    <p:sldId id="427" r:id="rId21"/>
    <p:sldId id="470" r:id="rId22"/>
    <p:sldId id="471" r:id="rId23"/>
    <p:sldId id="434" r:id="rId24"/>
    <p:sldId id="352" r:id="rId25"/>
    <p:sldId id="472" r:id="rId26"/>
    <p:sldId id="474" r:id="rId27"/>
    <p:sldId id="358" r:id="rId28"/>
    <p:sldId id="360" r:id="rId29"/>
    <p:sldId id="444" r:id="rId30"/>
    <p:sldId id="317" r:id="rId31"/>
    <p:sldId id="402" r:id="rId32"/>
    <p:sldId id="318" r:id="rId33"/>
    <p:sldId id="535" r:id="rId34"/>
    <p:sldId id="555" r:id="rId35"/>
    <p:sldId id="543" r:id="rId36"/>
    <p:sldId id="542" r:id="rId37"/>
    <p:sldId id="385" r:id="rId38"/>
    <p:sldId id="566" r:id="rId39"/>
    <p:sldId id="567" r:id="rId40"/>
    <p:sldId id="563" r:id="rId41"/>
    <p:sldId id="553" r:id="rId42"/>
    <p:sldId id="562" r:id="rId43"/>
    <p:sldId id="346" r:id="rId44"/>
  </p:sldIdLst>
  <p:sldSz cx="9144000" cy="6858000" type="screen4x3"/>
  <p:notesSz cx="7023100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2">
          <p15:clr>
            <a:srgbClr val="A4A3A4"/>
          </p15:clr>
        </p15:guide>
        <p15:guide id="2" pos="2212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8591835-6D5A-EB91-CF41-57EF73A80712}" name="Henderson, Pilar" initials="HP" userId="S::PHenderson@icmarc.org::3c60ffa0-a30f-4d11-9ea5-d8c00e7a2416" providerId="AD"/>
  <p188:author id="{41D968DB-E8E7-A018-B9F4-5BF30FF245DC}" name="Paulhus-Sowell, Jenny" initials="PSJ" userId="S::JPaulhus-Sowell@icmarc.org::dddd6999-9534-4576-b42c-099be292864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  <a:srgbClr val="4F81BD"/>
    <a:srgbClr val="00457C"/>
    <a:srgbClr val="006F51"/>
    <a:srgbClr val="FBB040"/>
    <a:srgbClr val="E7D2AD"/>
    <a:srgbClr val="A9C399"/>
    <a:srgbClr val="000B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36" autoAdjust="0"/>
    <p:restoredTop sz="93817" autoAdjust="0"/>
  </p:normalViewPr>
  <p:slideViewPr>
    <p:cSldViewPr>
      <p:cViewPr varScale="1">
        <p:scale>
          <a:sx n="67" d="100"/>
          <a:sy n="67" d="100"/>
        </p:scale>
        <p:origin x="1336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12"/>
    </p:cViewPr>
  </p:outlineViewPr>
  <p:notesTextViewPr>
    <p:cViewPr>
      <p:scale>
        <a:sx n="400" d="100"/>
        <a:sy n="400" d="100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144" y="-102"/>
      </p:cViewPr>
      <p:guideLst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viewProps" Target="viewProps.xml"/><Relationship Id="rId50" Type="http://schemas.microsoft.com/office/2018/10/relationships/authors" Target="author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1" Type="http://schemas.openxmlformats.org/officeDocument/2006/relationships/themeOverride" Target="../theme/themeOverride10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1" Type="http://schemas.openxmlformats.org/officeDocument/2006/relationships/themeOverride" Target="../theme/themeOverride1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1" Type="http://schemas.openxmlformats.org/officeDocument/2006/relationships/themeOverride" Target="../theme/themeOverride12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1" Type="http://schemas.openxmlformats.org/officeDocument/2006/relationships/themeOverride" Target="../theme/themeOverride14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1" Type="http://schemas.openxmlformats.org/officeDocument/2006/relationships/themeOverride" Target="../theme/themeOverride15.xm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1" Type="http://schemas.openxmlformats.org/officeDocument/2006/relationships/themeOverride" Target="../theme/themeOverride16.xml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1" Type="http://schemas.openxmlformats.org/officeDocument/2006/relationships/themeOverride" Target="../theme/themeOverride17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1" Type="http://schemas.openxmlformats.org/officeDocument/2006/relationships/themeOverride" Target="../theme/themeOverride2.xm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6.%20March%202023\DC%20Monthly%20Reports%20401%20and%20457%20March%202023.xlsx" TargetMode="External"/><Relationship Id="rId1" Type="http://schemas.openxmlformats.org/officeDocument/2006/relationships/themeOverride" Target="../theme/themeOverride18.xml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1" Type="http://schemas.openxmlformats.org/officeDocument/2006/relationships/themeOverride" Target="../theme/themeOverride19.xml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1" Type="http://schemas.openxmlformats.org/officeDocument/2006/relationships/themeOverride" Target="../theme/themeOverride20.xm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1" Type="http://schemas.openxmlformats.org/officeDocument/2006/relationships/themeOverride" Target="../theme/themeOverride2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8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file:///\\wpfileshr\sdrive\ALLRC\ALLWRITE\C%20-%20Doto\DC\DC%20March%202017%20backup%20example\2022-2023%20Fiscal%20Year\07.%20April%202023\DC%20Monthly%20Reports%20401%20and%20457%20April%202023.xlsx" TargetMode="External"/><Relationship Id="rId1" Type="http://schemas.openxmlformats.org/officeDocument/2006/relationships/themeOverride" Target="../theme/themeOverrid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7150585956167246"/>
          <c:y val="0.13025290996234165"/>
          <c:w val="0.4337541447025004"/>
          <c:h val="0.74806874231300802"/>
        </c:manualLayout>
      </c:layout>
      <c:pieChart>
        <c:varyColors val="1"/>
        <c:ser>
          <c:idx val="0"/>
          <c:order val="0"/>
          <c:spPr>
            <a:ln>
              <a:solidFill>
                <a:sysClr val="windowText" lastClr="000000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5CA-4474-A4A8-C4857C6E3A2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5CA-4474-A4A8-C4857C6E3A2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5CA-4474-A4A8-C4857C6E3A2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5CA-4474-A4A8-C4857C6E3A2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5CA-4474-A4A8-C4857C6E3A2F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95CA-4474-A4A8-C4857C6E3A2F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95CA-4474-A4A8-C4857C6E3A2F}"/>
              </c:ext>
            </c:extLst>
          </c:dPt>
          <c:dLbls>
            <c:dLbl>
              <c:idx val="4"/>
              <c:layout>
                <c:manualLayout>
                  <c:x val="-3.7931839402427635E-2"/>
                  <c:y val="3.0193236714975844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5CA-4474-A4A8-C4857C6E3A2F}"/>
                </c:ext>
              </c:extLst>
            </c:dLbl>
            <c:dLbl>
              <c:idx val="5"/>
              <c:layout>
                <c:manualLayout>
                  <c:x val="-3.5014005602240897E-2"/>
                  <c:y val="-1.509661835748792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5CA-4474-A4A8-C4857C6E3A2F}"/>
                </c:ext>
              </c:extLst>
            </c:dLbl>
            <c:dLbl>
              <c:idx val="6"/>
              <c:layout>
                <c:manualLayout>
                  <c:x val="9.0452847805788869E-2"/>
                  <c:y val="-1.0064412238325281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5CA-4474-A4A8-C4857C6E3A2F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shade val="95000"/>
                      <a:satMod val="105000"/>
                    </a:schemeClr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('Asset Allocations by Class'!$J$107,'Asset Allocations by Class'!$J$111,'Asset Allocations by Class'!$J$114,'Asset Allocations by Class'!$J$127,'Asset Allocations by Class'!$J$136,'Asset Allocations by Class'!$J$140,'Asset Allocations by Class'!$J$144)</c:f>
              <c:strCache>
                <c:ptCount val="7"/>
                <c:pt idx="0">
                  <c:v>Stable Value/Cash Management</c:v>
                </c:pt>
                <c:pt idx="1">
                  <c:v>Bond</c:v>
                </c:pt>
                <c:pt idx="2">
                  <c:v>Balanced/Asset Allocation</c:v>
                </c:pt>
                <c:pt idx="3">
                  <c:v>U.S. Stock</c:v>
                </c:pt>
                <c:pt idx="4">
                  <c:v>International/Global Stock</c:v>
                </c:pt>
                <c:pt idx="5">
                  <c:v>Specialty</c:v>
                </c:pt>
                <c:pt idx="6">
                  <c:v>Guaranteed Lifetime Income</c:v>
                </c:pt>
              </c:strCache>
              <c:extLst/>
            </c:strRef>
          </c:cat>
          <c:val>
            <c:numRef>
              <c:f>('Asset Allocations by Class'!$K$107,'Asset Allocations by Class'!$K$111,'Asset Allocations by Class'!$K$114,'Asset Allocations by Class'!$K$127,'Asset Allocations by Class'!$K$136,'Asset Allocations by Class'!$K$140,'Asset Allocations by Class'!$K$144)</c:f>
              <c:numCache>
                <c:formatCode>"$"#,##0.00</c:formatCode>
                <c:ptCount val="7"/>
                <c:pt idx="0">
                  <c:v>291191192.65000004</c:v>
                </c:pt>
                <c:pt idx="1">
                  <c:v>48986425.410000004</c:v>
                </c:pt>
                <c:pt idx="2">
                  <c:v>324523443.75</c:v>
                </c:pt>
                <c:pt idx="3">
                  <c:v>479264231.29000002</c:v>
                </c:pt>
                <c:pt idx="4">
                  <c:v>64244426.960000001</c:v>
                </c:pt>
                <c:pt idx="5">
                  <c:v>27669314.84</c:v>
                </c:pt>
                <c:pt idx="6">
                  <c:v>6654129.7599999998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E-95CA-4474-A4A8-C4857C6E3A2F}"/>
            </c:ext>
          </c:extLst>
        </c:ser>
        <c:ser>
          <c:idx val="1"/>
          <c:order val="1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95CA-4474-A4A8-C4857C6E3A2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2-95CA-4474-A4A8-C4857C6E3A2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4-95CA-4474-A4A8-C4857C6E3A2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6-95CA-4474-A4A8-C4857C6E3A2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8-95CA-4474-A4A8-C4857C6E3A2F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A-95CA-4474-A4A8-C4857C6E3A2F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C-95CA-4474-A4A8-C4857C6E3A2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shade val="95000"/>
                      <a:satMod val="105000"/>
                    </a:schemeClr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('Asset Allocations by Class'!$J$107,'Asset Allocations by Class'!$J$111,'Asset Allocations by Class'!$J$114,'Asset Allocations by Class'!$J$127,'Asset Allocations by Class'!$J$136,'Asset Allocations by Class'!$J$140,'Asset Allocations by Class'!$J$144)</c:f>
              <c:strCache>
                <c:ptCount val="7"/>
                <c:pt idx="0">
                  <c:v>Stable Value/Cash Management</c:v>
                </c:pt>
                <c:pt idx="1">
                  <c:v>Bond</c:v>
                </c:pt>
                <c:pt idx="2">
                  <c:v>Balanced/Asset Allocation</c:v>
                </c:pt>
                <c:pt idx="3">
                  <c:v>U.S. Stock</c:v>
                </c:pt>
                <c:pt idx="4">
                  <c:v>International/Global Stock</c:v>
                </c:pt>
                <c:pt idx="5">
                  <c:v>Specialty</c:v>
                </c:pt>
                <c:pt idx="6">
                  <c:v>Guaranteed Lifetime Income</c:v>
                </c:pt>
              </c:strCache>
              <c:extLst/>
            </c:strRef>
          </c:cat>
          <c:val>
            <c:numRef>
              <c:f>('Asset Allocations by Class'!$L$107,'Asset Allocations by Class'!$L$111,'Asset Allocations by Class'!$L$114,'Asset Allocations by Class'!$L$127,'Asset Allocations by Class'!$L$136,'Asset Allocations by Class'!$L$140,'Asset Allocations by Class'!$L$144)</c:f>
              <c:numCache>
                <c:formatCode>0.00%</c:formatCode>
                <c:ptCount val="7"/>
                <c:pt idx="0">
                  <c:v>0.23435285345456353</c:v>
                </c:pt>
                <c:pt idx="1">
                  <c:v>3.9424642177180343E-2</c:v>
                </c:pt>
                <c:pt idx="2">
                  <c:v>0.26117889886569007</c:v>
                </c:pt>
                <c:pt idx="3">
                  <c:v>0.38571544399874691</c:v>
                </c:pt>
                <c:pt idx="4">
                  <c:v>5.1704396137852375E-2</c:v>
                </c:pt>
                <c:pt idx="5">
                  <c:v>2.2268471882254569E-2</c:v>
                </c:pt>
                <c:pt idx="6">
                  <c:v>5.3552934837122028E-3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1D-95CA-4474-A4A8-C4857C6E3A2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2.042483660130719E-2"/>
          <c:y val="0.40431121381566432"/>
          <c:w val="0.39326954535094877"/>
          <c:h val="0.4050509877388515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871042824897953"/>
          <c:y val="9.2502634079342241E-2"/>
          <c:w val="0.68358142732158478"/>
          <c:h val="0.59813374890638671"/>
        </c:manualLayout>
      </c:layout>
      <c:pieChart>
        <c:varyColors val="1"/>
        <c:ser>
          <c:idx val="0"/>
          <c:order val="0"/>
          <c:tx>
            <c:strRef>
              <c:f>'Contribs by Asset Class'!$K$84</c:f>
              <c:strCache>
                <c:ptCount val="1"/>
                <c:pt idx="0">
                  <c:v>Asset Allocation</c:v>
                </c:pt>
              </c:strCache>
            </c:strRef>
          </c:tx>
          <c:spPr>
            <a:ln>
              <a:solidFill>
                <a:sysClr val="windowText" lastClr="000000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solidFill>
                  <a:sysClr val="windowText" lastClr="000000"/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2204-4EE6-A2DD-0E0F9ADFCEA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solidFill>
                  <a:sysClr val="windowText" lastClr="000000"/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2204-4EE6-A2DD-0E0F9ADFCEA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solidFill>
                  <a:sysClr val="windowText" lastClr="000000"/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2204-4EE6-A2DD-0E0F9ADFCEA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solidFill>
                  <a:sysClr val="windowText" lastClr="000000"/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2204-4EE6-A2DD-0E0F9ADFCEA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solidFill>
                  <a:sysClr val="windowText" lastClr="000000"/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2204-4EE6-A2DD-0E0F9ADFCEAC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solidFill>
                  <a:sysClr val="windowText" lastClr="000000"/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2204-4EE6-A2DD-0E0F9ADFCEAC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solidFill>
                  <a:sysClr val="windowText" lastClr="000000"/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2204-4EE6-A2DD-0E0F9ADFCEAC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solidFill>
                  <a:sysClr val="windowText" lastClr="000000"/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2204-4EE6-A2DD-0E0F9ADFCEAC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>
                <a:solidFill>
                  <a:sysClr val="windowText" lastClr="000000"/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2204-4EE6-A2DD-0E0F9ADFCEAC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>
                <a:solidFill>
                  <a:sysClr val="windowText" lastClr="000000"/>
                </a:solidFill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3-2204-4EE6-A2DD-0E0F9ADFCEAC}"/>
              </c:ext>
            </c:extLst>
          </c:dPt>
          <c:dLbls>
            <c:dLbl>
              <c:idx val="4"/>
              <c:layout>
                <c:manualLayout>
                  <c:x val="-2.904034023388221E-2"/>
                  <c:y val="0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204-4EE6-A2DD-0E0F9ADFCEAC}"/>
                </c:ext>
              </c:extLst>
            </c:dLbl>
            <c:dLbl>
              <c:idx val="5"/>
              <c:layout>
                <c:manualLayout>
                  <c:x val="-3.4848408280658653E-2"/>
                  <c:y val="-1.2445240939864601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2204-4EE6-A2DD-0E0F9ADFCEAC}"/>
                </c:ext>
              </c:extLst>
            </c:dLbl>
            <c:dLbl>
              <c:idx val="6"/>
              <c:layout>
                <c:manualLayout>
                  <c:x val="8.1312952654870194E-2"/>
                  <c:y val="-2.4890481879729135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2204-4EE6-A2DD-0E0F9ADFCEAC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('Contribs by Asset Class'!$J$85,'Contribs by Asset Class'!$J$89,'Contribs by Asset Class'!$J$92,'Contribs by Asset Class'!$J$105,'Contribs by Asset Class'!$J$114,'Contribs by Asset Class'!$J$118,'Contribs by Asset Class'!$J$122)</c:f>
              <c:strCache>
                <c:ptCount val="7"/>
                <c:pt idx="0">
                  <c:v>Stable Value/Cash Management</c:v>
                </c:pt>
                <c:pt idx="1">
                  <c:v>Bond</c:v>
                </c:pt>
                <c:pt idx="2">
                  <c:v>Balanced/Asset Allocation</c:v>
                </c:pt>
                <c:pt idx="3">
                  <c:v>U.S. Stock</c:v>
                </c:pt>
                <c:pt idx="4">
                  <c:v>International/Global Stock</c:v>
                </c:pt>
                <c:pt idx="5">
                  <c:v>Specialty</c:v>
                </c:pt>
                <c:pt idx="6">
                  <c:v>Guaranteed Lifetime Income</c:v>
                </c:pt>
              </c:strCache>
              <c:extLst/>
            </c:strRef>
          </c:cat>
          <c:val>
            <c:numRef>
              <c:f>('Contribs by Asset Class'!$K$85,'Contribs by Asset Class'!$K$89,'Contribs by Asset Class'!$K$92,'Contribs by Asset Class'!$K$105,'Contribs by Asset Class'!$K$114,'Contribs by Asset Class'!$K$118,'Contribs by Asset Class'!$K$122)</c:f>
              <c:numCache>
                <c:formatCode>"$"#,##0.00</c:formatCode>
                <c:ptCount val="7"/>
                <c:pt idx="0">
                  <c:v>1518833.42</c:v>
                </c:pt>
                <c:pt idx="1">
                  <c:v>276372.86</c:v>
                </c:pt>
                <c:pt idx="2">
                  <c:v>5410650.0900000008</c:v>
                </c:pt>
                <c:pt idx="3">
                  <c:v>2316395.67</c:v>
                </c:pt>
                <c:pt idx="4">
                  <c:v>456464.89</c:v>
                </c:pt>
                <c:pt idx="5">
                  <c:v>98190.12</c:v>
                </c:pt>
                <c:pt idx="6">
                  <c:v>7917.34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14-2204-4EE6-A2DD-0E0F9ADFCEAC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 w="3175">
          <a:noFill/>
        </a:ln>
        <a:effectLst/>
      </c:spPr>
    </c:plotArea>
    <c:legend>
      <c:legendPos val="b"/>
      <c:layout>
        <c:manualLayout>
          <c:xMode val="edge"/>
          <c:yMode val="edge"/>
          <c:x val="1.533467162806779E-2"/>
          <c:y val="0.79750867835069017"/>
          <c:w val="0.95355306276120599"/>
          <c:h val="0.18592856784479003"/>
        </c:manualLayout>
      </c:layout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ysClr val="window" lastClr="FFFFFF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7.6058179314224553E-2"/>
          <c:y val="6.0109289617486336E-2"/>
          <c:w val="0.92312103993263883"/>
          <c:h val="0.684289832623381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'Total Contributions'!$A$15</c:f>
              <c:strCache>
                <c:ptCount val="1"/>
                <c:pt idx="0">
                  <c:v>Contributions</c:v>
                </c:pt>
              </c:strCache>
            </c:strRef>
          </c:tx>
          <c:spPr>
            <a:gradFill flip="none" rotWithShape="1">
              <a:gsLst>
                <a:gs pos="0">
                  <a:srgbClr val="D71920">
                    <a:shade val="30000"/>
                    <a:satMod val="115000"/>
                  </a:srgbClr>
                </a:gs>
                <a:gs pos="50000">
                  <a:srgbClr val="D71920">
                    <a:shade val="67500"/>
                    <a:satMod val="115000"/>
                  </a:srgbClr>
                </a:gs>
                <a:gs pos="100000">
                  <a:srgbClr val="D7192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c:spPr>
          <c:invertIfNegative val="0"/>
          <c:dLbls>
            <c:numFmt formatCode="&quot;$&quot;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'Total Contributions'!$B$3:$H$3</c:f>
              <c:numCache>
                <c:formatCode>mmmm</c:formatCode>
                <c:ptCount val="7"/>
                <c:pt idx="0">
                  <c:v>44865</c:v>
                </c:pt>
                <c:pt idx="1">
                  <c:v>44895</c:v>
                </c:pt>
                <c:pt idx="2">
                  <c:v>44926</c:v>
                </c:pt>
                <c:pt idx="3">
                  <c:v>44957</c:v>
                </c:pt>
                <c:pt idx="4">
                  <c:v>44985</c:v>
                </c:pt>
                <c:pt idx="5">
                  <c:v>45016</c:v>
                </c:pt>
                <c:pt idx="6">
                  <c:v>45046</c:v>
                </c:pt>
              </c:numCache>
              <c:extLst/>
            </c:numRef>
          </c:cat>
          <c:val>
            <c:numRef>
              <c:f>'Total Contributions'!$B$15:$H$15</c:f>
              <c:numCache>
                <c:formatCode>"$"#,##0.00</c:formatCode>
                <c:ptCount val="7"/>
                <c:pt idx="0">
                  <c:v>9261280.709999999</c:v>
                </c:pt>
                <c:pt idx="1">
                  <c:v>4519191.3</c:v>
                </c:pt>
                <c:pt idx="2">
                  <c:v>13414412</c:v>
                </c:pt>
                <c:pt idx="3">
                  <c:v>9396812.4100000001</c:v>
                </c:pt>
                <c:pt idx="4">
                  <c:v>11901394.1</c:v>
                </c:pt>
                <c:pt idx="5">
                  <c:v>13333806.199999999</c:v>
                </c:pt>
                <c:pt idx="6">
                  <c:v>10084824.390000001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ECCB-43B5-ABDB-602124239538}"/>
            </c:ext>
          </c:extLst>
        </c:ser>
        <c:ser>
          <c:idx val="1"/>
          <c:order val="1"/>
          <c:tx>
            <c:strRef>
              <c:f>'Total Contributions'!$A$19</c:f>
              <c:strCache>
                <c:ptCount val="1"/>
                <c:pt idx="0">
                  <c:v>FY to Date Contributions</c:v>
                </c:pt>
              </c:strCache>
            </c:strRef>
          </c:tx>
          <c:spPr>
            <a:gradFill flip="none" rotWithShape="1">
              <a:gsLst>
                <a:gs pos="0">
                  <a:srgbClr val="00457C">
                    <a:shade val="30000"/>
                    <a:satMod val="115000"/>
                  </a:srgbClr>
                </a:gs>
                <a:gs pos="50000">
                  <a:srgbClr val="00457C">
                    <a:shade val="67500"/>
                    <a:satMod val="115000"/>
                  </a:srgbClr>
                </a:gs>
                <a:gs pos="100000">
                  <a:srgbClr val="00457C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c:spPr>
          <c:invertIfNegative val="0"/>
          <c:dLbls>
            <c:numFmt formatCode="&quot;$&quot;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'Total Contributions'!$B$3:$H$3</c:f>
              <c:numCache>
                <c:formatCode>mmmm</c:formatCode>
                <c:ptCount val="7"/>
                <c:pt idx="0">
                  <c:v>44865</c:v>
                </c:pt>
                <c:pt idx="1">
                  <c:v>44895</c:v>
                </c:pt>
                <c:pt idx="2">
                  <c:v>44926</c:v>
                </c:pt>
                <c:pt idx="3">
                  <c:v>44957</c:v>
                </c:pt>
                <c:pt idx="4">
                  <c:v>44985</c:v>
                </c:pt>
                <c:pt idx="5">
                  <c:v>45016</c:v>
                </c:pt>
                <c:pt idx="6">
                  <c:v>45046</c:v>
                </c:pt>
              </c:numCache>
              <c:extLst/>
            </c:numRef>
          </c:cat>
          <c:val>
            <c:numRef>
              <c:f>'Total Contributions'!$B$19:$H$19</c:f>
              <c:numCache>
                <c:formatCode>\$##,##0.00</c:formatCode>
                <c:ptCount val="7"/>
                <c:pt idx="0">
                  <c:v>9261280.709999999</c:v>
                </c:pt>
                <c:pt idx="1">
                  <c:v>13780472.009999998</c:v>
                </c:pt>
                <c:pt idx="2">
                  <c:v>27194884.009999998</c:v>
                </c:pt>
                <c:pt idx="3">
                  <c:v>36591696.420000002</c:v>
                </c:pt>
                <c:pt idx="4">
                  <c:v>48493090.520000003</c:v>
                </c:pt>
                <c:pt idx="5">
                  <c:v>61826896.719999999</c:v>
                </c:pt>
                <c:pt idx="6">
                  <c:v>71911721.109999999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ECCB-43B5-ABDB-60212423953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3893632"/>
        <c:axId val="143895168"/>
      </c:barChart>
      <c:dateAx>
        <c:axId val="143893632"/>
        <c:scaling>
          <c:orientation val="minMax"/>
        </c:scaling>
        <c:delete val="0"/>
        <c:axPos val="b"/>
        <c:numFmt formatCode="mmm\-yy" sourceLinked="0"/>
        <c:majorTickMark val="out"/>
        <c:minorTickMark val="none"/>
        <c:tickLblPos val="nextTo"/>
        <c:crossAx val="143895168"/>
        <c:crosses val="autoZero"/>
        <c:auto val="1"/>
        <c:lblOffset val="100"/>
        <c:baseTimeUnit val="months"/>
      </c:dateAx>
      <c:valAx>
        <c:axId val="14389516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Assets in Millions</a:t>
                </a:r>
              </a:p>
            </c:rich>
          </c:tx>
          <c:overlay val="0"/>
        </c:title>
        <c:numFmt formatCode="&quot;$&quot;#,##0.0" sourceLinked="0"/>
        <c:majorTickMark val="out"/>
        <c:minorTickMark val="none"/>
        <c:tickLblPos val="nextTo"/>
        <c:crossAx val="143893632"/>
        <c:crosses val="autoZero"/>
        <c:crossBetween val="between"/>
        <c:dispUnits>
          <c:builtInUnit val="millions"/>
        </c:dispUnits>
      </c:valAx>
    </c:plotArea>
    <c:legend>
      <c:legendPos val="b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9.9626002516908771E-2"/>
          <c:y val="4.9327354260089683E-2"/>
          <c:w val="0.86030711127184267"/>
          <c:h val="0.7421814488690704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'Ppt by Status Tables Charts'!$A$40</c:f>
              <c:strCache>
                <c:ptCount val="1"/>
                <c:pt idx="0">
                  <c:v>Active</c:v>
                </c:pt>
              </c:strCache>
            </c:strRef>
          </c:tx>
          <c:spPr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cat>
            <c:strRef>
              <c:f>'Ppt by Status Tables Charts'!$B$39:$H$39</c:f>
              <c:strCache>
                <c:ptCount val="7"/>
                <c:pt idx="0">
                  <c:v>Oct-22</c:v>
                </c:pt>
                <c:pt idx="1">
                  <c:v>Nov-22</c:v>
                </c:pt>
                <c:pt idx="2">
                  <c:v>Dec-22</c:v>
                </c:pt>
                <c:pt idx="3">
                  <c:v>Jan-23</c:v>
                </c:pt>
                <c:pt idx="4">
                  <c:v>Feb-23</c:v>
                </c:pt>
                <c:pt idx="5">
                  <c:v>Mar-23</c:v>
                </c:pt>
                <c:pt idx="6">
                  <c:v>Apr-23</c:v>
                </c:pt>
              </c:strCache>
              <c:extLst/>
            </c:strRef>
          </c:cat>
          <c:val>
            <c:numRef>
              <c:f>'Ppt by Status Tables Charts'!$B$40:$H$40</c:f>
              <c:numCache>
                <c:formatCode>_(* #,##0_);_(* \(#,##0\);_(* "-"??_);_(@_)</c:formatCode>
                <c:ptCount val="7"/>
                <c:pt idx="0">
                  <c:v>22922</c:v>
                </c:pt>
                <c:pt idx="1">
                  <c:v>23098</c:v>
                </c:pt>
                <c:pt idx="2">
                  <c:v>23224</c:v>
                </c:pt>
                <c:pt idx="3">
                  <c:v>23746</c:v>
                </c:pt>
                <c:pt idx="4">
                  <c:v>23763</c:v>
                </c:pt>
                <c:pt idx="5">
                  <c:v>23966</c:v>
                </c:pt>
                <c:pt idx="6">
                  <c:v>24117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950A-4E84-8D8D-E6EDF944BE4B}"/>
            </c:ext>
          </c:extLst>
        </c:ser>
        <c:ser>
          <c:idx val="1"/>
          <c:order val="1"/>
          <c:tx>
            <c:strRef>
              <c:f>'Ppt by Status Tables Charts'!$A$41</c:f>
              <c:strCache>
                <c:ptCount val="1"/>
                <c:pt idx="0">
                  <c:v>Inactive</c:v>
                </c:pt>
              </c:strCache>
            </c:strRef>
          </c:tx>
          <c:spPr>
            <a:solidFill>
              <a:srgbClr val="1F497D"/>
            </a:solidFill>
            <a:ln>
              <a:solidFill>
                <a:schemeClr val="tx1"/>
              </a:solidFill>
            </a:ln>
          </c:spPr>
          <c:invertIfNegative val="0"/>
          <c:cat>
            <c:strRef>
              <c:f>'Ppt by Status Tables Charts'!$B$39:$H$39</c:f>
              <c:strCache>
                <c:ptCount val="7"/>
                <c:pt idx="0">
                  <c:v>Oct-22</c:v>
                </c:pt>
                <c:pt idx="1">
                  <c:v>Nov-22</c:v>
                </c:pt>
                <c:pt idx="2">
                  <c:v>Dec-22</c:v>
                </c:pt>
                <c:pt idx="3">
                  <c:v>Jan-23</c:v>
                </c:pt>
                <c:pt idx="4">
                  <c:v>Feb-23</c:v>
                </c:pt>
                <c:pt idx="5">
                  <c:v>Mar-23</c:v>
                </c:pt>
                <c:pt idx="6">
                  <c:v>Apr-23</c:v>
                </c:pt>
              </c:strCache>
              <c:extLst/>
            </c:strRef>
          </c:cat>
          <c:val>
            <c:numRef>
              <c:f>'Ppt by Status Tables Charts'!$B$41:$H$41</c:f>
              <c:numCache>
                <c:formatCode>_(* #,##0_);_(* \(#,##0\);_(* "-"??_);_(@_)</c:formatCode>
                <c:ptCount val="7"/>
                <c:pt idx="0">
                  <c:v>4110</c:v>
                </c:pt>
                <c:pt idx="1">
                  <c:v>4215</c:v>
                </c:pt>
                <c:pt idx="2">
                  <c:v>4358</c:v>
                </c:pt>
                <c:pt idx="3">
                  <c:v>4398</c:v>
                </c:pt>
                <c:pt idx="4">
                  <c:v>4592</c:v>
                </c:pt>
                <c:pt idx="5">
                  <c:v>4699</c:v>
                </c:pt>
                <c:pt idx="6">
                  <c:v>4743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950A-4E84-8D8D-E6EDF944BE4B}"/>
            </c:ext>
          </c:extLst>
        </c:ser>
        <c:ser>
          <c:idx val="2"/>
          <c:order val="2"/>
          <c:tx>
            <c:strRef>
              <c:f>'Ppt by Status Tables Charts'!$A$42</c:f>
              <c:strCache>
                <c:ptCount val="1"/>
                <c:pt idx="0">
                  <c:v>Separated from service</c:v>
                </c:pt>
              </c:strCache>
            </c:strRef>
          </c:tx>
          <c:spPr>
            <a:ln>
              <a:solidFill>
                <a:sysClr val="windowText" lastClr="000000"/>
              </a:solidFill>
            </a:ln>
          </c:spPr>
          <c:invertIfNegative val="0"/>
          <c:cat>
            <c:strRef>
              <c:f>'Ppt by Status Tables Charts'!$B$39:$H$39</c:f>
              <c:strCache>
                <c:ptCount val="7"/>
                <c:pt idx="0">
                  <c:v>Oct-22</c:v>
                </c:pt>
                <c:pt idx="1">
                  <c:v>Nov-22</c:v>
                </c:pt>
                <c:pt idx="2">
                  <c:v>Dec-22</c:v>
                </c:pt>
                <c:pt idx="3">
                  <c:v>Jan-23</c:v>
                </c:pt>
                <c:pt idx="4">
                  <c:v>Feb-23</c:v>
                </c:pt>
                <c:pt idx="5">
                  <c:v>Mar-23</c:v>
                </c:pt>
                <c:pt idx="6">
                  <c:v>Apr-23</c:v>
                </c:pt>
              </c:strCache>
              <c:extLst/>
            </c:strRef>
          </c:cat>
          <c:val>
            <c:numRef>
              <c:f>'Ppt by Status Tables Charts'!$B$42:$H$42</c:f>
              <c:numCache>
                <c:formatCode>_(* #,##0_);_(* \(#,##0\);_(* "-"??_);_(@_)</c:formatCode>
                <c:ptCount val="7"/>
                <c:pt idx="0">
                  <c:v>5178</c:v>
                </c:pt>
                <c:pt idx="1">
                  <c:v>5154</c:v>
                </c:pt>
                <c:pt idx="2">
                  <c:v>5128</c:v>
                </c:pt>
                <c:pt idx="3">
                  <c:v>5135</c:v>
                </c:pt>
                <c:pt idx="4">
                  <c:v>4833</c:v>
                </c:pt>
                <c:pt idx="5">
                  <c:v>4794</c:v>
                </c:pt>
                <c:pt idx="6">
                  <c:v>4776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2-950A-4E84-8D8D-E6EDF944BE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44055680"/>
        <c:axId val="144061568"/>
      </c:barChart>
      <c:catAx>
        <c:axId val="1440556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4061568"/>
        <c:crosses val="autoZero"/>
        <c:auto val="1"/>
        <c:lblAlgn val="ctr"/>
        <c:lblOffset val="100"/>
        <c:noMultiLvlLbl val="0"/>
      </c:catAx>
      <c:valAx>
        <c:axId val="144061568"/>
        <c:scaling>
          <c:orientation val="minMax"/>
        </c:scaling>
        <c:delete val="0"/>
        <c:axPos val="l"/>
        <c:majorGridlines/>
        <c:numFmt formatCode="_(* #,##0_);_(* \(#,##0\);_(* &quot;-&quot;??_);_(@_)" sourceLinked="1"/>
        <c:majorTickMark val="out"/>
        <c:minorTickMark val="none"/>
        <c:tickLblPos val="nextTo"/>
        <c:crossAx val="14405568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3452295172393637"/>
          <c:y val="0.91272593501977128"/>
          <c:w val="0.33965277435310148"/>
          <c:h val="4.2471197596716179E-2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899421454215611E-2"/>
          <c:y val="3.9087934515569515E-2"/>
          <c:w val="0.94477466696140233"/>
          <c:h val="0.74907734691755901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'Enrollment Activity by PPT'!$C$34</c:f>
              <c:strCache>
                <c:ptCount val="1"/>
                <c:pt idx="0">
                  <c:v>457 (b) Auto Enrollments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'Enrollment Activity by PPT'!$A$35:$A$41</c:f>
              <c:strCache>
                <c:ptCount val="7"/>
                <c:pt idx="0">
                  <c:v>October</c:v>
                </c:pt>
                <c:pt idx="1">
                  <c:v>November</c:v>
                </c:pt>
                <c:pt idx="2">
                  <c:v>December</c:v>
                </c:pt>
                <c:pt idx="3">
                  <c:v>January</c:v>
                </c:pt>
                <c:pt idx="4">
                  <c:v>February</c:v>
                </c:pt>
                <c:pt idx="5">
                  <c:v>March</c:v>
                </c:pt>
                <c:pt idx="6">
                  <c:v>April</c:v>
                </c:pt>
              </c:strCache>
              <c:extLst/>
            </c:strRef>
          </c:cat>
          <c:val>
            <c:numRef>
              <c:f>'Enrollment Activity by PPT'!$C$35:$C$41</c:f>
              <c:numCache>
                <c:formatCode>_(* #,##0_);_(* \(#,##0\);_(* "-"??_);_(@_)</c:formatCode>
                <c:ptCount val="7"/>
                <c:pt idx="0">
                  <c:v>390</c:v>
                </c:pt>
                <c:pt idx="1">
                  <c:v>295</c:v>
                </c:pt>
                <c:pt idx="2">
                  <c:v>188</c:v>
                </c:pt>
                <c:pt idx="3">
                  <c:v>265</c:v>
                </c:pt>
                <c:pt idx="4">
                  <c:v>162</c:v>
                </c:pt>
                <c:pt idx="5">
                  <c:v>348</c:v>
                </c:pt>
                <c:pt idx="6">
                  <c:v>260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6E35-4DE2-915A-CF2AE00E3D84}"/>
            </c:ext>
          </c:extLst>
        </c:ser>
        <c:ser>
          <c:idx val="0"/>
          <c:order val="1"/>
          <c:tx>
            <c:strRef>
              <c:f>'Enrollment Activity by PPT'!$E$34</c:f>
              <c:strCache>
                <c:ptCount val="1"/>
                <c:pt idx="0">
                  <c:v>FY to Date 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'Enrollment Activity by PPT'!$A$35:$A$41</c:f>
              <c:strCache>
                <c:ptCount val="7"/>
                <c:pt idx="0">
                  <c:v>October</c:v>
                </c:pt>
                <c:pt idx="1">
                  <c:v>November</c:v>
                </c:pt>
                <c:pt idx="2">
                  <c:v>December</c:v>
                </c:pt>
                <c:pt idx="3">
                  <c:v>January</c:v>
                </c:pt>
                <c:pt idx="4">
                  <c:v>February</c:v>
                </c:pt>
                <c:pt idx="5">
                  <c:v>March</c:v>
                </c:pt>
                <c:pt idx="6">
                  <c:v>April</c:v>
                </c:pt>
              </c:strCache>
              <c:extLst/>
            </c:strRef>
          </c:cat>
          <c:val>
            <c:numRef>
              <c:f>'Enrollment Activity by PPT'!$E$35:$E$41</c:f>
              <c:numCache>
                <c:formatCode>_(* #,##0_);_(* \(#,##0\);_(* "-"??_);_(@_)</c:formatCode>
                <c:ptCount val="7"/>
                <c:pt idx="0">
                  <c:v>455</c:v>
                </c:pt>
                <c:pt idx="1">
                  <c:v>802</c:v>
                </c:pt>
                <c:pt idx="2">
                  <c:v>1336</c:v>
                </c:pt>
                <c:pt idx="3">
                  <c:v>1689</c:v>
                </c:pt>
                <c:pt idx="4">
                  <c:v>1887</c:v>
                </c:pt>
                <c:pt idx="5">
                  <c:v>2312</c:v>
                </c:pt>
                <c:pt idx="6">
                  <c:v>2643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6E35-4DE2-915A-CF2AE00E3D8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4223232"/>
        <c:axId val="144237312"/>
      </c:barChart>
      <c:catAx>
        <c:axId val="1442232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4237312"/>
        <c:crosses val="autoZero"/>
        <c:auto val="1"/>
        <c:lblAlgn val="ctr"/>
        <c:lblOffset val="100"/>
        <c:noMultiLvlLbl val="0"/>
      </c:catAx>
      <c:valAx>
        <c:axId val="1442373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tint val="75000"/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</c:majorGridlines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4223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2.9656029838375467E-2"/>
          <c:y val="7.8862513509340745E-2"/>
          <c:w val="0.94653442452776815"/>
          <c:h val="0.680359830539854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'Termination Dates '!$A$38</c:f>
              <c:strCache>
                <c:ptCount val="1"/>
                <c:pt idx="0">
                  <c:v>457 Terminations</c:v>
                </c:pt>
              </c:strCache>
            </c:strRef>
          </c:tx>
          <c:spPr>
            <a:gradFill flip="none" rotWithShape="1">
              <a:gsLst>
                <a:gs pos="0">
                  <a:srgbClr val="D71920">
                    <a:shade val="30000"/>
                    <a:satMod val="115000"/>
                  </a:srgbClr>
                </a:gs>
                <a:gs pos="50000">
                  <a:srgbClr val="D71920">
                    <a:shade val="67500"/>
                    <a:satMod val="115000"/>
                  </a:srgbClr>
                </a:gs>
                <a:gs pos="100000">
                  <a:srgbClr val="D7192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'Termination Dates '!$B$37:$H$37</c:f>
              <c:strCache>
                <c:ptCount val="7"/>
                <c:pt idx="0">
                  <c:v>October</c:v>
                </c:pt>
                <c:pt idx="1">
                  <c:v>November</c:v>
                </c:pt>
                <c:pt idx="2">
                  <c:v>December</c:v>
                </c:pt>
                <c:pt idx="3">
                  <c:v>January</c:v>
                </c:pt>
                <c:pt idx="4">
                  <c:v>February</c:v>
                </c:pt>
                <c:pt idx="5">
                  <c:v>March</c:v>
                </c:pt>
                <c:pt idx="6">
                  <c:v>April </c:v>
                </c:pt>
              </c:strCache>
              <c:extLst/>
            </c:strRef>
          </c:cat>
          <c:val>
            <c:numRef>
              <c:f>'Termination Dates '!$B$38:$H$38</c:f>
              <c:numCache>
                <c:formatCode>General</c:formatCode>
                <c:ptCount val="7"/>
                <c:pt idx="0">
                  <c:v>14</c:v>
                </c:pt>
                <c:pt idx="1">
                  <c:v>44</c:v>
                </c:pt>
                <c:pt idx="2">
                  <c:v>64</c:v>
                </c:pt>
                <c:pt idx="3">
                  <c:v>18</c:v>
                </c:pt>
                <c:pt idx="4">
                  <c:v>10</c:v>
                </c:pt>
                <c:pt idx="5">
                  <c:v>8</c:v>
                </c:pt>
                <c:pt idx="6">
                  <c:v>12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4F58-469A-821C-8E5A221B4B34}"/>
            </c:ext>
          </c:extLst>
        </c:ser>
        <c:ser>
          <c:idx val="1"/>
          <c:order val="1"/>
          <c:tx>
            <c:strRef>
              <c:f>'Termination Dates '!$A$39</c:f>
              <c:strCache>
                <c:ptCount val="1"/>
                <c:pt idx="0">
                  <c:v>FY to Date Terminations</c:v>
                </c:pt>
              </c:strCache>
            </c:strRef>
          </c:tx>
          <c:spPr>
            <a:gradFill flip="none" rotWithShape="1">
              <a:gsLst>
                <a:gs pos="0">
                  <a:srgbClr val="00457C">
                    <a:shade val="30000"/>
                    <a:satMod val="115000"/>
                  </a:srgbClr>
                </a:gs>
                <a:gs pos="50000">
                  <a:srgbClr val="00457C">
                    <a:shade val="67500"/>
                    <a:satMod val="115000"/>
                  </a:srgbClr>
                </a:gs>
                <a:gs pos="100000">
                  <a:srgbClr val="00457C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'Termination Dates '!$B$37:$H$37</c:f>
              <c:strCache>
                <c:ptCount val="7"/>
                <c:pt idx="0">
                  <c:v>October</c:v>
                </c:pt>
                <c:pt idx="1">
                  <c:v>November</c:v>
                </c:pt>
                <c:pt idx="2">
                  <c:v>December</c:v>
                </c:pt>
                <c:pt idx="3">
                  <c:v>January</c:v>
                </c:pt>
                <c:pt idx="4">
                  <c:v>February</c:v>
                </c:pt>
                <c:pt idx="5">
                  <c:v>March</c:v>
                </c:pt>
                <c:pt idx="6">
                  <c:v>April </c:v>
                </c:pt>
              </c:strCache>
              <c:extLst/>
            </c:strRef>
          </c:cat>
          <c:val>
            <c:numRef>
              <c:f>'Termination Dates '!$B$39:$H$39</c:f>
              <c:numCache>
                <c:formatCode>_(* #,##0_);_(* \(#,##0\);_(* "-"??_);_(@_)</c:formatCode>
                <c:ptCount val="7"/>
                <c:pt idx="0">
                  <c:v>14</c:v>
                </c:pt>
                <c:pt idx="1">
                  <c:v>58</c:v>
                </c:pt>
                <c:pt idx="2">
                  <c:v>122</c:v>
                </c:pt>
                <c:pt idx="3">
                  <c:v>140</c:v>
                </c:pt>
                <c:pt idx="4">
                  <c:v>150</c:v>
                </c:pt>
                <c:pt idx="5">
                  <c:v>158</c:v>
                </c:pt>
                <c:pt idx="6">
                  <c:v>170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4F58-469A-821C-8E5A221B4B3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4360576"/>
        <c:axId val="144362112"/>
      </c:barChart>
      <c:catAx>
        <c:axId val="1443605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4362112"/>
        <c:crosses val="autoZero"/>
        <c:auto val="1"/>
        <c:lblAlgn val="ctr"/>
        <c:lblOffset val="100"/>
        <c:noMultiLvlLbl val="0"/>
      </c:catAx>
      <c:valAx>
        <c:axId val="144362112"/>
        <c:scaling>
          <c:orientation val="minMax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crossAx val="144360576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'Total Distributions'!$A$6</c:f>
              <c:strCache>
                <c:ptCount val="1"/>
                <c:pt idx="0">
                  <c:v>457 Distributions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'Total Distributions'!$B$5:$H$5</c:f>
              <c:numCache>
                <c:formatCode>mmm\-yy</c:formatCode>
                <c:ptCount val="7"/>
                <c:pt idx="0">
                  <c:v>44835</c:v>
                </c:pt>
                <c:pt idx="1">
                  <c:v>44866</c:v>
                </c:pt>
                <c:pt idx="2">
                  <c:v>44896</c:v>
                </c:pt>
                <c:pt idx="3">
                  <c:v>44927</c:v>
                </c:pt>
                <c:pt idx="4">
                  <c:v>44958</c:v>
                </c:pt>
                <c:pt idx="5">
                  <c:v>44986</c:v>
                </c:pt>
                <c:pt idx="6">
                  <c:v>45017</c:v>
                </c:pt>
              </c:numCache>
              <c:extLst/>
            </c:numRef>
          </c:cat>
          <c:val>
            <c:numRef>
              <c:f>'Total Distributions'!$B$6:$H$6</c:f>
              <c:numCache>
                <c:formatCode>"$"#,##0.00</c:formatCode>
                <c:ptCount val="7"/>
                <c:pt idx="0">
                  <c:v>3039578.05</c:v>
                </c:pt>
                <c:pt idx="1">
                  <c:v>4298101.01</c:v>
                </c:pt>
                <c:pt idx="2">
                  <c:v>6880768.9700000025</c:v>
                </c:pt>
                <c:pt idx="3">
                  <c:v>7060964.6300000018</c:v>
                </c:pt>
                <c:pt idx="4">
                  <c:v>6701003.160000002</c:v>
                </c:pt>
                <c:pt idx="5">
                  <c:v>7294819.4199999999</c:v>
                </c:pt>
                <c:pt idx="6">
                  <c:v>5017461.0599999996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FBD5-49F4-9CF5-D5C07D0991B4}"/>
            </c:ext>
          </c:extLst>
        </c:ser>
        <c:ser>
          <c:idx val="1"/>
          <c:order val="1"/>
          <c:tx>
            <c:strRef>
              <c:f>'Total Distributions'!$A$7</c:f>
              <c:strCache>
                <c:ptCount val="1"/>
                <c:pt idx="0">
                  <c:v>FY to Date Distributions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'Total Distributions'!$B$5:$H$5</c:f>
              <c:numCache>
                <c:formatCode>mmm\-yy</c:formatCode>
                <c:ptCount val="7"/>
                <c:pt idx="0">
                  <c:v>44835</c:v>
                </c:pt>
                <c:pt idx="1">
                  <c:v>44866</c:v>
                </c:pt>
                <c:pt idx="2">
                  <c:v>44896</c:v>
                </c:pt>
                <c:pt idx="3">
                  <c:v>44927</c:v>
                </c:pt>
                <c:pt idx="4">
                  <c:v>44958</c:v>
                </c:pt>
                <c:pt idx="5">
                  <c:v>44986</c:v>
                </c:pt>
                <c:pt idx="6">
                  <c:v>45017</c:v>
                </c:pt>
              </c:numCache>
              <c:extLst/>
            </c:numRef>
          </c:cat>
          <c:val>
            <c:numRef>
              <c:f>'Total Distributions'!$B$7:$H$7</c:f>
              <c:numCache>
                <c:formatCode>"$"#,##0.00</c:formatCode>
                <c:ptCount val="7"/>
                <c:pt idx="0">
                  <c:v>3039578.05</c:v>
                </c:pt>
                <c:pt idx="1">
                  <c:v>5653144.8399999999</c:v>
                </c:pt>
                <c:pt idx="2">
                  <c:v>12533913.810000002</c:v>
                </c:pt>
                <c:pt idx="3">
                  <c:v>19594878.440000005</c:v>
                </c:pt>
                <c:pt idx="4">
                  <c:v>26295881.600000009</c:v>
                </c:pt>
                <c:pt idx="5">
                  <c:v>33590701.020000011</c:v>
                </c:pt>
                <c:pt idx="6">
                  <c:v>38608162.080000013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FBD5-49F4-9CF5-D5C07D0991B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729869320"/>
        <c:axId val="729875552"/>
      </c:barChart>
      <c:dateAx>
        <c:axId val="729869320"/>
        <c:scaling>
          <c:orientation val="minMax"/>
        </c:scaling>
        <c:delete val="0"/>
        <c:axPos val="b"/>
        <c:numFmt formatCode="mmm\-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9875552"/>
        <c:crosses val="autoZero"/>
        <c:auto val="1"/>
        <c:lblOffset val="100"/>
        <c:baseTimeUnit val="months"/>
      </c:dateAx>
      <c:valAx>
        <c:axId val="7298755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$&quot;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9869320"/>
        <c:crosses val="autoZero"/>
        <c:crossBetween val="between"/>
        <c:dispUnits>
          <c:builtInUnit val="millions"/>
          <c:dispUnits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</c:dispUnitsLbl>
        </c:dispUnits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stacked"/>
        <c:varyColors val="0"/>
        <c:ser>
          <c:idx val="1"/>
          <c:order val="1"/>
          <c:tx>
            <c:strRef>
              <c:f>'Distributions - Payout Options'!$C$4</c:f>
              <c:strCache>
                <c:ptCount val="1"/>
                <c:pt idx="0">
                  <c:v>Lump Sum Payouts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'Distributions - Payout Options'!$A$37:$A$43</c:f>
              <c:strCache>
                <c:ptCount val="7"/>
                <c:pt idx="0">
                  <c:v>October</c:v>
                </c:pt>
                <c:pt idx="1">
                  <c:v>November</c:v>
                </c:pt>
                <c:pt idx="2">
                  <c:v>December</c:v>
                </c:pt>
                <c:pt idx="3">
                  <c:v>January</c:v>
                </c:pt>
                <c:pt idx="4">
                  <c:v>February</c:v>
                </c:pt>
                <c:pt idx="5">
                  <c:v>March</c:v>
                </c:pt>
                <c:pt idx="6">
                  <c:v>April</c:v>
                </c:pt>
              </c:strCache>
              <c:extLst/>
            </c:strRef>
          </c:cat>
          <c:val>
            <c:numRef>
              <c:f>'Distributions - Payout Options'!$C$37:$C$43</c:f>
              <c:numCache>
                <c:formatCode>_(* #,##0_);_(* \(#,##0\);_(* "-"??_);_(@_)</c:formatCode>
                <c:ptCount val="7"/>
                <c:pt idx="0">
                  <c:v>362</c:v>
                </c:pt>
                <c:pt idx="1">
                  <c:v>351</c:v>
                </c:pt>
                <c:pt idx="2">
                  <c:v>812</c:v>
                </c:pt>
                <c:pt idx="3">
                  <c:v>421</c:v>
                </c:pt>
                <c:pt idx="4">
                  <c:v>421</c:v>
                </c:pt>
                <c:pt idx="5">
                  <c:v>464</c:v>
                </c:pt>
                <c:pt idx="6">
                  <c:v>368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F4BF-472E-98F5-5560B5222E2B}"/>
            </c:ext>
          </c:extLst>
        </c:ser>
        <c:ser>
          <c:idx val="2"/>
          <c:order val="2"/>
          <c:tx>
            <c:strRef>
              <c:f>'Distributions - Payout Options'!$D$4</c:f>
              <c:strCache>
                <c:ptCount val="1"/>
                <c:pt idx="0">
                  <c:v>Rolled Over Payouts</c:v>
                </c:pt>
              </c:strCache>
            </c:strRef>
          </c:tx>
          <c:spPr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solidFill>
                <a:sysClr val="windowText" lastClr="000000"/>
              </a:solidFill>
            </a:ln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F4BF-472E-98F5-5560B5222E2B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'Distributions - Payout Options'!$A$37:$A$43</c:f>
              <c:strCache>
                <c:ptCount val="7"/>
                <c:pt idx="0">
                  <c:v>October</c:v>
                </c:pt>
                <c:pt idx="1">
                  <c:v>November</c:v>
                </c:pt>
                <c:pt idx="2">
                  <c:v>December</c:v>
                </c:pt>
                <c:pt idx="3">
                  <c:v>January</c:v>
                </c:pt>
                <c:pt idx="4">
                  <c:v>February</c:v>
                </c:pt>
                <c:pt idx="5">
                  <c:v>March</c:v>
                </c:pt>
                <c:pt idx="6">
                  <c:v>April</c:v>
                </c:pt>
              </c:strCache>
              <c:extLst/>
            </c:strRef>
          </c:cat>
          <c:val>
            <c:numRef>
              <c:f>'Distributions - Payout Options'!$D$37:$D$43</c:f>
              <c:numCache>
                <c:formatCode>_(* #,##0_);_(* \(#,##0\);_(* "-"??_);_(@_)</c:formatCode>
                <c:ptCount val="7"/>
                <c:pt idx="0">
                  <c:v>39</c:v>
                </c:pt>
                <c:pt idx="1">
                  <c:v>81</c:v>
                </c:pt>
                <c:pt idx="2">
                  <c:v>187</c:v>
                </c:pt>
                <c:pt idx="3">
                  <c:v>222</c:v>
                </c:pt>
                <c:pt idx="4">
                  <c:v>222</c:v>
                </c:pt>
                <c:pt idx="5">
                  <c:v>250</c:v>
                </c:pt>
                <c:pt idx="6">
                  <c:v>187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2-F4BF-472E-98F5-5560B5222E2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44619392"/>
        <c:axId val="144620928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'Distributions - Payout Options'!$B$4</c15:sqref>
                        </c15:formulaRef>
                      </c:ext>
                    </c:extLst>
                    <c:strCache>
                      <c:ptCount val="1"/>
                      <c:pt idx="0">
                        <c:v>Installment Payouts</c:v>
                      </c:pt>
                    </c:strCache>
                  </c:strRef>
                </c:tx>
                <c:spPr>
                  <a:gradFill flip="none" rotWithShape="1">
                    <a:gsLst>
                      <a:gs pos="0">
                        <a:srgbClr val="1F497D">
                          <a:shade val="30000"/>
                          <a:satMod val="115000"/>
                        </a:srgbClr>
                      </a:gs>
                      <a:gs pos="50000">
                        <a:srgbClr val="1F497D">
                          <a:shade val="67500"/>
                          <a:satMod val="115000"/>
                        </a:srgbClr>
                      </a:gs>
                      <a:gs pos="100000">
                        <a:srgbClr val="1F497D">
                          <a:shade val="100000"/>
                          <a:satMod val="115000"/>
                        </a:srgbClr>
                      </a:gs>
                    </a:gsLst>
                    <a:lin ang="13500000" scaled="1"/>
                    <a:tileRect/>
                  </a:gradFill>
                  <a:ln>
                    <a:solidFill>
                      <a:schemeClr val="tx1"/>
                    </a:solidFill>
                  </a:ln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dLblPos val="ctr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0"/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'Distributions - Payout Options'!$A$37:$A$43</c15:sqref>
                        </c15:formulaRef>
                      </c:ext>
                    </c:extLst>
                    <c:strCache>
                      <c:ptCount val="7"/>
                      <c:pt idx="0">
                        <c:v>October</c:v>
                      </c:pt>
                      <c:pt idx="1">
                        <c:v>November</c:v>
                      </c:pt>
                      <c:pt idx="2">
                        <c:v>December</c:v>
                      </c:pt>
                      <c:pt idx="3">
                        <c:v>January</c:v>
                      </c:pt>
                      <c:pt idx="4">
                        <c:v>February</c:v>
                      </c:pt>
                      <c:pt idx="5">
                        <c:v>March</c:v>
                      </c:pt>
                      <c:pt idx="6">
                        <c:v>April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'Distributions - Payout Options'!$B$37:$B$43</c15:sqref>
                        </c15:formulaRef>
                      </c:ext>
                    </c:extLst>
                    <c:numCache>
                      <c:formatCode>_(* #,##0_);_(* \(#,##0\);_(* "-"??_);_(@_)</c:formatCode>
                      <c:ptCount val="7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>
                        <c:v>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3-F4BF-472E-98F5-5560B5222E2B}"/>
                  </c:ext>
                </c:extLst>
              </c15:ser>
            </c15:filteredBarSeries>
          </c:ext>
        </c:extLst>
      </c:barChart>
      <c:catAx>
        <c:axId val="1446193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4620928"/>
        <c:crosses val="autoZero"/>
        <c:auto val="1"/>
        <c:lblAlgn val="ctr"/>
        <c:lblOffset val="100"/>
        <c:noMultiLvlLbl val="0"/>
      </c:catAx>
      <c:valAx>
        <c:axId val="144620928"/>
        <c:scaling>
          <c:orientation val="minMax"/>
        </c:scaling>
        <c:delete val="0"/>
        <c:axPos val="l"/>
        <c:majorGridlines/>
        <c:numFmt formatCode="_(* #,##0_);_(* \(#,##0\);_(* &quot;-&quot;??_);_(@_)" sourceLinked="1"/>
        <c:majorTickMark val="out"/>
        <c:minorTickMark val="none"/>
        <c:tickLblPos val="nextTo"/>
        <c:crossAx val="144619392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9576345329715141E-2"/>
          <c:y val="7.7876034726428414E-2"/>
          <c:w val="0.96044244001042656"/>
          <c:h val="0.5909737300536548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'457 Emergency Withdrawals'!$A$3</c:f>
              <c:strCache>
                <c:ptCount val="1"/>
                <c:pt idx="0">
                  <c:v>Approved</c:v>
                </c:pt>
              </c:strCache>
            </c:strRef>
          </c:tx>
          <c:spPr>
            <a:gradFill flip="none" rotWithShape="1">
              <a:gsLst>
                <a:gs pos="0">
                  <a:srgbClr val="D71920">
                    <a:shade val="30000"/>
                    <a:satMod val="115000"/>
                  </a:srgbClr>
                </a:gs>
                <a:gs pos="50000">
                  <a:srgbClr val="D71920">
                    <a:shade val="67500"/>
                    <a:satMod val="115000"/>
                  </a:srgbClr>
                </a:gs>
                <a:gs pos="100000">
                  <a:srgbClr val="D7192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'457 Emergency Withdrawals'!$B$2:$H$2</c:f>
              <c:strCache>
                <c:ptCount val="7"/>
                <c:pt idx="0">
                  <c:v>Oct</c:v>
                </c:pt>
                <c:pt idx="1">
                  <c:v>Nov</c:v>
                </c:pt>
                <c:pt idx="2">
                  <c:v>Dec</c:v>
                </c:pt>
                <c:pt idx="3">
                  <c:v>Jan</c:v>
                </c:pt>
                <c:pt idx="4">
                  <c:v>Feb</c:v>
                </c:pt>
                <c:pt idx="5">
                  <c:v>Mar</c:v>
                </c:pt>
                <c:pt idx="6">
                  <c:v>Apr</c:v>
                </c:pt>
              </c:strCache>
              <c:extLst/>
            </c:strRef>
          </c:cat>
          <c:val>
            <c:numRef>
              <c:f>'457 Emergency Withdrawals'!$B$3:$H$3</c:f>
              <c:numCache>
                <c:formatCode>0</c:formatCode>
                <c:ptCount val="7"/>
                <c:pt idx="0">
                  <c:v>18</c:v>
                </c:pt>
                <c:pt idx="1">
                  <c:v>15</c:v>
                </c:pt>
                <c:pt idx="2">
                  <c:v>11</c:v>
                </c:pt>
                <c:pt idx="3" formatCode="General">
                  <c:v>16</c:v>
                </c:pt>
                <c:pt idx="4">
                  <c:v>16</c:v>
                </c:pt>
                <c:pt idx="5">
                  <c:v>12</c:v>
                </c:pt>
                <c:pt idx="6">
                  <c:v>20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650F-4CAA-A179-8E130080BF5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0020352"/>
        <c:axId val="140047872"/>
      </c:barChart>
      <c:catAx>
        <c:axId val="1400203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0047872"/>
        <c:crosses val="autoZero"/>
        <c:auto val="1"/>
        <c:lblAlgn val="ctr"/>
        <c:lblOffset val="100"/>
        <c:noMultiLvlLbl val="0"/>
      </c:catAx>
      <c:valAx>
        <c:axId val="140047872"/>
        <c:scaling>
          <c:orientation val="minMax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crossAx val="14002035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46038165123175967"/>
          <c:y val="0.8438001532994216"/>
          <c:w val="7.9236697536480646E-2"/>
          <c:h val="0.12080161661208279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6.5422504598198705E-2"/>
          <c:y val="4.5175687180301981E-2"/>
          <c:w val="0.93337817376168275"/>
          <c:h val="0.709997383525379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'457 Loans'!$E$10</c:f>
              <c:strCache>
                <c:ptCount val="1"/>
                <c:pt idx="0">
                  <c:v>New</c:v>
                </c:pt>
              </c:strCache>
            </c:strRef>
          </c:tx>
          <c:spPr>
            <a:gradFill flip="none" rotWithShape="1">
              <a:gsLst>
                <a:gs pos="0">
                  <a:srgbClr val="D71920">
                    <a:shade val="30000"/>
                    <a:satMod val="115000"/>
                  </a:srgbClr>
                </a:gs>
                <a:gs pos="50000">
                  <a:srgbClr val="D71920">
                    <a:shade val="67500"/>
                    <a:satMod val="115000"/>
                  </a:srgbClr>
                </a:gs>
                <a:gs pos="100000">
                  <a:srgbClr val="D7192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'457 Loans'!$F$9:$L$9</c:f>
              <c:strCache>
                <c:ptCount val="7"/>
                <c:pt idx="0">
                  <c:v>Oct</c:v>
                </c:pt>
                <c:pt idx="1">
                  <c:v>Nov</c:v>
                </c:pt>
                <c:pt idx="2">
                  <c:v>Dec</c:v>
                </c:pt>
                <c:pt idx="3">
                  <c:v>Jan</c:v>
                </c:pt>
                <c:pt idx="4">
                  <c:v>Feb</c:v>
                </c:pt>
                <c:pt idx="5">
                  <c:v>Mar</c:v>
                </c:pt>
                <c:pt idx="6">
                  <c:v>Apr</c:v>
                </c:pt>
              </c:strCache>
              <c:extLst/>
            </c:strRef>
          </c:cat>
          <c:val>
            <c:numRef>
              <c:f>'457 Loans'!$F$10:$L$10</c:f>
              <c:numCache>
                <c:formatCode>General</c:formatCode>
                <c:ptCount val="7"/>
                <c:pt idx="0">
                  <c:v>76</c:v>
                </c:pt>
                <c:pt idx="1">
                  <c:v>132</c:v>
                </c:pt>
                <c:pt idx="2">
                  <c:v>189</c:v>
                </c:pt>
                <c:pt idx="3">
                  <c:v>199</c:v>
                </c:pt>
                <c:pt idx="4">
                  <c:v>158</c:v>
                </c:pt>
                <c:pt idx="5">
                  <c:v>209</c:v>
                </c:pt>
                <c:pt idx="6">
                  <c:v>165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AF24-4E47-B1C5-20C3EBBE6CAD}"/>
            </c:ext>
          </c:extLst>
        </c:ser>
        <c:ser>
          <c:idx val="1"/>
          <c:order val="1"/>
          <c:tx>
            <c:strRef>
              <c:f>'457 Loans'!$E$12</c:f>
              <c:strCache>
                <c:ptCount val="1"/>
                <c:pt idx="0">
                  <c:v>YTD Total Processed</c:v>
                </c:pt>
              </c:strCache>
            </c:strRef>
          </c:tx>
          <c:spPr>
            <a:gradFill flip="none" rotWithShape="1">
              <a:gsLst>
                <a:gs pos="0">
                  <a:srgbClr val="00457C">
                    <a:shade val="30000"/>
                    <a:satMod val="115000"/>
                  </a:srgbClr>
                </a:gs>
                <a:gs pos="50000">
                  <a:srgbClr val="00457C">
                    <a:shade val="67500"/>
                    <a:satMod val="115000"/>
                  </a:srgbClr>
                </a:gs>
                <a:gs pos="100000">
                  <a:srgbClr val="00457C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rgbClr val="1F497D">
                      <a:shade val="30000"/>
                      <a:satMod val="115000"/>
                    </a:srgbClr>
                  </a:gs>
                  <a:gs pos="50000">
                    <a:srgbClr val="1F497D">
                      <a:shade val="67500"/>
                      <a:satMod val="115000"/>
                    </a:srgbClr>
                  </a:gs>
                  <a:gs pos="100000">
                    <a:srgbClr val="1F497D">
                      <a:shade val="100000"/>
                      <a:satMod val="115000"/>
                    </a:srgbClr>
                  </a:gs>
                </a:gsLst>
                <a:lin ang="13500000" scaled="1"/>
                <a:tileRect/>
              </a:gradFill>
            </c:spPr>
            <c:extLst>
              <c:ext xmlns:c16="http://schemas.microsoft.com/office/drawing/2014/chart" uri="{C3380CC4-5D6E-409C-BE32-E72D297353CC}">
                <c16:uniqueId val="{00000002-AF24-4E47-B1C5-20C3EBBE6CAD}"/>
              </c:ext>
            </c:extLst>
          </c:dPt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'457 Loans'!$F$9:$L$9</c:f>
              <c:strCache>
                <c:ptCount val="7"/>
                <c:pt idx="0">
                  <c:v>Oct</c:v>
                </c:pt>
                <c:pt idx="1">
                  <c:v>Nov</c:v>
                </c:pt>
                <c:pt idx="2">
                  <c:v>Dec</c:v>
                </c:pt>
                <c:pt idx="3">
                  <c:v>Jan</c:v>
                </c:pt>
                <c:pt idx="4">
                  <c:v>Feb</c:v>
                </c:pt>
                <c:pt idx="5">
                  <c:v>Mar</c:v>
                </c:pt>
                <c:pt idx="6">
                  <c:v>Apr</c:v>
                </c:pt>
              </c:strCache>
              <c:extLst/>
            </c:strRef>
          </c:cat>
          <c:val>
            <c:numRef>
              <c:f>'457 Loans'!$F$12:$L$12</c:f>
              <c:numCache>
                <c:formatCode>General</c:formatCode>
                <c:ptCount val="7"/>
                <c:pt idx="0">
                  <c:v>76</c:v>
                </c:pt>
                <c:pt idx="1">
                  <c:v>208</c:v>
                </c:pt>
                <c:pt idx="2">
                  <c:v>397</c:v>
                </c:pt>
                <c:pt idx="3">
                  <c:v>596</c:v>
                </c:pt>
                <c:pt idx="4">
                  <c:v>754</c:v>
                </c:pt>
                <c:pt idx="5">
                  <c:v>963</c:v>
                </c:pt>
                <c:pt idx="6">
                  <c:v>1128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3-AF24-4E47-B1C5-20C3EBBE6CA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6189696"/>
        <c:axId val="146199680"/>
      </c:barChart>
      <c:catAx>
        <c:axId val="1461896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6199680"/>
        <c:crosses val="autoZero"/>
        <c:auto val="1"/>
        <c:lblAlgn val="ctr"/>
        <c:lblOffset val="100"/>
        <c:noMultiLvlLbl val="0"/>
      </c:catAx>
      <c:valAx>
        <c:axId val="146199680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Number of Plan Loans</a:t>
                </a:r>
              </a:p>
            </c:rich>
          </c:tx>
          <c:overlay val="0"/>
        </c:title>
        <c:numFmt formatCode="#,##0" sourceLinked="0"/>
        <c:majorTickMark val="out"/>
        <c:minorTickMark val="none"/>
        <c:tickLblPos val="nextTo"/>
        <c:crossAx val="146189696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'Age Stratification'!$H$40</c:f>
              <c:strCache>
                <c:ptCount val="1"/>
                <c:pt idx="0">
                  <c:v>Amount</c:v>
                </c:pt>
              </c:strCache>
            </c:strRef>
          </c:tx>
          <c:dPt>
            <c:idx val="0"/>
            <c:bubble3D val="0"/>
            <c:spPr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6856-4094-AB6D-8B3F14905DA7}"/>
              </c:ext>
            </c:extLst>
          </c:dPt>
          <c:dPt>
            <c:idx val="1"/>
            <c:bubble3D val="0"/>
            <c:spPr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6856-4094-AB6D-8B3F14905DA7}"/>
              </c:ext>
            </c:extLst>
          </c:dPt>
          <c:dPt>
            <c:idx val="2"/>
            <c:bubble3D val="0"/>
            <c:spPr>
              <a:gradFill flip="none" rotWithShape="1">
                <a:gsLst>
                  <a:gs pos="0">
                    <a:schemeClr val="accent3">
                      <a:shade val="30000"/>
                      <a:satMod val="115000"/>
                    </a:schemeClr>
                  </a:gs>
                  <a:gs pos="50000">
                    <a:schemeClr val="accent3">
                      <a:shade val="67500"/>
                      <a:satMod val="115000"/>
                    </a:schemeClr>
                  </a:gs>
                  <a:gs pos="100000">
                    <a:schemeClr val="accent3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6856-4094-AB6D-8B3F14905DA7}"/>
              </c:ext>
            </c:extLst>
          </c:dPt>
          <c:dPt>
            <c:idx val="3"/>
            <c:bubble3D val="0"/>
            <c:spPr>
              <a:gradFill flip="none" rotWithShape="1">
                <a:gsLst>
                  <a:gs pos="0">
                    <a:schemeClr val="accent4">
                      <a:shade val="30000"/>
                      <a:satMod val="115000"/>
                    </a:schemeClr>
                  </a:gs>
                  <a:gs pos="50000">
                    <a:schemeClr val="accent4">
                      <a:shade val="67500"/>
                      <a:satMod val="115000"/>
                    </a:schemeClr>
                  </a:gs>
                  <a:gs pos="100000">
                    <a:schemeClr val="accent4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6856-4094-AB6D-8B3F14905DA7}"/>
              </c:ext>
            </c:extLst>
          </c:dPt>
          <c:dPt>
            <c:idx val="4"/>
            <c:bubble3D val="0"/>
            <c:spPr>
              <a:gradFill flip="none" rotWithShape="1">
                <a:gsLst>
                  <a:gs pos="0">
                    <a:schemeClr val="accent5">
                      <a:shade val="30000"/>
                      <a:satMod val="115000"/>
                    </a:schemeClr>
                  </a:gs>
                  <a:gs pos="50000">
                    <a:schemeClr val="accent5">
                      <a:shade val="67500"/>
                      <a:satMod val="115000"/>
                    </a:schemeClr>
                  </a:gs>
                  <a:gs pos="100000">
                    <a:schemeClr val="accent5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6856-4094-AB6D-8B3F14905DA7}"/>
              </c:ext>
            </c:extLst>
          </c:dPt>
          <c:dPt>
            <c:idx val="5"/>
            <c:bubble3D val="0"/>
            <c:spPr>
              <a:ln>
                <a:solidFill>
                  <a:sysClr val="windowText" lastClr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6856-4094-AB6D-8B3F14905DA7}"/>
              </c:ext>
            </c:extLst>
          </c:dPt>
          <c:dLbls>
            <c:numFmt formatCode="0.00%" sourceLinked="0"/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'Age Stratification'!$G$41:$G$46</c:f>
              <c:strCache>
                <c:ptCount val="6"/>
                <c:pt idx="0">
                  <c:v>Under 30</c:v>
                </c:pt>
                <c:pt idx="1">
                  <c:v>30-39</c:v>
                </c:pt>
                <c:pt idx="2">
                  <c:v>40-49</c:v>
                </c:pt>
                <c:pt idx="3">
                  <c:v>50-59</c:v>
                </c:pt>
                <c:pt idx="4">
                  <c:v>60-69</c:v>
                </c:pt>
                <c:pt idx="5">
                  <c:v>Over 69</c:v>
                </c:pt>
              </c:strCache>
            </c:strRef>
          </c:cat>
          <c:val>
            <c:numRef>
              <c:f>'Age Stratification'!$H$41:$H$46</c:f>
              <c:numCache>
                <c:formatCode>[$$-409]#,##0_);[$$-409]\-#,##0</c:formatCode>
                <c:ptCount val="6"/>
                <c:pt idx="0">
                  <c:v>18569411.019999899</c:v>
                </c:pt>
                <c:pt idx="1">
                  <c:v>132436323.67</c:v>
                </c:pt>
                <c:pt idx="2">
                  <c:v>255449832.66999999</c:v>
                </c:pt>
                <c:pt idx="3">
                  <c:v>340490538.81000203</c:v>
                </c:pt>
                <c:pt idx="4">
                  <c:v>317399767.89999998</c:v>
                </c:pt>
                <c:pt idx="5">
                  <c:v>173468933.06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6856-4094-AB6D-8B3F14905DA7}"/>
            </c:ext>
          </c:extLst>
        </c:ser>
        <c:ser>
          <c:idx val="1"/>
          <c:order val="1"/>
          <c:tx>
            <c:strRef>
              <c:f>'Age Stratification'!$I$40</c:f>
              <c:strCache>
                <c:ptCount val="1"/>
                <c:pt idx="0">
                  <c:v>Participants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'Age Stratification'!$G$41:$G$46</c:f>
              <c:strCache>
                <c:ptCount val="6"/>
                <c:pt idx="0">
                  <c:v>Under 30</c:v>
                </c:pt>
                <c:pt idx="1">
                  <c:v>30-39</c:v>
                </c:pt>
                <c:pt idx="2">
                  <c:v>40-49</c:v>
                </c:pt>
                <c:pt idx="3">
                  <c:v>50-59</c:v>
                </c:pt>
                <c:pt idx="4">
                  <c:v>60-69</c:v>
                </c:pt>
                <c:pt idx="5">
                  <c:v>Over 69</c:v>
                </c:pt>
              </c:strCache>
            </c:strRef>
          </c:cat>
          <c:val>
            <c:numRef>
              <c:f>'Age Stratification'!$I$41:$I$46</c:f>
              <c:numCache>
                <c:formatCode>#,##0</c:formatCode>
                <c:ptCount val="6"/>
                <c:pt idx="0">
                  <c:v>3992</c:v>
                </c:pt>
                <c:pt idx="1">
                  <c:v>9208</c:v>
                </c:pt>
                <c:pt idx="2">
                  <c:v>7793</c:v>
                </c:pt>
                <c:pt idx="3">
                  <c:v>6860</c:v>
                </c:pt>
                <c:pt idx="4">
                  <c:v>4262</c:v>
                </c:pt>
                <c:pt idx="5">
                  <c:v>1719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6856-4094-AB6D-8B3F14905DA7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9554054634089322"/>
          <c:y val="0.56827851155702302"/>
          <c:w val="0.1643534119821661"/>
          <c:h val="0.35556130435210637"/>
        </c:manualLayout>
      </c:layout>
      <c:overlay val="0"/>
      <c:txPr>
        <a:bodyPr/>
        <a:lstStyle/>
        <a:p>
          <a:pPr rtl="0">
            <a:defRPr sz="1600"/>
          </a:pPr>
          <a:endParaRPr lang="en-US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2373315467919452"/>
          <c:y val="6.0109289617486336E-2"/>
          <c:w val="0.87626684532080557"/>
          <c:h val="0.684289832623381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'Total Contributions'!$A$15</c:f>
              <c:strCache>
                <c:ptCount val="1"/>
                <c:pt idx="0">
                  <c:v>Contributions</c:v>
                </c:pt>
              </c:strCache>
            </c:strRef>
          </c:tx>
          <c:spPr>
            <a:gradFill flip="none" rotWithShape="1">
              <a:gsLst>
                <a:gs pos="0">
                  <a:srgbClr val="D71920">
                    <a:shade val="30000"/>
                    <a:satMod val="115000"/>
                  </a:srgbClr>
                </a:gs>
                <a:gs pos="50000">
                  <a:srgbClr val="D71920">
                    <a:shade val="67500"/>
                    <a:satMod val="115000"/>
                  </a:srgbClr>
                </a:gs>
                <a:gs pos="100000">
                  <a:srgbClr val="D7192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c:spPr>
          <c:invertIfNegative val="0"/>
          <c:dLbls>
            <c:numFmt formatCode="&quot;$&quot;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'Total Contributions'!$B$3:$H$3</c:f>
              <c:numCache>
                <c:formatCode>mmmm</c:formatCode>
                <c:ptCount val="7"/>
                <c:pt idx="0">
                  <c:v>44865</c:v>
                </c:pt>
                <c:pt idx="1">
                  <c:v>44895</c:v>
                </c:pt>
                <c:pt idx="2">
                  <c:v>44926</c:v>
                </c:pt>
                <c:pt idx="3">
                  <c:v>44957</c:v>
                </c:pt>
                <c:pt idx="4">
                  <c:v>44985</c:v>
                </c:pt>
                <c:pt idx="5">
                  <c:v>45016</c:v>
                </c:pt>
                <c:pt idx="6">
                  <c:v>45046</c:v>
                </c:pt>
              </c:numCache>
              <c:extLst/>
            </c:numRef>
          </c:cat>
          <c:val>
            <c:numRef>
              <c:f>'Total Contributions'!$B$15:$H$15</c:f>
              <c:numCache>
                <c:formatCode>"$"#,##0.00</c:formatCode>
                <c:ptCount val="7"/>
                <c:pt idx="0">
                  <c:v>9261280.709999999</c:v>
                </c:pt>
                <c:pt idx="1">
                  <c:v>4519191.3</c:v>
                </c:pt>
                <c:pt idx="2">
                  <c:v>13414412</c:v>
                </c:pt>
                <c:pt idx="3">
                  <c:v>9396812.4100000001</c:v>
                </c:pt>
                <c:pt idx="4">
                  <c:v>11901394.1</c:v>
                </c:pt>
                <c:pt idx="5">
                  <c:v>13333806.199999999</c:v>
                </c:pt>
                <c:pt idx="6">
                  <c:v>10084824.390000001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33D5-4CCB-BD8D-6B6F4BA25DF4}"/>
            </c:ext>
          </c:extLst>
        </c:ser>
        <c:ser>
          <c:idx val="1"/>
          <c:order val="1"/>
          <c:tx>
            <c:strRef>
              <c:f>'Total Contributions'!$A$19</c:f>
              <c:strCache>
                <c:ptCount val="1"/>
                <c:pt idx="0">
                  <c:v>FY to Date Contributions</c:v>
                </c:pt>
              </c:strCache>
            </c:strRef>
          </c:tx>
          <c:spPr>
            <a:gradFill flip="none" rotWithShape="1">
              <a:gsLst>
                <a:gs pos="0">
                  <a:srgbClr val="00457C">
                    <a:shade val="30000"/>
                    <a:satMod val="115000"/>
                  </a:srgbClr>
                </a:gs>
                <a:gs pos="50000">
                  <a:srgbClr val="00457C">
                    <a:shade val="67500"/>
                    <a:satMod val="115000"/>
                  </a:srgbClr>
                </a:gs>
                <a:gs pos="100000">
                  <a:srgbClr val="00457C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c:spPr>
          <c:invertIfNegative val="0"/>
          <c:dLbls>
            <c:numFmt formatCode="&quot;$&quot;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'Total Contributions'!$B$3:$H$3</c:f>
              <c:numCache>
                <c:formatCode>mmmm</c:formatCode>
                <c:ptCount val="7"/>
                <c:pt idx="0">
                  <c:v>44865</c:v>
                </c:pt>
                <c:pt idx="1">
                  <c:v>44895</c:v>
                </c:pt>
                <c:pt idx="2">
                  <c:v>44926</c:v>
                </c:pt>
                <c:pt idx="3">
                  <c:v>44957</c:v>
                </c:pt>
                <c:pt idx="4">
                  <c:v>44985</c:v>
                </c:pt>
                <c:pt idx="5">
                  <c:v>45016</c:v>
                </c:pt>
                <c:pt idx="6">
                  <c:v>45046</c:v>
                </c:pt>
              </c:numCache>
              <c:extLst/>
            </c:numRef>
          </c:cat>
          <c:val>
            <c:numRef>
              <c:f>'Total Contributions'!$B$19:$H$19</c:f>
              <c:numCache>
                <c:formatCode>\$##,##0.00</c:formatCode>
                <c:ptCount val="7"/>
                <c:pt idx="0">
                  <c:v>9261280.709999999</c:v>
                </c:pt>
                <c:pt idx="1">
                  <c:v>13780472.009999998</c:v>
                </c:pt>
                <c:pt idx="2">
                  <c:v>27194884.009999998</c:v>
                </c:pt>
                <c:pt idx="3">
                  <c:v>36591696.420000002</c:v>
                </c:pt>
                <c:pt idx="4">
                  <c:v>48493090.520000003</c:v>
                </c:pt>
                <c:pt idx="5">
                  <c:v>61826896.719999999</c:v>
                </c:pt>
                <c:pt idx="6">
                  <c:v>71911721.109999999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33D5-4CCB-BD8D-6B6F4BA25DF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axId val="143893632"/>
        <c:axId val="143895168"/>
      </c:barChart>
      <c:dateAx>
        <c:axId val="143893632"/>
        <c:scaling>
          <c:orientation val="minMax"/>
        </c:scaling>
        <c:delete val="0"/>
        <c:axPos val="b"/>
        <c:numFmt formatCode="mmm\-yy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en-US"/>
          </a:p>
        </c:txPr>
        <c:crossAx val="143895168"/>
        <c:crosses val="autoZero"/>
        <c:auto val="1"/>
        <c:lblOffset val="100"/>
        <c:baseTimeUnit val="months"/>
      </c:dateAx>
      <c:valAx>
        <c:axId val="14389516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Assets in Millions</a:t>
                </a:r>
              </a:p>
            </c:rich>
          </c:tx>
          <c:overlay val="0"/>
        </c:title>
        <c:numFmt formatCode="&quot;$&quot;#,##0.0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en-US"/>
          </a:p>
        </c:txPr>
        <c:crossAx val="143893632"/>
        <c:crosses val="autoZero"/>
        <c:crossBetween val="between"/>
        <c:dispUnits>
          <c:builtInUnit val="millions"/>
        </c:dispUnits>
      </c:valAx>
    </c:plotArea>
    <c:legend>
      <c:legendPos val="b"/>
      <c:layout>
        <c:manualLayout>
          <c:xMode val="edge"/>
          <c:yMode val="edge"/>
          <c:x val="0.20297485792217151"/>
          <c:y val="0.84425559803213002"/>
          <c:w val="0.59405028415565697"/>
          <c:h val="8.026131018043034E-2"/>
        </c:manualLayout>
      </c:layout>
      <c:overlay val="0"/>
      <c:txPr>
        <a:bodyPr/>
        <a:lstStyle/>
        <a:p>
          <a:pPr>
            <a:defRPr sz="900"/>
          </a:pPr>
          <a:endParaRPr lang="en-US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9979163632697414E-2"/>
          <c:y val="2.7634706503980908E-2"/>
          <c:w val="0.90188840835941175"/>
          <c:h val="0.85723015581833628"/>
        </c:manualLayout>
      </c:layout>
      <c:barChart>
        <c:barDir val="col"/>
        <c:grouping val="clustered"/>
        <c:varyColors val="0"/>
        <c:ser>
          <c:idx val="0"/>
          <c:order val="0"/>
          <c:spPr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'Total Plan Penetration'!$W$2:$Z$2</c:f>
              <c:strCache>
                <c:ptCount val="4"/>
                <c:pt idx="0">
                  <c:v>Q3 2021-2022</c:v>
                </c:pt>
                <c:pt idx="1">
                  <c:v>Q4 2021-2022</c:v>
                </c:pt>
                <c:pt idx="2">
                  <c:v>Q1 2022-2023</c:v>
                </c:pt>
                <c:pt idx="3">
                  <c:v>Q2 2022-2023</c:v>
                </c:pt>
              </c:strCache>
              <c:extLst/>
            </c:strRef>
          </c:cat>
          <c:val>
            <c:numRef>
              <c:f>'Total Plan Penetration'!$W$7:$Z$7</c:f>
              <c:numCache>
                <c:formatCode>0%</c:formatCode>
                <c:ptCount val="4"/>
                <c:pt idx="0">
                  <c:v>0.6797553424450653</c:v>
                </c:pt>
                <c:pt idx="1">
                  <c:v>0.69</c:v>
                </c:pt>
                <c:pt idx="2">
                  <c:v>0.69</c:v>
                </c:pt>
                <c:pt idx="3">
                  <c:v>0.74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A043-4BAA-90F8-0D8AC21575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6014976"/>
        <c:axId val="146016896"/>
      </c:barChart>
      <c:catAx>
        <c:axId val="14601497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% Penetration</a:t>
                </a:r>
              </a:p>
            </c:rich>
          </c:tx>
          <c:overlay val="0"/>
        </c:title>
        <c:numFmt formatCode="General" sourceLinked="0"/>
        <c:majorTickMark val="out"/>
        <c:minorTickMark val="none"/>
        <c:tickLblPos val="nextTo"/>
        <c:crossAx val="146016896"/>
        <c:crosses val="autoZero"/>
        <c:auto val="1"/>
        <c:lblAlgn val="ctr"/>
        <c:lblOffset val="100"/>
        <c:noMultiLvlLbl val="0"/>
      </c:catAx>
      <c:valAx>
        <c:axId val="146016896"/>
        <c:scaling>
          <c:orientation val="minMax"/>
          <c:max val="1"/>
          <c:min val="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Pentration Percentage</a:t>
                </a:r>
              </a:p>
            </c:rich>
          </c:tx>
          <c:overlay val="0"/>
        </c:title>
        <c:numFmt formatCode="0%" sourceLinked="1"/>
        <c:majorTickMark val="out"/>
        <c:minorTickMark val="none"/>
        <c:tickLblPos val="nextTo"/>
        <c:crossAx val="14601497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'Beneficiaries on file'!$A$52</c:f>
              <c:strCache>
                <c:ptCount val="1"/>
                <c:pt idx="0">
                  <c:v>457(b) Participants with Beneficiaies </c:v>
                </c:pt>
              </c:strCache>
            </c:strRef>
          </c:tx>
          <c:spPr>
            <a:gradFill flip="none" rotWithShape="1">
              <a:gsLst>
                <a:gs pos="0">
                  <a:schemeClr val="accent2">
                    <a:shade val="30000"/>
                    <a:satMod val="115000"/>
                  </a:schemeClr>
                </a:gs>
                <a:gs pos="50000">
                  <a:schemeClr val="accent2">
                    <a:shade val="67500"/>
                    <a:satMod val="115000"/>
                  </a:schemeClr>
                </a:gs>
                <a:gs pos="100000">
                  <a:schemeClr val="accent2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cat>
            <c:strRef>
              <c:f>'Beneficiaries on file'!$E$51:$H$51</c:f>
              <c:strCache>
                <c:ptCount val="4"/>
                <c:pt idx="0">
                  <c:v>3rd Quarter 2021-2022</c:v>
                </c:pt>
                <c:pt idx="1">
                  <c:v>4th Quarter 2021-2022</c:v>
                </c:pt>
                <c:pt idx="2">
                  <c:v>1st Quarter 2022-2023</c:v>
                </c:pt>
                <c:pt idx="3">
                  <c:v>2nd Quarter 2022-2023</c:v>
                </c:pt>
              </c:strCache>
              <c:extLst/>
            </c:strRef>
          </c:cat>
          <c:val>
            <c:numRef>
              <c:f>'Beneficiaries on file'!$E$52:$H$52</c:f>
              <c:numCache>
                <c:formatCode>#,##0</c:formatCode>
                <c:ptCount val="4"/>
                <c:pt idx="0">
                  <c:v>15573</c:v>
                </c:pt>
                <c:pt idx="1">
                  <c:v>15562</c:v>
                </c:pt>
                <c:pt idx="2" formatCode="_(* #,##0_);_(* \(#,##0\);_(* &quot;-&quot;??_);_(@_)">
                  <c:v>15710</c:v>
                </c:pt>
                <c:pt idx="3" formatCode="_(* #,##0_);_(* \(#,##0\);_(* &quot;-&quot;??_);_(@_)">
                  <c:v>15563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4DB7-4F82-9103-FF63AACC3AB7}"/>
            </c:ext>
          </c:extLst>
        </c:ser>
        <c:ser>
          <c:idx val="1"/>
          <c:order val="1"/>
          <c:tx>
            <c:strRef>
              <c:f>'Beneficiaries on file'!$A$53</c:f>
              <c:strCache>
                <c:ptCount val="1"/>
                <c:pt idx="0">
                  <c:v>457(b) Total Number of Participants</c:v>
                </c:pt>
              </c:strCache>
            </c:strRef>
          </c:tx>
          <c:spPr>
            <a:gradFill flip="none" rotWithShape="1">
              <a:gsLst>
                <a:gs pos="0">
                  <a:srgbClr val="1F497D">
                    <a:shade val="30000"/>
                    <a:satMod val="115000"/>
                  </a:srgbClr>
                </a:gs>
                <a:gs pos="50000">
                  <a:srgbClr val="1F497D">
                    <a:shade val="67500"/>
                    <a:satMod val="115000"/>
                  </a:srgbClr>
                </a:gs>
                <a:gs pos="100000">
                  <a:srgbClr val="1F497D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cat>
            <c:strRef>
              <c:f>'Beneficiaries on file'!$E$51:$H$51</c:f>
              <c:strCache>
                <c:ptCount val="4"/>
                <c:pt idx="0">
                  <c:v>3rd Quarter 2021-2022</c:v>
                </c:pt>
                <c:pt idx="1">
                  <c:v>4th Quarter 2021-2022</c:v>
                </c:pt>
                <c:pt idx="2">
                  <c:v>1st Quarter 2022-2023</c:v>
                </c:pt>
                <c:pt idx="3">
                  <c:v>2nd Quarter 2022-2023</c:v>
                </c:pt>
              </c:strCache>
              <c:extLst/>
            </c:strRef>
          </c:cat>
          <c:val>
            <c:numRef>
              <c:f>'Beneficiaries on file'!$E$53:$H$53</c:f>
              <c:numCache>
                <c:formatCode>#,##0</c:formatCode>
                <c:ptCount val="4"/>
                <c:pt idx="0">
                  <c:v>30641</c:v>
                </c:pt>
                <c:pt idx="1">
                  <c:v>31847</c:v>
                </c:pt>
                <c:pt idx="2" formatCode="_(* #,##0_);_(* \(#,##0\);_(* &quot;-&quot;??_);_(@_)">
                  <c:v>32495</c:v>
                </c:pt>
                <c:pt idx="3" formatCode="_(* #,##0_);_(* \(#,##0\);_(* &quot;-&quot;??_);_(@_)">
                  <c:v>33454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4DB7-4F82-9103-FF63AACC3A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5207552"/>
        <c:axId val="135254400"/>
      </c:barChart>
      <c:catAx>
        <c:axId val="1352075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35254400"/>
        <c:crosses val="autoZero"/>
        <c:auto val="1"/>
        <c:lblAlgn val="ctr"/>
        <c:lblOffset val="100"/>
        <c:noMultiLvlLbl val="0"/>
      </c:catAx>
      <c:valAx>
        <c:axId val="135254400"/>
        <c:scaling>
          <c:orientation val="minMax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crossAx val="135207552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6776569873673972"/>
          <c:y val="4.9327354260089683E-2"/>
          <c:w val="0.79216752329998819"/>
          <c:h val="0.66750997493026376"/>
        </c:manualLayout>
      </c:layout>
      <c:barChart>
        <c:barDir val="col"/>
        <c:grouping val="stacked"/>
        <c:varyColors val="0"/>
        <c:ser>
          <c:idx val="3"/>
          <c:order val="0"/>
          <c:tx>
            <c:strRef>
              <c:f>'Customer Service Utilization'!$B$10</c:f>
              <c:strCache>
                <c:ptCount val="1"/>
                <c:pt idx="0">
                  <c:v>Call Center</c:v>
                </c:pt>
              </c:strCache>
            </c:strRef>
          </c:tx>
          <c:spPr>
            <a:gradFill flip="none" rotWithShape="1">
              <a:gsLst>
                <a:gs pos="0">
                  <a:schemeClr val="accent2">
                    <a:shade val="30000"/>
                    <a:satMod val="115000"/>
                  </a:schemeClr>
                </a:gs>
                <a:gs pos="50000">
                  <a:schemeClr val="accent2">
                    <a:shade val="67500"/>
                    <a:satMod val="115000"/>
                  </a:schemeClr>
                </a:gs>
                <a:gs pos="100000">
                  <a:schemeClr val="accent2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cat>
            <c:numRef>
              <c:f>'Customer Service Utilization'!$A$11:$A$17</c:f>
              <c:numCache>
                <c:formatCode>mmm\-yy</c:formatCode>
                <c:ptCount val="7"/>
                <c:pt idx="0">
                  <c:v>45230</c:v>
                </c:pt>
                <c:pt idx="1">
                  <c:v>45260</c:v>
                </c:pt>
                <c:pt idx="2">
                  <c:v>45291</c:v>
                </c:pt>
                <c:pt idx="3">
                  <c:v>45322</c:v>
                </c:pt>
                <c:pt idx="4">
                  <c:v>45351</c:v>
                </c:pt>
                <c:pt idx="5">
                  <c:v>45382</c:v>
                </c:pt>
                <c:pt idx="6">
                  <c:v>45412</c:v>
                </c:pt>
              </c:numCache>
              <c:extLst/>
            </c:numRef>
          </c:cat>
          <c:val>
            <c:numRef>
              <c:f>'Customer Service Utilization'!$B$11:$B$17</c:f>
              <c:numCache>
                <c:formatCode>_(* #,##0_);_(* \(#,##0\);_(* "-"??_);_(@_)</c:formatCode>
                <c:ptCount val="7"/>
                <c:pt idx="0">
                  <c:v>4577</c:v>
                </c:pt>
                <c:pt idx="1">
                  <c:v>3811</c:v>
                </c:pt>
                <c:pt idx="2">
                  <c:v>3762</c:v>
                </c:pt>
                <c:pt idx="3">
                  <c:v>3299</c:v>
                </c:pt>
                <c:pt idx="4">
                  <c:v>2577</c:v>
                </c:pt>
                <c:pt idx="5">
                  <c:v>2418</c:v>
                </c:pt>
                <c:pt idx="6">
                  <c:v>2086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6331-4C29-A958-0BB71DAAFCB6}"/>
            </c:ext>
          </c:extLst>
        </c:ser>
        <c:ser>
          <c:idx val="4"/>
          <c:order val="1"/>
          <c:tx>
            <c:strRef>
              <c:f>'Customer Service Utilization'!$C$10</c:f>
              <c:strCache>
                <c:ptCount val="1"/>
                <c:pt idx="0">
                  <c:v>VRU</c:v>
                </c:pt>
              </c:strCache>
            </c:strRef>
          </c:tx>
          <c:spPr>
            <a:gradFill flip="none" rotWithShape="1">
              <a:gsLst>
                <a:gs pos="0">
                  <a:srgbClr val="1F497D">
                    <a:shade val="30000"/>
                    <a:satMod val="115000"/>
                  </a:srgbClr>
                </a:gs>
                <a:gs pos="50000">
                  <a:srgbClr val="1F497D">
                    <a:shade val="67500"/>
                    <a:satMod val="115000"/>
                  </a:srgbClr>
                </a:gs>
                <a:gs pos="100000">
                  <a:srgbClr val="1F497D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ysClr val="windowText" lastClr="000000"/>
              </a:solidFill>
            </a:ln>
          </c:spPr>
          <c:invertIfNegative val="0"/>
          <c:cat>
            <c:numRef>
              <c:f>'Customer Service Utilization'!$A$11:$A$17</c:f>
              <c:numCache>
                <c:formatCode>mmm\-yy</c:formatCode>
                <c:ptCount val="7"/>
                <c:pt idx="0">
                  <c:v>45230</c:v>
                </c:pt>
                <c:pt idx="1">
                  <c:v>45260</c:v>
                </c:pt>
                <c:pt idx="2">
                  <c:v>45291</c:v>
                </c:pt>
                <c:pt idx="3">
                  <c:v>45322</c:v>
                </c:pt>
                <c:pt idx="4">
                  <c:v>45351</c:v>
                </c:pt>
                <c:pt idx="5">
                  <c:v>45382</c:v>
                </c:pt>
                <c:pt idx="6">
                  <c:v>45412</c:v>
                </c:pt>
              </c:numCache>
              <c:extLst/>
            </c:numRef>
          </c:cat>
          <c:val>
            <c:numRef>
              <c:f>'Customer Service Utilization'!$C$11:$C$17</c:f>
              <c:numCache>
                <c:formatCode>_(* #,##0_);_(* \(#,##0\);_(* "-"??_);_(@_)</c:formatCode>
                <c:ptCount val="7"/>
                <c:pt idx="0">
                  <c:v>5643</c:v>
                </c:pt>
                <c:pt idx="1">
                  <c:v>4898</c:v>
                </c:pt>
                <c:pt idx="2">
                  <c:v>4814</c:v>
                </c:pt>
                <c:pt idx="3">
                  <c:v>4168</c:v>
                </c:pt>
                <c:pt idx="4">
                  <c:v>3356</c:v>
                </c:pt>
                <c:pt idx="5">
                  <c:v>3100</c:v>
                </c:pt>
                <c:pt idx="6">
                  <c:v>2883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6331-4C29-A958-0BB71DAAFCB6}"/>
            </c:ext>
          </c:extLst>
        </c:ser>
        <c:ser>
          <c:idx val="5"/>
          <c:order val="2"/>
          <c:tx>
            <c:strRef>
              <c:f>'Customer Service Utilization'!$D$10</c:f>
              <c:strCache>
                <c:ptCount val="1"/>
                <c:pt idx="0">
                  <c:v>Internet</c:v>
                </c:pt>
              </c:strCache>
            </c:strRef>
          </c:tx>
          <c:spPr>
            <a:gradFill flip="none" rotWithShape="1">
              <a:gsLst>
                <a:gs pos="0">
                  <a:sysClr val="window" lastClr="FFFFFF">
                    <a:lumMod val="65000"/>
                    <a:shade val="30000"/>
                    <a:satMod val="115000"/>
                  </a:sysClr>
                </a:gs>
                <a:gs pos="50000">
                  <a:sysClr val="window" lastClr="FFFFFF">
                    <a:lumMod val="6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65000"/>
                    <a:shade val="100000"/>
                    <a:satMod val="115000"/>
                  </a:sysClr>
                </a:gs>
              </a:gsLst>
              <a:lin ang="13500000" scaled="1"/>
              <a:tileRect/>
            </a:gradFill>
            <a:ln>
              <a:solidFill>
                <a:sysClr val="windowText" lastClr="000000"/>
              </a:solidFill>
            </a:ln>
          </c:spPr>
          <c:invertIfNegative val="0"/>
          <c:cat>
            <c:numRef>
              <c:f>'Customer Service Utilization'!$A$11:$A$17</c:f>
              <c:numCache>
                <c:formatCode>mmm\-yy</c:formatCode>
                <c:ptCount val="7"/>
                <c:pt idx="0">
                  <c:v>45230</c:v>
                </c:pt>
                <c:pt idx="1">
                  <c:v>45260</c:v>
                </c:pt>
                <c:pt idx="2">
                  <c:v>45291</c:v>
                </c:pt>
                <c:pt idx="3">
                  <c:v>45322</c:v>
                </c:pt>
                <c:pt idx="4">
                  <c:v>45351</c:v>
                </c:pt>
                <c:pt idx="5">
                  <c:v>45382</c:v>
                </c:pt>
                <c:pt idx="6">
                  <c:v>45412</c:v>
                </c:pt>
              </c:numCache>
              <c:extLst/>
            </c:numRef>
          </c:cat>
          <c:val>
            <c:numRef>
              <c:f>'Customer Service Utilization'!$D$11:$D$17</c:f>
              <c:numCache>
                <c:formatCode>_(* #,##0_);_(* \(#,##0\);_(* "-"??_);_(@_)</c:formatCode>
                <c:ptCount val="7"/>
                <c:pt idx="0">
                  <c:v>4447</c:v>
                </c:pt>
                <c:pt idx="1">
                  <c:v>4888</c:v>
                </c:pt>
                <c:pt idx="2">
                  <c:v>4550</c:v>
                </c:pt>
                <c:pt idx="3">
                  <c:v>4758</c:v>
                </c:pt>
                <c:pt idx="4">
                  <c:v>5720</c:v>
                </c:pt>
                <c:pt idx="5">
                  <c:v>5605</c:v>
                </c:pt>
                <c:pt idx="6">
                  <c:v>5004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2-6331-4C29-A958-0BB71DAAFC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44055680"/>
        <c:axId val="144061568"/>
        <c:extLst/>
      </c:barChart>
      <c:dateAx>
        <c:axId val="144055680"/>
        <c:scaling>
          <c:orientation val="minMax"/>
        </c:scaling>
        <c:delete val="0"/>
        <c:axPos val="b"/>
        <c:numFmt formatCode="mmm\-yy" sourceLinked="0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44061568"/>
        <c:crosses val="autoZero"/>
        <c:auto val="1"/>
        <c:lblOffset val="100"/>
        <c:baseTimeUnit val="months"/>
      </c:dateAx>
      <c:valAx>
        <c:axId val="144061568"/>
        <c:scaling>
          <c:orientation val="minMax"/>
        </c:scaling>
        <c:delete val="0"/>
        <c:axPos val="l"/>
        <c:majorGridlines/>
        <c:numFmt formatCode="_(* #,##0_);_(* \(#,##0\);_(* &quot;-&quot;??_);_(@_)" sourceLinked="1"/>
        <c:majorTickMark val="out"/>
        <c:minorTickMark val="none"/>
        <c:tickLblPos val="nextTo"/>
        <c:crossAx val="144055680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9579212306186162E-2"/>
          <c:y val="7.6323820857518251E-2"/>
          <c:w val="0.50368780559528181"/>
          <c:h val="0.8647543329037275"/>
        </c:manualLayout>
      </c:layout>
      <c:pieChart>
        <c:varyColors val="1"/>
        <c:ser>
          <c:idx val="0"/>
          <c:order val="0"/>
          <c:spPr>
            <a:ln>
              <a:solidFill>
                <a:sysClr val="windowText" lastClr="000000"/>
              </a:solidFill>
            </a:ln>
          </c:spPr>
          <c:dPt>
            <c:idx val="0"/>
            <c:bubble3D val="0"/>
            <c:spPr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ysClr val="windowText" lastClr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C156-4FDE-91E3-F7456164FE2B}"/>
              </c:ext>
            </c:extLst>
          </c:dPt>
          <c:dPt>
            <c:idx val="1"/>
            <c:bubble3D val="0"/>
            <c:spPr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ysClr val="windowText" lastClr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C156-4FDE-91E3-F7456164FE2B}"/>
              </c:ext>
            </c:extLst>
          </c:dPt>
          <c:dPt>
            <c:idx val="2"/>
            <c:bubble3D val="0"/>
            <c:spPr>
              <a:gradFill flip="none" rotWithShape="1">
                <a:gsLst>
                  <a:gs pos="0">
                    <a:srgbClr val="4F81BD">
                      <a:lumMod val="75000"/>
                      <a:shade val="30000"/>
                      <a:satMod val="115000"/>
                    </a:srgbClr>
                  </a:gs>
                  <a:gs pos="50000">
                    <a:srgbClr val="4F81BD">
                      <a:lumMod val="75000"/>
                      <a:shade val="67500"/>
                      <a:satMod val="115000"/>
                    </a:srgbClr>
                  </a:gs>
                  <a:gs pos="100000">
                    <a:srgbClr val="4F81BD">
                      <a:lumMod val="75000"/>
                      <a:shade val="100000"/>
                      <a:satMod val="115000"/>
                    </a:srgbClr>
                  </a:gs>
                </a:gsLst>
                <a:lin ang="13500000" scaled="1"/>
                <a:tileRect/>
              </a:gradFill>
              <a:ln>
                <a:solidFill>
                  <a:sysClr val="windowText" lastClr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C156-4FDE-91E3-F7456164FE2B}"/>
              </c:ext>
            </c:extLst>
          </c:dPt>
          <c:dPt>
            <c:idx val="3"/>
            <c:bubble3D val="0"/>
            <c:spPr>
              <a:gradFill flip="none" rotWithShape="1">
                <a:gsLst>
                  <a:gs pos="0">
                    <a:sysClr val="window" lastClr="FFFFFF">
                      <a:lumMod val="65000"/>
                      <a:shade val="30000"/>
                      <a:satMod val="115000"/>
                    </a:sysClr>
                  </a:gs>
                  <a:gs pos="50000">
                    <a:sysClr val="window" lastClr="FFFFFF">
                      <a:lumMod val="65000"/>
                      <a:shade val="67500"/>
                      <a:satMod val="115000"/>
                    </a:sysClr>
                  </a:gs>
                  <a:gs pos="100000">
                    <a:sysClr val="window" lastClr="FFFFFF">
                      <a:lumMod val="65000"/>
                      <a:shade val="100000"/>
                      <a:satMod val="115000"/>
                    </a:sysClr>
                  </a:gs>
                </a:gsLst>
                <a:lin ang="13500000" scaled="1"/>
                <a:tileRect/>
              </a:gradFill>
              <a:ln>
                <a:solidFill>
                  <a:sysClr val="windowText" lastClr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C156-4FDE-91E3-F7456164FE2B}"/>
              </c:ext>
            </c:extLst>
          </c:dPt>
          <c:dPt>
            <c:idx val="4"/>
            <c:bubble3D val="0"/>
            <c:spPr>
              <a:gradFill flip="none" rotWithShape="1">
                <a:gsLst>
                  <a:gs pos="0">
                    <a:schemeClr val="accent5">
                      <a:shade val="30000"/>
                      <a:satMod val="115000"/>
                    </a:schemeClr>
                  </a:gs>
                  <a:gs pos="50000">
                    <a:schemeClr val="accent5">
                      <a:shade val="67500"/>
                      <a:satMod val="115000"/>
                    </a:schemeClr>
                  </a:gs>
                  <a:gs pos="100000">
                    <a:schemeClr val="accent5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ysClr val="windowText" lastClr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C156-4FDE-91E3-F7456164FE2B}"/>
              </c:ext>
            </c:extLst>
          </c:dPt>
          <c:dPt>
            <c:idx val="5"/>
            <c:bubble3D val="0"/>
            <c:spPr>
              <a:solidFill>
                <a:srgbClr val="4BACC6"/>
              </a:solidFill>
              <a:ln>
                <a:solidFill>
                  <a:sysClr val="windowText" lastClr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C156-4FDE-91E3-F7456164FE2B}"/>
              </c:ext>
            </c:extLst>
          </c:dPt>
          <c:dPt>
            <c:idx val="6"/>
            <c:bubble3D val="0"/>
            <c:spPr>
              <a:solidFill>
                <a:srgbClr val="1F497D">
                  <a:lumMod val="75000"/>
                </a:srgbClr>
              </a:solidFill>
              <a:ln>
                <a:solidFill>
                  <a:sysClr val="windowText" lastClr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C156-4FDE-91E3-F7456164FE2B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'Field activity'!$EL$38:$EL$41</c:f>
              <c:strCache>
                <c:ptCount val="4"/>
                <c:pt idx="0">
                  <c:v>Virtual One-on-One Calls</c:v>
                </c:pt>
                <c:pt idx="1">
                  <c:v>Education</c:v>
                </c:pt>
                <c:pt idx="2">
                  <c:v>CFP Consultation</c:v>
                </c:pt>
                <c:pt idx="3">
                  <c:v>Orientation</c:v>
                </c:pt>
              </c:strCache>
            </c:strRef>
          </c:cat>
          <c:val>
            <c:numRef>
              <c:f>'Field activity'!$EM$38:$EM$41</c:f>
              <c:numCache>
                <c:formatCode>General</c:formatCode>
                <c:ptCount val="4"/>
                <c:pt idx="0">
                  <c:v>514</c:v>
                </c:pt>
                <c:pt idx="1">
                  <c:v>10</c:v>
                </c:pt>
                <c:pt idx="2">
                  <c:v>25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C156-4FDE-91E3-F7456164FE2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1326043795673768"/>
          <c:y val="0.50715238776156557"/>
          <c:w val="0.3780408842422881"/>
          <c:h val="0.27193576609375442"/>
        </c:manualLayout>
      </c:layout>
      <c:overlay val="0"/>
      <c:txPr>
        <a:bodyPr/>
        <a:lstStyle/>
        <a:p>
          <a:pPr rtl="0">
            <a:defRPr sz="1600"/>
          </a:pPr>
          <a:endParaRPr lang="en-US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5.809450408002733E-2"/>
          <c:y val="3.8297885172687278E-2"/>
          <c:w val="0.9136512073225963"/>
          <c:h val="0.68606389213063912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'Field Activity by Month'!$B$19</c:f>
              <c:strCache>
                <c:ptCount val="1"/>
                <c:pt idx="0">
                  <c:v>Total # of Meetings</c:v>
                </c:pt>
              </c:strCache>
            </c:strRef>
          </c:tx>
          <c:spPr>
            <a:gradFill flip="none" rotWithShape="1">
              <a:gsLst>
                <a:gs pos="0">
                  <a:srgbClr val="00457C">
                    <a:shade val="30000"/>
                    <a:satMod val="115000"/>
                  </a:srgbClr>
                </a:gs>
                <a:gs pos="50000">
                  <a:srgbClr val="00457C">
                    <a:shade val="67500"/>
                    <a:satMod val="115000"/>
                  </a:srgbClr>
                </a:gs>
                <a:gs pos="100000">
                  <a:srgbClr val="00457C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'Field Activity by Month'!$A$20:$A$26</c:f>
              <c:strCache>
                <c:ptCount val="7"/>
                <c:pt idx="0">
                  <c:v>October</c:v>
                </c:pt>
                <c:pt idx="1">
                  <c:v>November</c:v>
                </c:pt>
                <c:pt idx="2">
                  <c:v>December </c:v>
                </c:pt>
                <c:pt idx="3">
                  <c:v>January </c:v>
                </c:pt>
                <c:pt idx="4">
                  <c:v>February</c:v>
                </c:pt>
                <c:pt idx="5">
                  <c:v>March</c:v>
                </c:pt>
                <c:pt idx="6">
                  <c:v>April</c:v>
                </c:pt>
              </c:strCache>
              <c:extLst/>
            </c:strRef>
          </c:cat>
          <c:val>
            <c:numRef>
              <c:f>'Field Activity by Month'!$B$20:$B$26</c:f>
              <c:numCache>
                <c:formatCode>_(* #,##0_);_(* \(#,##0\);_(* "-"??_);_(@_)</c:formatCode>
                <c:ptCount val="7"/>
                <c:pt idx="0">
                  <c:v>7</c:v>
                </c:pt>
                <c:pt idx="1">
                  <c:v>14</c:v>
                </c:pt>
                <c:pt idx="2">
                  <c:v>8</c:v>
                </c:pt>
                <c:pt idx="3">
                  <c:v>10</c:v>
                </c:pt>
                <c:pt idx="4">
                  <c:v>3</c:v>
                </c:pt>
                <c:pt idx="5" formatCode="General">
                  <c:v>13</c:v>
                </c:pt>
                <c:pt idx="6" formatCode="General">
                  <c:v>17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8D81-4797-82AC-0123197C3215}"/>
            </c:ext>
          </c:extLst>
        </c:ser>
        <c:ser>
          <c:idx val="0"/>
          <c:order val="1"/>
          <c:tx>
            <c:strRef>
              <c:f>'Field Activity by Month'!$C$19</c:f>
              <c:strCache>
                <c:ptCount val="1"/>
                <c:pt idx="0">
                  <c:v>Total Amount of Participants</c:v>
                </c:pt>
              </c:strCache>
            </c:strRef>
          </c:tx>
          <c:spPr>
            <a:gradFill flip="none" rotWithShape="1">
              <a:gsLst>
                <a:gs pos="0">
                  <a:srgbClr val="D71920">
                    <a:shade val="30000"/>
                    <a:satMod val="115000"/>
                  </a:srgbClr>
                </a:gs>
                <a:gs pos="50000">
                  <a:srgbClr val="D71920">
                    <a:shade val="67500"/>
                    <a:satMod val="115000"/>
                  </a:srgbClr>
                </a:gs>
                <a:gs pos="100000">
                  <a:srgbClr val="D7192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'Field Activity by Month'!$A$20:$A$26</c:f>
              <c:strCache>
                <c:ptCount val="7"/>
                <c:pt idx="0">
                  <c:v>October</c:v>
                </c:pt>
                <c:pt idx="1">
                  <c:v>November</c:v>
                </c:pt>
                <c:pt idx="2">
                  <c:v>December </c:v>
                </c:pt>
                <c:pt idx="3">
                  <c:v>January </c:v>
                </c:pt>
                <c:pt idx="4">
                  <c:v>February</c:v>
                </c:pt>
                <c:pt idx="5">
                  <c:v>March</c:v>
                </c:pt>
                <c:pt idx="6">
                  <c:v>April</c:v>
                </c:pt>
              </c:strCache>
              <c:extLst/>
            </c:strRef>
          </c:cat>
          <c:val>
            <c:numRef>
              <c:f>'Field Activity by Month'!$C$20:$C$26</c:f>
              <c:numCache>
                <c:formatCode>_(* #,##0_);_(* \(#,##0\);_(* "-"??_);_(@_)</c:formatCode>
                <c:ptCount val="7"/>
                <c:pt idx="0">
                  <c:v>49</c:v>
                </c:pt>
                <c:pt idx="1">
                  <c:v>219</c:v>
                </c:pt>
                <c:pt idx="2">
                  <c:v>246</c:v>
                </c:pt>
                <c:pt idx="3">
                  <c:v>189</c:v>
                </c:pt>
                <c:pt idx="4">
                  <c:v>22</c:v>
                </c:pt>
                <c:pt idx="5">
                  <c:v>109</c:v>
                </c:pt>
                <c:pt idx="6">
                  <c:v>211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8D81-4797-82AC-0123197C321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4300288"/>
        <c:axId val="144318464"/>
      </c:barChart>
      <c:catAx>
        <c:axId val="1443002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4318464"/>
        <c:crosses val="autoZero"/>
        <c:auto val="1"/>
        <c:lblAlgn val="ctr"/>
        <c:lblOffset val="100"/>
        <c:noMultiLvlLbl val="0"/>
      </c:catAx>
      <c:valAx>
        <c:axId val="144318464"/>
        <c:scaling>
          <c:orientation val="minMax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crossAx val="14430028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1451266119484813"/>
          <c:y val="0.82951812012669468"/>
          <c:w val="0.55886569678285669"/>
          <c:h val="7.2609506654215672E-2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6776569873673972"/>
          <c:y val="6.9456331545513339E-2"/>
          <c:w val="0.79216752329998819"/>
          <c:h val="0.6473810338925025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'Ppt by Status Tables Charts'!$A$40</c:f>
              <c:strCache>
                <c:ptCount val="1"/>
                <c:pt idx="0">
                  <c:v>Active</c:v>
                </c:pt>
              </c:strCache>
            </c:strRef>
          </c:tx>
          <c:spPr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cat>
            <c:strRef>
              <c:f>'Ppt by Status Tables Charts'!$B$39:$H$39</c:f>
              <c:strCache>
                <c:ptCount val="7"/>
                <c:pt idx="0">
                  <c:v>Oct-22</c:v>
                </c:pt>
                <c:pt idx="1">
                  <c:v>Nov-22</c:v>
                </c:pt>
                <c:pt idx="2">
                  <c:v>Dec-22</c:v>
                </c:pt>
                <c:pt idx="3">
                  <c:v>Jan-23</c:v>
                </c:pt>
                <c:pt idx="4">
                  <c:v>Feb-23</c:v>
                </c:pt>
                <c:pt idx="5">
                  <c:v>Mar-23</c:v>
                </c:pt>
                <c:pt idx="6">
                  <c:v>Apr-23</c:v>
                </c:pt>
              </c:strCache>
              <c:extLst/>
            </c:strRef>
          </c:cat>
          <c:val>
            <c:numRef>
              <c:f>'Ppt by Status Tables Charts'!$B$40:$H$40</c:f>
              <c:numCache>
                <c:formatCode>_(* #,##0_);_(* \(#,##0\);_(* "-"??_);_(@_)</c:formatCode>
                <c:ptCount val="7"/>
                <c:pt idx="0">
                  <c:v>22922</c:v>
                </c:pt>
                <c:pt idx="1">
                  <c:v>23098</c:v>
                </c:pt>
                <c:pt idx="2">
                  <c:v>23224</c:v>
                </c:pt>
                <c:pt idx="3">
                  <c:v>23746</c:v>
                </c:pt>
                <c:pt idx="4">
                  <c:v>23763</c:v>
                </c:pt>
                <c:pt idx="5">
                  <c:v>23966</c:v>
                </c:pt>
                <c:pt idx="6">
                  <c:v>24117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CCA2-4187-8054-02C59C05663C}"/>
            </c:ext>
          </c:extLst>
        </c:ser>
        <c:ser>
          <c:idx val="1"/>
          <c:order val="1"/>
          <c:tx>
            <c:strRef>
              <c:f>'Ppt by Status Tables Charts'!$A$41</c:f>
              <c:strCache>
                <c:ptCount val="1"/>
                <c:pt idx="0">
                  <c:v>Inactive</c:v>
                </c:pt>
              </c:strCache>
            </c:strRef>
          </c:tx>
          <c:spPr>
            <a:solidFill>
              <a:srgbClr val="1F497D"/>
            </a:solidFill>
            <a:ln>
              <a:solidFill>
                <a:schemeClr val="tx1"/>
              </a:solidFill>
            </a:ln>
          </c:spPr>
          <c:invertIfNegative val="0"/>
          <c:cat>
            <c:strRef>
              <c:f>'Ppt by Status Tables Charts'!$B$39:$H$39</c:f>
              <c:strCache>
                <c:ptCount val="7"/>
                <c:pt idx="0">
                  <c:v>Oct-22</c:v>
                </c:pt>
                <c:pt idx="1">
                  <c:v>Nov-22</c:v>
                </c:pt>
                <c:pt idx="2">
                  <c:v>Dec-22</c:v>
                </c:pt>
                <c:pt idx="3">
                  <c:v>Jan-23</c:v>
                </c:pt>
                <c:pt idx="4">
                  <c:v>Feb-23</c:v>
                </c:pt>
                <c:pt idx="5">
                  <c:v>Mar-23</c:v>
                </c:pt>
                <c:pt idx="6">
                  <c:v>Apr-23</c:v>
                </c:pt>
              </c:strCache>
              <c:extLst/>
            </c:strRef>
          </c:cat>
          <c:val>
            <c:numRef>
              <c:f>'Ppt by Status Tables Charts'!$B$41:$H$41</c:f>
              <c:numCache>
                <c:formatCode>_(* #,##0_);_(* \(#,##0\);_(* "-"??_);_(@_)</c:formatCode>
                <c:ptCount val="7"/>
                <c:pt idx="0">
                  <c:v>4110</c:v>
                </c:pt>
                <c:pt idx="1">
                  <c:v>4215</c:v>
                </c:pt>
                <c:pt idx="2">
                  <c:v>4358</c:v>
                </c:pt>
                <c:pt idx="3">
                  <c:v>4398</c:v>
                </c:pt>
                <c:pt idx="4">
                  <c:v>4592</c:v>
                </c:pt>
                <c:pt idx="5">
                  <c:v>4699</c:v>
                </c:pt>
                <c:pt idx="6">
                  <c:v>4743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CCA2-4187-8054-02C59C05663C}"/>
            </c:ext>
          </c:extLst>
        </c:ser>
        <c:ser>
          <c:idx val="2"/>
          <c:order val="2"/>
          <c:tx>
            <c:strRef>
              <c:f>'Ppt by Status Tables Charts'!$A$42</c:f>
              <c:strCache>
                <c:ptCount val="1"/>
                <c:pt idx="0">
                  <c:v>Separated from service</c:v>
                </c:pt>
              </c:strCache>
            </c:strRef>
          </c:tx>
          <c:spPr>
            <a:ln>
              <a:solidFill>
                <a:sysClr val="windowText" lastClr="000000"/>
              </a:solidFill>
            </a:ln>
          </c:spPr>
          <c:invertIfNegative val="0"/>
          <c:cat>
            <c:strRef>
              <c:f>'Ppt by Status Tables Charts'!$B$39:$H$39</c:f>
              <c:strCache>
                <c:ptCount val="7"/>
                <c:pt idx="0">
                  <c:v>Oct-22</c:v>
                </c:pt>
                <c:pt idx="1">
                  <c:v>Nov-22</c:v>
                </c:pt>
                <c:pt idx="2">
                  <c:v>Dec-22</c:v>
                </c:pt>
                <c:pt idx="3">
                  <c:v>Jan-23</c:v>
                </c:pt>
                <c:pt idx="4">
                  <c:v>Feb-23</c:v>
                </c:pt>
                <c:pt idx="5">
                  <c:v>Mar-23</c:v>
                </c:pt>
                <c:pt idx="6">
                  <c:v>Apr-23</c:v>
                </c:pt>
              </c:strCache>
              <c:extLst/>
            </c:strRef>
          </c:cat>
          <c:val>
            <c:numRef>
              <c:f>'Ppt by Status Tables Charts'!$B$42:$H$42</c:f>
              <c:numCache>
                <c:formatCode>_(* #,##0_);_(* \(#,##0\);_(* "-"??_);_(@_)</c:formatCode>
                <c:ptCount val="7"/>
                <c:pt idx="0">
                  <c:v>5178</c:v>
                </c:pt>
                <c:pt idx="1">
                  <c:v>5154</c:v>
                </c:pt>
                <c:pt idx="2">
                  <c:v>5128</c:v>
                </c:pt>
                <c:pt idx="3">
                  <c:v>5135</c:v>
                </c:pt>
                <c:pt idx="4">
                  <c:v>4833</c:v>
                </c:pt>
                <c:pt idx="5">
                  <c:v>4794</c:v>
                </c:pt>
                <c:pt idx="6">
                  <c:v>4776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2-CCA2-4187-8054-02C59C0566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44055680"/>
        <c:axId val="144061568"/>
      </c:barChart>
      <c:catAx>
        <c:axId val="1440556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en-US"/>
          </a:p>
        </c:txPr>
        <c:crossAx val="144061568"/>
        <c:crosses val="autoZero"/>
        <c:auto val="1"/>
        <c:lblAlgn val="ctr"/>
        <c:lblOffset val="100"/>
        <c:noMultiLvlLbl val="0"/>
      </c:catAx>
      <c:valAx>
        <c:axId val="144061568"/>
        <c:scaling>
          <c:orientation val="minMax"/>
        </c:scaling>
        <c:delete val="0"/>
        <c:axPos val="l"/>
        <c:majorGridlines/>
        <c:numFmt formatCode="_(* #,##0_);_(* \(#,##0\);_(* &quot;-&quot;??_);_(@_)" sourceLinked="1"/>
        <c:majorTickMark val="out"/>
        <c:minorTickMark val="none"/>
        <c:tickLblPos val="nextTo"/>
        <c:crossAx val="144055680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6776569873673972"/>
          <c:y val="7.4488537664675974E-2"/>
          <c:w val="0.79216752329998819"/>
          <c:h val="0.6423488277733399"/>
        </c:manualLayout>
      </c:layout>
      <c:barChart>
        <c:barDir val="col"/>
        <c:grouping val="stacked"/>
        <c:varyColors val="0"/>
        <c:ser>
          <c:idx val="3"/>
          <c:order val="0"/>
          <c:tx>
            <c:strRef>
              <c:f>'Customer Service Utilization'!$B$10</c:f>
              <c:strCache>
                <c:ptCount val="1"/>
                <c:pt idx="0">
                  <c:v>Call Center</c:v>
                </c:pt>
              </c:strCache>
            </c:strRef>
          </c:tx>
          <c:spPr>
            <a:gradFill flip="none" rotWithShape="1">
              <a:gsLst>
                <a:gs pos="0">
                  <a:schemeClr val="accent2">
                    <a:shade val="30000"/>
                    <a:satMod val="115000"/>
                  </a:schemeClr>
                </a:gs>
                <a:gs pos="50000">
                  <a:schemeClr val="accent2">
                    <a:shade val="67500"/>
                    <a:satMod val="115000"/>
                  </a:schemeClr>
                </a:gs>
                <a:gs pos="100000">
                  <a:schemeClr val="accent2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cat>
            <c:numRef>
              <c:f>'Customer Service Utilization'!$A$11:$A$17</c:f>
              <c:numCache>
                <c:formatCode>mmm\-yy</c:formatCode>
                <c:ptCount val="7"/>
                <c:pt idx="0">
                  <c:v>45230</c:v>
                </c:pt>
                <c:pt idx="1">
                  <c:v>45260</c:v>
                </c:pt>
                <c:pt idx="2">
                  <c:v>45291</c:v>
                </c:pt>
                <c:pt idx="3">
                  <c:v>45322</c:v>
                </c:pt>
                <c:pt idx="4">
                  <c:v>45351</c:v>
                </c:pt>
                <c:pt idx="5">
                  <c:v>45382</c:v>
                </c:pt>
                <c:pt idx="6">
                  <c:v>45412</c:v>
                </c:pt>
              </c:numCache>
              <c:extLst/>
            </c:numRef>
          </c:cat>
          <c:val>
            <c:numRef>
              <c:f>'Customer Service Utilization'!$B$11:$B$17</c:f>
              <c:numCache>
                <c:formatCode>_(* #,##0_);_(* \(#,##0\);_(* "-"??_);_(@_)</c:formatCode>
                <c:ptCount val="7"/>
                <c:pt idx="0">
                  <c:v>4577</c:v>
                </c:pt>
                <c:pt idx="1">
                  <c:v>3811</c:v>
                </c:pt>
                <c:pt idx="2">
                  <c:v>3762</c:v>
                </c:pt>
                <c:pt idx="3">
                  <c:v>3299</c:v>
                </c:pt>
                <c:pt idx="4">
                  <c:v>2577</c:v>
                </c:pt>
                <c:pt idx="5">
                  <c:v>2418</c:v>
                </c:pt>
                <c:pt idx="6">
                  <c:v>2086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FC93-4566-9D1D-47137AD0AD3F}"/>
            </c:ext>
          </c:extLst>
        </c:ser>
        <c:ser>
          <c:idx val="4"/>
          <c:order val="1"/>
          <c:tx>
            <c:strRef>
              <c:f>'Customer Service Utilization'!$C$10</c:f>
              <c:strCache>
                <c:ptCount val="1"/>
                <c:pt idx="0">
                  <c:v>VRU</c:v>
                </c:pt>
              </c:strCache>
            </c:strRef>
          </c:tx>
          <c:spPr>
            <a:gradFill flip="none" rotWithShape="1">
              <a:gsLst>
                <a:gs pos="0">
                  <a:srgbClr val="1F497D">
                    <a:shade val="30000"/>
                    <a:satMod val="115000"/>
                  </a:srgbClr>
                </a:gs>
                <a:gs pos="50000">
                  <a:srgbClr val="1F497D">
                    <a:shade val="67500"/>
                    <a:satMod val="115000"/>
                  </a:srgbClr>
                </a:gs>
                <a:gs pos="100000">
                  <a:srgbClr val="1F497D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ysClr val="windowText" lastClr="000000"/>
              </a:solidFill>
            </a:ln>
          </c:spPr>
          <c:invertIfNegative val="0"/>
          <c:cat>
            <c:numRef>
              <c:f>'Customer Service Utilization'!$A$11:$A$17</c:f>
              <c:numCache>
                <c:formatCode>mmm\-yy</c:formatCode>
                <c:ptCount val="7"/>
                <c:pt idx="0">
                  <c:v>45230</c:v>
                </c:pt>
                <c:pt idx="1">
                  <c:v>45260</c:v>
                </c:pt>
                <c:pt idx="2">
                  <c:v>45291</c:v>
                </c:pt>
                <c:pt idx="3">
                  <c:v>45322</c:v>
                </c:pt>
                <c:pt idx="4">
                  <c:v>45351</c:v>
                </c:pt>
                <c:pt idx="5">
                  <c:v>45382</c:v>
                </c:pt>
                <c:pt idx="6">
                  <c:v>45412</c:v>
                </c:pt>
              </c:numCache>
              <c:extLst/>
            </c:numRef>
          </c:cat>
          <c:val>
            <c:numRef>
              <c:f>'Customer Service Utilization'!$C$11:$C$17</c:f>
              <c:numCache>
                <c:formatCode>_(* #,##0_);_(* \(#,##0\);_(* "-"??_);_(@_)</c:formatCode>
                <c:ptCount val="7"/>
                <c:pt idx="0">
                  <c:v>5643</c:v>
                </c:pt>
                <c:pt idx="1">
                  <c:v>4898</c:v>
                </c:pt>
                <c:pt idx="2">
                  <c:v>4814</c:v>
                </c:pt>
                <c:pt idx="3">
                  <c:v>4168</c:v>
                </c:pt>
                <c:pt idx="4">
                  <c:v>3356</c:v>
                </c:pt>
                <c:pt idx="5">
                  <c:v>3100</c:v>
                </c:pt>
                <c:pt idx="6">
                  <c:v>2883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FC93-4566-9D1D-47137AD0AD3F}"/>
            </c:ext>
          </c:extLst>
        </c:ser>
        <c:ser>
          <c:idx val="5"/>
          <c:order val="2"/>
          <c:tx>
            <c:strRef>
              <c:f>'Customer Service Utilization'!$D$10</c:f>
              <c:strCache>
                <c:ptCount val="1"/>
                <c:pt idx="0">
                  <c:v>Internet</c:v>
                </c:pt>
              </c:strCache>
            </c:strRef>
          </c:tx>
          <c:spPr>
            <a:gradFill flip="none" rotWithShape="1">
              <a:gsLst>
                <a:gs pos="0">
                  <a:sysClr val="window" lastClr="FFFFFF">
                    <a:lumMod val="65000"/>
                    <a:shade val="30000"/>
                    <a:satMod val="115000"/>
                  </a:sysClr>
                </a:gs>
                <a:gs pos="50000">
                  <a:sysClr val="window" lastClr="FFFFFF">
                    <a:lumMod val="6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65000"/>
                    <a:shade val="100000"/>
                    <a:satMod val="115000"/>
                  </a:sysClr>
                </a:gs>
              </a:gsLst>
              <a:lin ang="13500000" scaled="1"/>
              <a:tileRect/>
            </a:gradFill>
            <a:ln>
              <a:solidFill>
                <a:sysClr val="windowText" lastClr="000000"/>
              </a:solidFill>
            </a:ln>
          </c:spPr>
          <c:invertIfNegative val="0"/>
          <c:cat>
            <c:numRef>
              <c:f>'Customer Service Utilization'!$A$11:$A$17</c:f>
              <c:numCache>
                <c:formatCode>mmm\-yy</c:formatCode>
                <c:ptCount val="7"/>
                <c:pt idx="0">
                  <c:v>45230</c:v>
                </c:pt>
                <c:pt idx="1">
                  <c:v>45260</c:v>
                </c:pt>
                <c:pt idx="2">
                  <c:v>45291</c:v>
                </c:pt>
                <c:pt idx="3">
                  <c:v>45322</c:v>
                </c:pt>
                <c:pt idx="4">
                  <c:v>45351</c:v>
                </c:pt>
                <c:pt idx="5">
                  <c:v>45382</c:v>
                </c:pt>
                <c:pt idx="6">
                  <c:v>45412</c:v>
                </c:pt>
              </c:numCache>
              <c:extLst/>
            </c:numRef>
          </c:cat>
          <c:val>
            <c:numRef>
              <c:f>'Customer Service Utilization'!$D$11:$D$17</c:f>
              <c:numCache>
                <c:formatCode>_(* #,##0_);_(* \(#,##0\);_(* "-"??_);_(@_)</c:formatCode>
                <c:ptCount val="7"/>
                <c:pt idx="0">
                  <c:v>4447</c:v>
                </c:pt>
                <c:pt idx="1">
                  <c:v>4888</c:v>
                </c:pt>
                <c:pt idx="2">
                  <c:v>4550</c:v>
                </c:pt>
                <c:pt idx="3">
                  <c:v>4758</c:v>
                </c:pt>
                <c:pt idx="4">
                  <c:v>5720</c:v>
                </c:pt>
                <c:pt idx="5">
                  <c:v>5605</c:v>
                </c:pt>
                <c:pt idx="6">
                  <c:v>5004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2-FC93-4566-9D1D-47137AD0AD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44055680"/>
        <c:axId val="144061568"/>
        <c:extLst/>
      </c:barChart>
      <c:dateAx>
        <c:axId val="144055680"/>
        <c:scaling>
          <c:orientation val="minMax"/>
        </c:scaling>
        <c:delete val="0"/>
        <c:axPos val="b"/>
        <c:numFmt formatCode="mmm\-yy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en-US"/>
          </a:p>
        </c:txPr>
        <c:crossAx val="144061568"/>
        <c:crosses val="autoZero"/>
        <c:auto val="1"/>
        <c:lblOffset val="100"/>
        <c:baseTimeUnit val="months"/>
      </c:dateAx>
      <c:valAx>
        <c:axId val="144061568"/>
        <c:scaling>
          <c:orientation val="minMax"/>
        </c:scaling>
        <c:delete val="0"/>
        <c:axPos val="l"/>
        <c:majorGridlines/>
        <c:numFmt formatCode="_(* #,##0_);_(* \(#,##0\);_(* &quot;-&quot;??_);_(@_)" sourceLinked="1"/>
        <c:majorTickMark val="out"/>
        <c:minorTickMark val="none"/>
        <c:tickLblPos val="nextTo"/>
        <c:crossAx val="144055680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841370815490169"/>
          <c:y val="7.0716018452238918E-2"/>
          <c:w val="0.58786641801353778"/>
          <c:h val="0.50770281555714625"/>
        </c:manualLayout>
      </c:layout>
      <c:pieChart>
        <c:varyColors val="1"/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b"/>
      <c:layout>
        <c:manualLayout>
          <c:xMode val="edge"/>
          <c:yMode val="edge"/>
          <c:x val="0.24310257622829654"/>
          <c:y val="0.66191641429436709"/>
          <c:w val="0.49420315881567434"/>
          <c:h val="0.33318837986160821"/>
        </c:manualLayout>
      </c:layout>
      <c:overlay val="0"/>
      <c:txPr>
        <a:bodyPr/>
        <a:lstStyle/>
        <a:p>
          <a:pPr rtl="0">
            <a:defRPr/>
          </a:pPr>
          <a:endParaRPr lang="en-US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373935289746518"/>
          <c:y val="0.10940150738326168"/>
          <c:w val="0.69105830759626607"/>
          <c:h val="0.59272351260751899"/>
        </c:manualLayout>
      </c:layout>
      <c:pieChart>
        <c:varyColors val="1"/>
        <c:ser>
          <c:idx val="0"/>
          <c:order val="0"/>
          <c:tx>
            <c:strRef>
              <c:f>'Asset Allocations by Class'!$K$106</c:f>
              <c:strCache>
                <c:ptCount val="1"/>
                <c:pt idx="0">
                  <c:v>Asset Allocation</c:v>
                </c:pt>
              </c:strCache>
            </c:strRef>
          </c:tx>
          <c:spPr>
            <a:ln>
              <a:solidFill>
                <a:sysClr val="windowText" lastClr="000000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785-422F-A789-4B41598ABDF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785-422F-A789-4B41598ABDF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785-422F-A789-4B41598ABDF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785-422F-A789-4B41598ABDF2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785-422F-A789-4B41598ABDF2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3785-422F-A789-4B41598ABDF2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3785-422F-A789-4B41598ABDF2}"/>
              </c:ext>
            </c:extLst>
          </c:dPt>
          <c:dLbls>
            <c:dLbl>
              <c:idx val="4"/>
              <c:layout>
                <c:manualLayout>
                  <c:x val="-2.6117905778112564E-2"/>
                  <c:y val="4.9780963759458495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785-422F-A789-4B41598ABDF2}"/>
                </c:ext>
              </c:extLst>
            </c:dLbl>
            <c:dLbl>
              <c:idx val="5"/>
              <c:layout>
                <c:manualLayout>
                  <c:x val="-8.7059685927042222E-3"/>
                  <c:y val="-1.4934289127837515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3785-422F-A789-4B41598ABDF2}"/>
                </c:ext>
              </c:extLst>
            </c:dLbl>
            <c:dLbl>
              <c:idx val="6"/>
              <c:layout>
                <c:manualLayout>
                  <c:x val="0.1131775917051541"/>
                  <c:y val="0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3785-422F-A789-4B41598ABDF2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shade val="95000"/>
                      <a:satMod val="105000"/>
                    </a:schemeClr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('Asset Allocations by Class'!$J$107,'Asset Allocations by Class'!$J$111,'Asset Allocations by Class'!$J$114,'Asset Allocations by Class'!$J$127,'Asset Allocations by Class'!$J$136,'Asset Allocations by Class'!$J$140,'Asset Allocations by Class'!$J$144)</c:f>
              <c:strCache>
                <c:ptCount val="7"/>
                <c:pt idx="0">
                  <c:v>Stable Value/Cash Management</c:v>
                </c:pt>
                <c:pt idx="1">
                  <c:v>Bond</c:v>
                </c:pt>
                <c:pt idx="2">
                  <c:v>Balanced/Asset Allocation</c:v>
                </c:pt>
                <c:pt idx="3">
                  <c:v>U.S. Stock</c:v>
                </c:pt>
                <c:pt idx="4">
                  <c:v>International/Global Stock</c:v>
                </c:pt>
                <c:pt idx="5">
                  <c:v>Specialty</c:v>
                </c:pt>
                <c:pt idx="6">
                  <c:v>Guaranteed Lifetime Income</c:v>
                </c:pt>
              </c:strCache>
              <c:extLst/>
            </c:strRef>
          </c:cat>
          <c:val>
            <c:numRef>
              <c:f>('Asset Allocations by Class'!$K$107,'Asset Allocations by Class'!$K$111,'Asset Allocations by Class'!$K$114,'Asset Allocations by Class'!$K$127,'Asset Allocations by Class'!$K$136,'Asset Allocations by Class'!$K$140,'Asset Allocations by Class'!$K$144)</c:f>
              <c:numCache>
                <c:formatCode>"$"#,##0.00</c:formatCode>
                <c:ptCount val="7"/>
                <c:pt idx="0">
                  <c:v>291191192.65000004</c:v>
                </c:pt>
                <c:pt idx="1">
                  <c:v>48986425.410000004</c:v>
                </c:pt>
                <c:pt idx="2">
                  <c:v>324523443.75</c:v>
                </c:pt>
                <c:pt idx="3">
                  <c:v>479264231.29000002</c:v>
                </c:pt>
                <c:pt idx="4">
                  <c:v>64244426.960000001</c:v>
                </c:pt>
                <c:pt idx="5">
                  <c:v>27669314.84</c:v>
                </c:pt>
                <c:pt idx="6">
                  <c:v>6654129.7599999998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E-3785-422F-A789-4B41598ABDF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4.1388482784827658E-2"/>
          <c:y val="0.80250088586596913"/>
          <c:w val="0.9301299177297393"/>
          <c:h val="0.1666774460092129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9"/>
          <c:order val="0"/>
          <c:tx>
            <c:strRef>
              <c:f>'Asset Allocations by Class'!$J$126</c:f>
              <c:strCache>
                <c:ptCount val="1"/>
                <c:pt idx="0">
                  <c:v>Vanguard Target Retire Income Tr I Cit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'Asset Allocations by Class'!$K$126</c:f>
              <c:numCache>
                <c:formatCode>"$"#,##0.00</c:formatCode>
                <c:ptCount val="1"/>
                <c:pt idx="0">
                  <c:v>9945019.1400000006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3B7-402A-8C31-697F63E9669F}"/>
            </c:ext>
          </c:extLst>
        </c:ser>
        <c:ser>
          <c:idx val="12"/>
          <c:order val="1"/>
          <c:tx>
            <c:strRef>
              <c:f>'Asset Allocations by Class'!$J$125</c:f>
              <c:strCache>
                <c:ptCount val="1"/>
                <c:pt idx="0">
                  <c:v>Vanguard Target Retire 2065 Trust I Cit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'Asset Allocations by Class'!$K$125</c:f>
              <c:numCache>
                <c:formatCode>"$"#,##0.00</c:formatCode>
                <c:ptCount val="1"/>
                <c:pt idx="0">
                  <c:v>5282341.38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3B7-402A-8C31-697F63E9669F}"/>
            </c:ext>
          </c:extLst>
        </c:ser>
        <c:ser>
          <c:idx val="8"/>
          <c:order val="2"/>
          <c:tx>
            <c:strRef>
              <c:f>'Asset Allocations by Class'!$J$124</c:f>
              <c:strCache>
                <c:ptCount val="1"/>
                <c:pt idx="0">
                  <c:v>Vanguard Target Retire 2060 Trust I Cit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'Asset Allocations by Class'!$K$124</c:f>
              <c:numCache>
                <c:formatCode>"$"#,##0.00</c:formatCode>
                <c:ptCount val="1"/>
                <c:pt idx="0">
                  <c:v>15036251.130000001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3B7-402A-8C31-697F63E9669F}"/>
            </c:ext>
          </c:extLst>
        </c:ser>
        <c:ser>
          <c:idx val="6"/>
          <c:order val="3"/>
          <c:tx>
            <c:strRef>
              <c:f>'Asset Allocations by Class'!$J$123</c:f>
              <c:strCache>
                <c:ptCount val="1"/>
                <c:pt idx="0">
                  <c:v>Vanguard Target Retire 2055 Trust I Cit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accent1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accent1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'Asset Allocations by Class'!$K$123</c:f>
              <c:numCache>
                <c:formatCode>"$"#,##0.00</c:formatCode>
                <c:ptCount val="1"/>
                <c:pt idx="0">
                  <c:v>33441679.350000001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3B7-402A-8C31-697F63E9669F}"/>
            </c:ext>
          </c:extLst>
        </c:ser>
        <c:ser>
          <c:idx val="5"/>
          <c:order val="4"/>
          <c:tx>
            <c:strRef>
              <c:f>'Asset Allocations by Class'!$J$122</c:f>
              <c:strCache>
                <c:ptCount val="1"/>
                <c:pt idx="0">
                  <c:v>Vanguard Target Retire 2050 Trust I Cit</c:v>
                </c:pt>
              </c:strCache>
            </c:strRef>
          </c:tx>
          <c:spPr>
            <a:gradFill flip="none" rotWithShape="1"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'Asset Allocations by Class'!$K$122</c:f>
              <c:numCache>
                <c:formatCode>"$"#,##0.00</c:formatCode>
                <c:ptCount val="1"/>
                <c:pt idx="0">
                  <c:v>47320659.390000001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3B7-402A-8C31-697F63E9669F}"/>
            </c:ext>
          </c:extLst>
        </c:ser>
        <c:ser>
          <c:idx val="4"/>
          <c:order val="5"/>
          <c:tx>
            <c:strRef>
              <c:f>'Asset Allocations by Class'!$J$121</c:f>
              <c:strCache>
                <c:ptCount val="1"/>
                <c:pt idx="0">
                  <c:v>Vanguard Target Retire 2045 Trust I Cit</c:v>
                </c:pt>
              </c:strCache>
            </c:strRef>
          </c:tx>
          <c:spPr>
            <a:gradFill flip="none" rotWithShape="1">
              <a:gsLst>
                <a:gs pos="0">
                  <a:schemeClr val="accent5">
                    <a:shade val="30000"/>
                    <a:satMod val="115000"/>
                  </a:schemeClr>
                </a:gs>
                <a:gs pos="50000">
                  <a:schemeClr val="accent5">
                    <a:shade val="67500"/>
                    <a:satMod val="115000"/>
                  </a:schemeClr>
                </a:gs>
                <a:gs pos="100000">
                  <a:schemeClr val="accent5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'Asset Allocations by Class'!$K$121</c:f>
              <c:numCache>
                <c:formatCode>"$"#,##0.00</c:formatCode>
                <c:ptCount val="1"/>
                <c:pt idx="0">
                  <c:v>45615799.329999998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3B7-402A-8C31-697F63E9669F}"/>
            </c:ext>
          </c:extLst>
        </c:ser>
        <c:ser>
          <c:idx val="3"/>
          <c:order val="6"/>
          <c:tx>
            <c:strRef>
              <c:f>'Asset Allocations by Class'!$J$120</c:f>
              <c:strCache>
                <c:ptCount val="1"/>
                <c:pt idx="0">
                  <c:v>Vanguard Target Retire 2040 Trust I Cit</c:v>
                </c:pt>
              </c:strCache>
            </c:strRef>
          </c:tx>
          <c:spPr>
            <a:gradFill flip="none" rotWithShape="1">
              <a:gsLst>
                <a:gs pos="0">
                  <a:srgbClr val="00457C">
                    <a:shade val="30000"/>
                    <a:satMod val="115000"/>
                  </a:srgbClr>
                </a:gs>
                <a:gs pos="50000">
                  <a:srgbClr val="00457C">
                    <a:shade val="67500"/>
                    <a:satMod val="115000"/>
                  </a:srgbClr>
                </a:gs>
                <a:gs pos="100000">
                  <a:srgbClr val="00457C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'Asset Allocations by Class'!$K$120</c:f>
              <c:numCache>
                <c:formatCode>"$"#,##0.00</c:formatCode>
                <c:ptCount val="1"/>
                <c:pt idx="0">
                  <c:v>40338503.350000001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3B7-402A-8C31-697F63E9669F}"/>
            </c:ext>
          </c:extLst>
        </c:ser>
        <c:ser>
          <c:idx val="2"/>
          <c:order val="7"/>
          <c:tx>
            <c:strRef>
              <c:f>'Asset Allocations by Class'!$J$119</c:f>
              <c:strCache>
                <c:ptCount val="1"/>
                <c:pt idx="0">
                  <c:v>Vanguard Target Retire 2035 Trust I Cit</c:v>
                </c:pt>
              </c:strCache>
            </c:strRef>
          </c:tx>
          <c:spPr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chemeClr val="accent3">
                      <a:shade val="30000"/>
                      <a:satMod val="115000"/>
                    </a:schemeClr>
                  </a:gs>
                  <a:gs pos="50000">
                    <a:schemeClr val="accent3">
                      <a:shade val="67500"/>
                      <a:satMod val="115000"/>
                    </a:schemeClr>
                  </a:gs>
                  <a:gs pos="100000">
                    <a:schemeClr val="accent3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8-93B7-402A-8C31-697F63E9669F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'Asset Allocations by Class'!$K$119</c:f>
              <c:numCache>
                <c:formatCode>"$"#,##0.00</c:formatCode>
                <c:ptCount val="1"/>
                <c:pt idx="0">
                  <c:v>43914096.329999998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93B7-402A-8C31-697F63E9669F}"/>
            </c:ext>
          </c:extLst>
        </c:ser>
        <c:ser>
          <c:idx val="1"/>
          <c:order val="8"/>
          <c:tx>
            <c:strRef>
              <c:f>'Asset Allocations by Class'!$J$118</c:f>
              <c:strCache>
                <c:ptCount val="1"/>
                <c:pt idx="0">
                  <c:v>Vanguard Target Retire 2030 Trust I Cit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'Asset Allocations by Class'!$K$118</c:f>
              <c:numCache>
                <c:formatCode>"$"#,##0.00</c:formatCode>
                <c:ptCount val="1"/>
                <c:pt idx="0">
                  <c:v>39592596.68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93B7-402A-8C31-697F63E9669F}"/>
            </c:ext>
          </c:extLst>
        </c:ser>
        <c:ser>
          <c:idx val="0"/>
          <c:order val="9"/>
          <c:tx>
            <c:strRef>
              <c:f>'Asset Allocations by Class'!$J$117</c:f>
              <c:strCache>
                <c:ptCount val="1"/>
                <c:pt idx="0">
                  <c:v>Vanguard Target Retire 2025 Trust I Cit</c:v>
                </c:pt>
              </c:strCache>
            </c:strRef>
          </c:tx>
          <c:spPr>
            <a:gradFill flip="none" rotWithShape="1">
              <a:gsLst>
                <a:gs pos="0">
                  <a:schemeClr val="accent2">
                    <a:shade val="30000"/>
                    <a:satMod val="115000"/>
                  </a:schemeClr>
                </a:gs>
                <a:gs pos="50000">
                  <a:schemeClr val="accent2">
                    <a:shade val="67500"/>
                    <a:satMod val="115000"/>
                  </a:schemeClr>
                </a:gs>
                <a:gs pos="100000">
                  <a:schemeClr val="accent2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'Asset Allocations by Class'!$K$117</c:f>
              <c:numCache>
                <c:formatCode>"$"#,##0.00</c:formatCode>
                <c:ptCount val="1"/>
                <c:pt idx="0">
                  <c:v>30959923.68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93B7-402A-8C31-697F63E9669F}"/>
            </c:ext>
          </c:extLst>
        </c:ser>
        <c:ser>
          <c:idx val="10"/>
          <c:order val="10"/>
          <c:tx>
            <c:strRef>
              <c:f>'Asset Allocations by Class'!$J$116</c:f>
              <c:strCache>
                <c:ptCount val="1"/>
                <c:pt idx="0">
                  <c:v>Vanguard Target Retire 2020 Trust I Cit</c:v>
                </c:pt>
              </c:strCache>
            </c:strRef>
          </c:tx>
          <c:spPr>
            <a:ln>
              <a:solidFill>
                <a:sysClr val="windowText" lastClr="000000"/>
              </a:solidFill>
            </a:ln>
          </c:spPr>
          <c:invertIfNegative val="0"/>
          <c:dLbls>
            <c:dLbl>
              <c:idx val="0"/>
              <c:layout>
                <c:manualLayout>
                  <c:x val="1.1736719529777088E-2"/>
                  <c:y val="2.5252525252525255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93B7-402A-8C31-697F63E9669F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'Asset Allocations by Class'!$K$116</c:f>
              <c:numCache>
                <c:formatCode>"$"#,##0.00</c:formatCode>
                <c:ptCount val="1"/>
                <c:pt idx="0">
                  <c:v>12402107.08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93B7-402A-8C31-697F63E9669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1904512"/>
        <c:axId val="141918592"/>
      </c:barChart>
      <c:catAx>
        <c:axId val="141904512"/>
        <c:scaling>
          <c:orientation val="minMax"/>
        </c:scaling>
        <c:delete val="1"/>
        <c:axPos val="l"/>
        <c:numFmt formatCode="&quot;$&quot;#,##0.00" sourceLinked="1"/>
        <c:majorTickMark val="out"/>
        <c:minorTickMark val="none"/>
        <c:tickLblPos val="nextTo"/>
        <c:crossAx val="141918592"/>
        <c:crosses val="autoZero"/>
        <c:auto val="1"/>
        <c:lblAlgn val="ctr"/>
        <c:lblOffset val="100"/>
        <c:noMultiLvlLbl val="0"/>
      </c:catAx>
      <c:valAx>
        <c:axId val="141918592"/>
        <c:scaling>
          <c:orientation val="minMax"/>
          <c:min val="0"/>
        </c:scaling>
        <c:delete val="0"/>
        <c:axPos val="b"/>
        <c:majorGridlines/>
        <c:numFmt formatCode="&quot;$&quot;#,##0.00" sourceLinked="1"/>
        <c:majorTickMark val="out"/>
        <c:minorTickMark val="none"/>
        <c:tickLblPos val="nextTo"/>
        <c:crossAx val="141904512"/>
        <c:crosses val="autoZero"/>
        <c:crossBetween val="between"/>
        <c:dispUnits>
          <c:builtInUnit val="millions"/>
          <c:dispUnitsLbl/>
        </c:dispUnits>
      </c:valAx>
    </c:plotArea>
    <c:legend>
      <c:legendPos val="l"/>
      <c:layout>
        <c:manualLayout>
          <c:xMode val="edge"/>
          <c:yMode val="edge"/>
          <c:x val="1.4084507042253521E-2"/>
          <c:y val="9.1669292906487038E-2"/>
          <c:w val="0.32689289693504203"/>
          <c:h val="0.7778661683866577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800" b="1"/>
      </a:pPr>
      <a:endParaRPr lang="en-US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841370815490169"/>
          <c:y val="7.0716018452238918E-2"/>
          <c:w val="0.58786641801353778"/>
          <c:h val="0.50770281555714625"/>
        </c:manualLayout>
      </c:layout>
      <c:pieChart>
        <c:varyColors val="1"/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b"/>
      <c:layout>
        <c:manualLayout>
          <c:xMode val="edge"/>
          <c:yMode val="edge"/>
          <c:x val="0.16324146981627294"/>
          <c:y val="0.66191641429436709"/>
          <c:w val="0.68864747375328084"/>
          <c:h val="0.33318837986160821"/>
        </c:manualLayout>
      </c:layout>
      <c:overlay val="0"/>
      <c:txPr>
        <a:bodyPr/>
        <a:lstStyle/>
        <a:p>
          <a:pPr rtl="0">
            <a:defRPr/>
          </a:pPr>
          <a:endParaRPr lang="en-US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100" b="1"/>
            </a:pPr>
            <a:r>
              <a:rPr lang="en-US"/>
              <a:t>Target</a:t>
            </a:r>
            <a:r>
              <a:rPr lang="en-US" baseline="0"/>
              <a:t> Date Fund Contributions</a:t>
            </a:r>
            <a:endParaRPr lang="en-US"/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39132837561971417"/>
          <c:y val="5.0777559055118097E-2"/>
          <c:w val="0.51677060264030539"/>
          <c:h val="0.88045911073725236"/>
        </c:manualLayout>
      </c:layout>
      <c:barChart>
        <c:barDir val="bar"/>
        <c:grouping val="clustered"/>
        <c:varyColors val="0"/>
        <c:ser>
          <c:idx val="12"/>
          <c:order val="0"/>
          <c:tx>
            <c:strRef>
              <c:f>'Contribs by Asset Class'!$J$104</c:f>
              <c:strCache>
                <c:ptCount val="1"/>
                <c:pt idx="0">
                  <c:v>Vanguard Target Retire Income Tr I Cit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'Contribs by Asset Class'!$K$104</c:f>
              <c:numCache>
                <c:formatCode>"$"#,##0.00</c:formatCode>
                <c:ptCount val="1"/>
                <c:pt idx="0">
                  <c:v>50487.95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8C9-4205-AFB3-1D3C40DE0ECB}"/>
            </c:ext>
          </c:extLst>
        </c:ser>
        <c:ser>
          <c:idx val="9"/>
          <c:order val="1"/>
          <c:tx>
            <c:strRef>
              <c:f>'Contribs by Asset Class'!$J$103</c:f>
              <c:strCache>
                <c:ptCount val="1"/>
                <c:pt idx="0">
                  <c:v>Vanguard Target Retire 2065 Trust I Cit</c:v>
                </c:pt>
              </c:strCache>
            </c:strRef>
          </c:tx>
          <c:spPr>
            <a:ln>
              <a:solidFill>
                <a:sysClr val="windowText" lastClr="000000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'Contribs by Asset Class'!$K$103</c:f>
              <c:numCache>
                <c:formatCode>"$"#,##0.00</c:formatCode>
                <c:ptCount val="1"/>
                <c:pt idx="0">
                  <c:v>207247.28000000003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8C9-4205-AFB3-1D3C40DE0ECB}"/>
            </c:ext>
          </c:extLst>
        </c:ser>
        <c:ser>
          <c:idx val="8"/>
          <c:order val="2"/>
          <c:tx>
            <c:strRef>
              <c:f>'Contribs by Asset Class'!$J$102</c:f>
              <c:strCache>
                <c:ptCount val="1"/>
                <c:pt idx="0">
                  <c:v>Vanguard Target Retire 2060 Trust I Cit</c:v>
                </c:pt>
              </c:strCache>
            </c:strRef>
          </c:tx>
          <c:spPr>
            <a:ln>
              <a:solidFill>
                <a:sysClr val="windowText" lastClr="000000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'Contribs by Asset Class'!$K$102</c:f>
              <c:numCache>
                <c:formatCode>"$"#,##0.00</c:formatCode>
                <c:ptCount val="1"/>
                <c:pt idx="0">
                  <c:v>477132.11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8C9-4205-AFB3-1D3C40DE0ECB}"/>
            </c:ext>
          </c:extLst>
        </c:ser>
        <c:ser>
          <c:idx val="7"/>
          <c:order val="3"/>
          <c:tx>
            <c:strRef>
              <c:f>'Contribs by Asset Class'!$J$101</c:f>
              <c:strCache>
                <c:ptCount val="1"/>
                <c:pt idx="0">
                  <c:v>Vanguard Target Retire 2055 Trust I Cit</c:v>
                </c:pt>
              </c:strCache>
            </c:strRef>
          </c:tx>
          <c:spPr>
            <a:ln>
              <a:solidFill>
                <a:sysClr val="windowText" lastClr="000000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'Contribs by Asset Class'!$K$101</c:f>
              <c:numCache>
                <c:formatCode>"$"#,##0.00</c:formatCode>
                <c:ptCount val="1"/>
                <c:pt idx="0">
                  <c:v>809683.37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8C9-4205-AFB3-1D3C40DE0ECB}"/>
            </c:ext>
          </c:extLst>
        </c:ser>
        <c:ser>
          <c:idx val="6"/>
          <c:order val="4"/>
          <c:tx>
            <c:strRef>
              <c:f>'Contribs by Asset Class'!$J$100</c:f>
              <c:strCache>
                <c:ptCount val="1"/>
                <c:pt idx="0">
                  <c:v>Vanguard Target Retire 2050 Trust I Cit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accent1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accent1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'Contribs by Asset Class'!$K$100</c:f>
              <c:numCache>
                <c:formatCode>"$"#,##0.00</c:formatCode>
                <c:ptCount val="1"/>
                <c:pt idx="0">
                  <c:v>915555.12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8C9-4205-AFB3-1D3C40DE0ECB}"/>
            </c:ext>
          </c:extLst>
        </c:ser>
        <c:ser>
          <c:idx val="5"/>
          <c:order val="5"/>
          <c:tx>
            <c:strRef>
              <c:f>'Contribs by Asset Class'!$J$99</c:f>
              <c:strCache>
                <c:ptCount val="1"/>
                <c:pt idx="0">
                  <c:v>Vanguard Target Retire 2045 Trust I Cit</c:v>
                </c:pt>
              </c:strCache>
            </c:strRef>
          </c:tx>
          <c:spPr>
            <a:gradFill flip="none" rotWithShape="1"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'Contribs by Asset Class'!$K$99</c:f>
              <c:numCache>
                <c:formatCode>"$"#,##0.00</c:formatCode>
                <c:ptCount val="1"/>
                <c:pt idx="0">
                  <c:v>791700.42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8C9-4205-AFB3-1D3C40DE0ECB}"/>
            </c:ext>
          </c:extLst>
        </c:ser>
        <c:ser>
          <c:idx val="4"/>
          <c:order val="6"/>
          <c:tx>
            <c:strRef>
              <c:f>'Contribs by Asset Class'!$J$98</c:f>
              <c:strCache>
                <c:ptCount val="1"/>
                <c:pt idx="0">
                  <c:v>Vanguard Target Retire 2040 Trust I Cit</c:v>
                </c:pt>
              </c:strCache>
            </c:strRef>
          </c:tx>
          <c:spPr>
            <a:gradFill flip="none" rotWithShape="1">
              <a:gsLst>
                <a:gs pos="0">
                  <a:schemeClr val="accent5">
                    <a:shade val="30000"/>
                    <a:satMod val="115000"/>
                  </a:schemeClr>
                </a:gs>
                <a:gs pos="50000">
                  <a:schemeClr val="accent5">
                    <a:shade val="67500"/>
                    <a:satMod val="115000"/>
                  </a:schemeClr>
                </a:gs>
                <a:gs pos="100000">
                  <a:schemeClr val="accent5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'Contribs by Asset Class'!$K$98</c:f>
              <c:numCache>
                <c:formatCode>"$"#,##0.00</c:formatCode>
                <c:ptCount val="1"/>
                <c:pt idx="0">
                  <c:v>629239.57000000007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8C9-4205-AFB3-1D3C40DE0ECB}"/>
            </c:ext>
          </c:extLst>
        </c:ser>
        <c:ser>
          <c:idx val="3"/>
          <c:order val="7"/>
          <c:tx>
            <c:strRef>
              <c:f>'Contribs by Asset Class'!$J$97</c:f>
              <c:strCache>
                <c:ptCount val="1"/>
                <c:pt idx="0">
                  <c:v>Vanguard Target Retire 2035 Trust I Cit</c:v>
                </c:pt>
              </c:strCache>
            </c:strRef>
          </c:tx>
          <c:spPr>
            <a:gradFill flip="none" rotWithShape="1">
              <a:gsLst>
                <a:gs pos="0">
                  <a:srgbClr val="00457C">
                    <a:shade val="30000"/>
                    <a:satMod val="115000"/>
                  </a:srgbClr>
                </a:gs>
                <a:gs pos="50000">
                  <a:srgbClr val="00457C">
                    <a:shade val="67500"/>
                    <a:satMod val="115000"/>
                  </a:srgbClr>
                </a:gs>
                <a:gs pos="100000">
                  <a:srgbClr val="00457C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'Contribs by Asset Class'!$K$97</c:f>
              <c:numCache>
                <c:formatCode>"$"#,##0.00</c:formatCode>
                <c:ptCount val="1"/>
                <c:pt idx="0">
                  <c:v>604492.58000000007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B8C9-4205-AFB3-1D3C40DE0ECB}"/>
            </c:ext>
          </c:extLst>
        </c:ser>
        <c:ser>
          <c:idx val="2"/>
          <c:order val="8"/>
          <c:tx>
            <c:strRef>
              <c:f>'Contribs by Asset Class'!$J$96</c:f>
              <c:strCache>
                <c:ptCount val="1"/>
                <c:pt idx="0">
                  <c:v>Vanguard Target Retire 2030 Trust I Cit</c:v>
                </c:pt>
              </c:strCache>
            </c:strRef>
          </c:tx>
          <c:spPr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chemeClr val="accent3">
                      <a:shade val="30000"/>
                      <a:satMod val="115000"/>
                    </a:schemeClr>
                  </a:gs>
                  <a:gs pos="50000">
                    <a:schemeClr val="accent3">
                      <a:shade val="67500"/>
                      <a:satMod val="115000"/>
                    </a:schemeClr>
                  </a:gs>
                  <a:gs pos="100000">
                    <a:schemeClr val="accent3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B8C9-4205-AFB3-1D3C40DE0ECB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'Contribs by Asset Class'!$K$96</c:f>
              <c:numCache>
                <c:formatCode>"$"#,##0.00</c:formatCode>
                <c:ptCount val="1"/>
                <c:pt idx="0">
                  <c:v>491878.94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B8C9-4205-AFB3-1D3C40DE0ECB}"/>
            </c:ext>
          </c:extLst>
        </c:ser>
        <c:ser>
          <c:idx val="1"/>
          <c:order val="9"/>
          <c:tx>
            <c:strRef>
              <c:f>'Contribs by Asset Class'!$J$95</c:f>
              <c:strCache>
                <c:ptCount val="1"/>
                <c:pt idx="0">
                  <c:v>Vanguard Target Retire 2025 Trust I Cit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'Contribs by Asset Class'!$K$95</c:f>
              <c:numCache>
                <c:formatCode>"$"#,##0.00</c:formatCode>
                <c:ptCount val="1"/>
                <c:pt idx="0">
                  <c:v>301498.32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B8C9-4205-AFB3-1D3C40DE0ECB}"/>
            </c:ext>
          </c:extLst>
        </c:ser>
        <c:ser>
          <c:idx val="0"/>
          <c:order val="10"/>
          <c:tx>
            <c:strRef>
              <c:f>'Contribs by Asset Class'!$J$94</c:f>
              <c:strCache>
                <c:ptCount val="1"/>
                <c:pt idx="0">
                  <c:v>Vanguard Target Retire 2020 Trust I Cit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val>
            <c:numRef>
              <c:f>'Contribs by Asset Class'!$K$94</c:f>
              <c:numCache>
                <c:formatCode>"$"#,##0.00</c:formatCode>
                <c:ptCount val="1"/>
                <c:pt idx="0">
                  <c:v>126968.29000000001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B8C9-4205-AFB3-1D3C40DE0EC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3479168"/>
        <c:axId val="143480704"/>
        <c:extLst/>
      </c:barChart>
      <c:catAx>
        <c:axId val="143479168"/>
        <c:scaling>
          <c:orientation val="minMax"/>
        </c:scaling>
        <c:delete val="1"/>
        <c:axPos val="l"/>
        <c:numFmt formatCode="&quot;$&quot;#,##0.00" sourceLinked="1"/>
        <c:majorTickMark val="out"/>
        <c:minorTickMark val="none"/>
        <c:tickLblPos val="nextTo"/>
        <c:crossAx val="143480704"/>
        <c:crosses val="autoZero"/>
        <c:auto val="1"/>
        <c:lblAlgn val="ctr"/>
        <c:lblOffset val="100"/>
        <c:noMultiLvlLbl val="0"/>
      </c:catAx>
      <c:valAx>
        <c:axId val="143480704"/>
        <c:scaling>
          <c:orientation val="minMax"/>
          <c:min val="0"/>
        </c:scaling>
        <c:delete val="0"/>
        <c:axPos val="b"/>
        <c:numFmt formatCode="&quot;$&quot;#,##0.00" sourceLinked="1"/>
        <c:majorTickMark val="out"/>
        <c:minorTickMark val="none"/>
        <c:tickLblPos val="nextTo"/>
        <c:txPr>
          <a:bodyPr/>
          <a:lstStyle/>
          <a:p>
            <a:pPr>
              <a:defRPr sz="700"/>
            </a:pPr>
            <a:endParaRPr lang="en-US"/>
          </a:p>
        </c:txPr>
        <c:crossAx val="143479168"/>
        <c:crosses val="autoZero"/>
        <c:crossBetween val="between"/>
        <c:dispUnits>
          <c:builtInUnit val="millions"/>
          <c:dispUnitsLbl/>
        </c:dispUnits>
      </c:valAx>
      <c:spPr>
        <a:noFill/>
        <a:ln w="25400">
          <a:noFill/>
        </a:ln>
      </c:spPr>
    </c:plotArea>
    <c:legend>
      <c:legendPos val="l"/>
      <c:layout>
        <c:manualLayout>
          <c:xMode val="edge"/>
          <c:yMode val="edge"/>
          <c:x val="1.4084423370137803E-2"/>
          <c:y val="0.10990892043512482"/>
          <c:w val="0.29769870166812745"/>
          <c:h val="0.78306200748203958"/>
        </c:manualLayout>
      </c:layout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800" b="1"/>
      </a:pPr>
      <a:endParaRPr lang="en-US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43649" cy="464839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7928" y="1"/>
            <a:ext cx="3043649" cy="464839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CEE4C1A9-74C5-4F0C-8951-3EFFAC27E046}" type="datetimeFigureOut">
              <a:rPr lang="en-US"/>
              <a:pPr>
                <a:defRPr/>
              </a:pPr>
              <a:t>6/23/2023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7" tIns="46659" rIns="93317" bIns="4665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616" y="4422131"/>
            <a:ext cx="5617870" cy="4188171"/>
          </a:xfrm>
          <a:prstGeom prst="rect">
            <a:avLst/>
          </a:prstGeom>
        </p:spPr>
        <p:txBody>
          <a:bodyPr vert="horz" lIns="93317" tIns="46659" rIns="93317" bIns="46659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723"/>
            <a:ext cx="3043649" cy="464839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7928" y="8842723"/>
            <a:ext cx="3043649" cy="464839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B106F441-3299-4972-B57A-EC15124C6CC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8506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3014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1665" indent="-285020" defTabSz="93014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1613" indent="-228323" defTabSz="93014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98258" indent="-228323" defTabSz="93014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6434" indent="-228323" defTabSz="93014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497755" indent="-228323" defTabSz="93014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39076" indent="-228323" defTabSz="93014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380398" indent="-228323" defTabSz="93014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21719" indent="-228323" defTabSz="93014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8E38CD4-6370-4A3B-8AFE-74F07F088F02}" type="slidenum">
              <a:rPr lang="en-US" altLang="en-US" smtClean="0">
                <a:latin typeface="Times New Roman" pitchFamily="18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en-US" dirty="0">
              <a:latin typeface="Times New Roman" pitchFamily="18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06F441-3299-4972-B57A-EC15124C6CC6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25168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106F441-3299-4972-B57A-EC15124C6CC6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14846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06F441-3299-4972-B57A-EC15124C6CC6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85035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106F441-3299-4972-B57A-EC15124C6CC6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5152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106F441-3299-4972-B57A-EC15124C6CC6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2267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3014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1665" indent="-285020" defTabSz="93014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1613" indent="-228323" defTabSz="93014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98258" indent="-228323" defTabSz="93014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6434" indent="-228323" defTabSz="93014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497755" indent="-228323" defTabSz="93014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39076" indent="-228323" defTabSz="93014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380398" indent="-228323" defTabSz="93014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21719" indent="-228323" defTabSz="93014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8E38CD4-6370-4A3B-8AFE-74F07F088F02}" type="slidenum">
              <a:rPr lang="en-US" altLang="en-US" smtClean="0">
                <a:latin typeface="Times New Roman" pitchFamily="18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en-US" altLang="en-US" dirty="0">
              <a:latin typeface="Times New Roman" pitchFamily="18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286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1665" indent="-285020" defTabSz="9286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1613" indent="-228323" defTabSz="9286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98258" indent="-228323" defTabSz="9286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6434" indent="-228323" defTabSz="9286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497755" indent="-228323" defTabSz="9286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39076" indent="-228323" defTabSz="9286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380398" indent="-228323" defTabSz="9286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21719" indent="-228323" defTabSz="9286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7A7ACBA-5803-4CD1-A1A9-802C27DD3D7F}" type="slidenum">
              <a:rPr lang="en-US" altLang="en-US" smtClean="0">
                <a:latin typeface="Times New Roman" pitchFamily="18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en-US" altLang="en-US" dirty="0">
              <a:latin typeface="Times New Roman" pitchFamily="18" charset="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7330" y="4422132"/>
            <a:ext cx="5148444" cy="418971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06F441-3299-4972-B57A-EC15124C6CC6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2753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106F441-3299-4972-B57A-EC15124C6CC6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96758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06F441-3299-4972-B57A-EC15124C6CC6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9491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106F441-3299-4972-B57A-EC15124C6CC6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6162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106F441-3299-4972-B57A-EC15124C6CC6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1850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106F441-3299-4972-B57A-EC15124C6CC6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48536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106F441-3299-4972-B57A-EC15124C6CC6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40423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06F441-3299-4972-B57A-EC15124C6CC6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91223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9143994" cy="6857996"/>
          </a:xfrm>
          <a:prstGeom prst="rect">
            <a:avLst/>
          </a:prstGeom>
        </p:spPr>
      </p:pic>
      <p:sp>
        <p:nvSpPr>
          <p:cNvPr id="3" name="TextBox 4"/>
          <p:cNvSpPr txBox="1">
            <a:spLocks noChangeArrowheads="1"/>
          </p:cNvSpPr>
          <p:nvPr userDrawn="1"/>
        </p:nvSpPr>
        <p:spPr bwMode="auto">
          <a:xfrm>
            <a:off x="152400" y="6535579"/>
            <a:ext cx="72390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9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9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9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9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9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b="0" dirty="0">
                <a:solidFill>
                  <a:schemeClr val="bg1"/>
                </a:solidFill>
                <a:latin typeface="Arial Narrow" pitchFamily="34" charset="0"/>
              </a:rPr>
              <a:t>ICMA-RC does not provide tax or legal advice. This presentation is the property of ICMA-RC and may not be reproduced or redistributed in any manner.</a:t>
            </a:r>
          </a:p>
        </p:txBody>
      </p:sp>
    </p:spTree>
    <p:extLst>
      <p:ext uri="{BB962C8B-B14F-4D97-AF65-F5344CB8AC3E}">
        <p14:creationId xmlns:p14="http://schemas.microsoft.com/office/powerpoint/2010/main" val="3554627980"/>
      </p:ext>
    </p:extLst>
  </p:cSld>
  <p:clrMapOvr>
    <a:masterClrMapping/>
  </p:clrMapOvr>
  <p:transition>
    <p:pull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4477392"/>
      </p:ext>
    </p:extLst>
  </p:cSld>
  <p:clrMapOvr>
    <a:masterClrMapping/>
  </p:clrMapOvr>
  <p:transition>
    <p:pull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56450" y="215900"/>
            <a:ext cx="1847850" cy="52705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12900" y="215900"/>
            <a:ext cx="5391150" cy="52705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6833615"/>
      </p:ext>
    </p:extLst>
  </p:cSld>
  <p:clrMapOvr>
    <a:masterClrMapping/>
  </p:clrMapOvr>
  <p:transition>
    <p:pull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5922554"/>
      </p:ext>
    </p:extLst>
  </p:cSld>
  <p:clrMapOvr>
    <a:masterClrMapping/>
  </p:clrMapOvr>
  <p:transition>
    <p:pull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2900" y="215900"/>
            <a:ext cx="7391400" cy="685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612900" y="1676400"/>
            <a:ext cx="6324600" cy="3810000"/>
          </a:xfr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328151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2900" y="215900"/>
            <a:ext cx="7391400" cy="685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12900" y="1676400"/>
            <a:ext cx="3086100" cy="381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51400" y="1676400"/>
            <a:ext cx="3086100" cy="381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48395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AF3ED-3059-44ED-8880-945EF799B5C5}" type="datetimeFigureOut">
              <a:rPr lang="en-US" smtClean="0"/>
              <a:t>6/23/2023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3A2AD-1C95-45C3-BCE4-787229C7B1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4831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AF3ED-3059-44ED-8880-945EF799B5C5}" type="datetimeFigureOut">
              <a:rPr lang="en-US" smtClean="0"/>
              <a:t>6/23/2023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3A2AD-1C95-45C3-BCE4-787229C7B1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22867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AF3ED-3059-44ED-8880-945EF799B5C5}" type="datetimeFigureOut">
              <a:rPr lang="en-US" smtClean="0"/>
              <a:t>6/23/2023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3A2AD-1C95-45C3-BCE4-787229C7B1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8331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AF3ED-3059-44ED-8880-945EF799B5C5}" type="datetimeFigureOut">
              <a:rPr lang="en-US" smtClean="0"/>
              <a:t>6/23/2023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3A2AD-1C95-45C3-BCE4-787229C7B1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16165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AF3ED-3059-44ED-8880-945EF799B5C5}" type="datetimeFigureOut">
              <a:rPr lang="en-US" smtClean="0"/>
              <a:t>6/23/2023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3A2AD-1C95-45C3-BCE4-787229C7B1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332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6565900" cy="990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4700" y="1676400"/>
            <a:ext cx="8140700" cy="4498848"/>
          </a:xfrm>
        </p:spPr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  <a:lvl2pPr marL="742950" indent="-285750">
              <a:buFontTx/>
              <a:buBlip>
                <a:blip r:embed="rId2"/>
              </a:buBlip>
              <a:defRPr/>
            </a:lvl2pPr>
            <a:lvl3pPr marL="1143000" indent="-228600">
              <a:buFontTx/>
              <a:buBlip>
                <a:blip r:embed="rId2"/>
              </a:buBlip>
              <a:defRPr/>
            </a:lvl3pPr>
            <a:lvl4pPr marL="1600200" indent="-228600">
              <a:buFontTx/>
              <a:buBlip>
                <a:blip r:embed="rId2"/>
              </a:buBlip>
              <a:defRPr/>
            </a:lvl4pPr>
            <a:lvl5pPr marL="2057400" indent="-228600"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2049143"/>
      </p:ext>
    </p:extLst>
  </p:cSld>
  <p:clrMapOvr>
    <a:masterClrMapping/>
  </p:clrMapOvr>
  <p:transition>
    <p:pull dir="r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AF3ED-3059-44ED-8880-945EF799B5C5}" type="datetimeFigureOut">
              <a:rPr lang="en-US" smtClean="0"/>
              <a:t>6/23/2023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3A2AD-1C95-45C3-BCE4-787229C7B1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7264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26219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AF3ED-3059-44ED-8880-945EF799B5C5}" type="datetimeFigureOut">
              <a:rPr lang="en-US" smtClean="0"/>
              <a:t>6/23/2023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3A2AD-1C95-45C3-BCE4-787229C7B1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82145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AF3ED-3059-44ED-8880-945EF799B5C5}" type="datetimeFigureOut">
              <a:rPr lang="en-US" smtClean="0"/>
              <a:t>6/23/2023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3A2AD-1C95-45C3-BCE4-787229C7B1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26215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AF3ED-3059-44ED-8880-945EF799B5C5}" type="datetimeFigureOut">
              <a:rPr lang="en-US" smtClean="0"/>
              <a:t>6/23/2023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3A2AD-1C95-45C3-BCE4-787229C7B1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9791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AF3ED-3059-44ED-8880-945EF799B5C5}" type="datetimeFigureOut">
              <a:rPr lang="en-US" smtClean="0"/>
              <a:t>6/23/2023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3A2AD-1C95-45C3-BCE4-787229C7B1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48042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6" cy="6857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619687"/>
      </p:ext>
    </p:extLst>
  </p:cSld>
  <p:clrMapOvr>
    <a:masterClrMapping/>
  </p:clrMapOvr>
  <p:transition>
    <p:pull dir="r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6565900" cy="990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4700" y="1676400"/>
            <a:ext cx="8140700" cy="4498848"/>
          </a:xfrm>
        </p:spPr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  <a:lvl2pPr marL="742950" indent="-285750">
              <a:buFontTx/>
              <a:buBlip>
                <a:blip r:embed="rId2"/>
              </a:buBlip>
              <a:defRPr/>
            </a:lvl2pPr>
            <a:lvl3pPr marL="1143000" indent="-228600">
              <a:buFontTx/>
              <a:buBlip>
                <a:blip r:embed="rId2"/>
              </a:buBlip>
              <a:defRPr/>
            </a:lvl3pPr>
            <a:lvl4pPr marL="1600200" indent="-228600">
              <a:buFontTx/>
              <a:buBlip>
                <a:blip r:embed="rId2"/>
              </a:buBlip>
              <a:defRPr/>
            </a:lvl4pPr>
            <a:lvl5pPr marL="2057400" indent="-228600"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84416811"/>
      </p:ext>
    </p:extLst>
  </p:cSld>
  <p:clrMapOvr>
    <a:masterClrMapping/>
  </p:clrMapOvr>
  <p:transition>
    <p:pull dir="r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98795081"/>
      </p:ext>
    </p:extLst>
  </p:cSld>
  <p:clrMapOvr>
    <a:masterClrMapping/>
  </p:clrMapOvr>
  <p:transition>
    <p:pull dir="r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12900" y="1676400"/>
            <a:ext cx="30861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1400" y="1676400"/>
            <a:ext cx="30861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37378144"/>
      </p:ext>
    </p:extLst>
  </p:cSld>
  <p:clrMapOvr>
    <a:masterClrMapping/>
  </p:clrMapOvr>
  <p:transition>
    <p:pull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55131373"/>
      </p:ext>
    </p:extLst>
  </p:cSld>
  <p:clrMapOvr>
    <a:masterClrMapping/>
  </p:clrMapOvr>
  <p:transition>
    <p:pull dir="rd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91105921"/>
      </p:ext>
    </p:extLst>
  </p:cSld>
  <p:clrMapOvr>
    <a:masterClrMapping/>
  </p:clrMapOvr>
  <p:transition>
    <p:pull dir="r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41494205"/>
      </p:ext>
    </p:extLst>
  </p:cSld>
  <p:clrMapOvr>
    <a:masterClrMapping/>
  </p:clrMapOvr>
  <p:transition>
    <p:pull dir="r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9266280"/>
      </p:ext>
    </p:extLst>
  </p:cSld>
  <p:clrMapOvr>
    <a:masterClrMapping/>
  </p:clrMapOvr>
  <p:transition>
    <p:pull dir="r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90865706"/>
      </p:ext>
    </p:extLst>
  </p:cSld>
  <p:clrMapOvr>
    <a:masterClrMapping/>
  </p:clrMapOvr>
  <p:transition>
    <p:pull dir="r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18181109"/>
      </p:ext>
    </p:extLst>
  </p:cSld>
  <p:clrMapOvr>
    <a:masterClrMapping/>
  </p:clrMapOvr>
  <p:transition>
    <p:pull dir="rd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60291743"/>
      </p:ext>
    </p:extLst>
  </p:cSld>
  <p:clrMapOvr>
    <a:masterClrMapping/>
  </p:clrMapOvr>
  <p:transition>
    <p:pull dir="rd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56450" y="215900"/>
            <a:ext cx="1847850" cy="52705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12900" y="215900"/>
            <a:ext cx="5391150" cy="52705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95123585"/>
      </p:ext>
    </p:extLst>
  </p:cSld>
  <p:clrMapOvr>
    <a:masterClrMapping/>
  </p:clrMapOvr>
  <p:transition>
    <p:pull dir="rd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0"/>
          <p:cNvSpPr txBox="1">
            <a:spLocks noChangeArrowheads="1"/>
          </p:cNvSpPr>
          <p:nvPr userDrawn="1"/>
        </p:nvSpPr>
        <p:spPr bwMode="auto">
          <a:xfrm>
            <a:off x="0" y="6477000"/>
            <a:ext cx="38957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400" b="1" dirty="0">
                <a:solidFill>
                  <a:schemeClr val="bg1"/>
                </a:solidFill>
                <a:latin typeface="Arial Narrow" pitchFamily="34" charset="0"/>
                <a:ea typeface="ヒラギノ角ゴ Pro W3" pitchFamily="103" charset="-128"/>
              </a:rPr>
              <a:t>Confidential and Proprietary</a:t>
            </a:r>
          </a:p>
        </p:txBody>
      </p:sp>
    </p:spTree>
    <p:extLst>
      <p:ext uri="{BB962C8B-B14F-4D97-AF65-F5344CB8AC3E}">
        <p14:creationId xmlns:p14="http://schemas.microsoft.com/office/powerpoint/2010/main" val="3396739088"/>
      </p:ext>
    </p:extLst>
  </p:cSld>
  <p:clrMapOvr>
    <a:masterClrMapping/>
  </p:clrMapOvr>
  <p:transition>
    <p:pull dir="rd"/>
  </p:transition>
  <p:hf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21395938"/>
      </p:ext>
    </p:extLst>
  </p:cSld>
  <p:clrMapOvr>
    <a:masterClrMapping/>
  </p:clrMapOvr>
  <p:transition>
    <p:pull dir="rd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2900" y="215900"/>
            <a:ext cx="7391400" cy="685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612900" y="1676400"/>
            <a:ext cx="6324600" cy="3810000"/>
          </a:xfr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8926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12900" y="1676400"/>
            <a:ext cx="30861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1400" y="1676400"/>
            <a:ext cx="30861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31047467"/>
      </p:ext>
    </p:extLst>
  </p:cSld>
  <p:clrMapOvr>
    <a:masterClrMapping/>
  </p:clrMapOvr>
  <p:transition>
    <p:pull dir="rd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2900" y="215900"/>
            <a:ext cx="7391400" cy="685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12900" y="1676400"/>
            <a:ext cx="3086100" cy="381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51400" y="1676400"/>
            <a:ext cx="3086100" cy="381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56185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3199197"/>
      </p:ext>
    </p:extLst>
  </p:cSld>
  <p:clrMapOvr>
    <a:masterClrMapping/>
  </p:clrMapOvr>
  <p:transition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1141970"/>
      </p:ext>
    </p:extLst>
  </p:cSld>
  <p:clrMapOvr>
    <a:masterClrMapping/>
  </p:clrMapOvr>
  <p:transition>
    <p:pull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3900646"/>
      </p:ext>
    </p:extLst>
  </p:cSld>
  <p:clrMapOvr>
    <a:masterClrMapping/>
  </p:clrMapOvr>
  <p:transition>
    <p:pull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58091872"/>
      </p:ext>
    </p:extLst>
  </p:cSld>
  <p:clrMapOvr>
    <a:masterClrMapping/>
  </p:clrMapOvr>
  <p:transition>
    <p:pull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6476931"/>
      </p:ext>
    </p:extLst>
  </p:cSld>
  <p:clrMapOvr>
    <a:masterClrMapping/>
  </p:clrMapOvr>
  <p:transition>
    <p:pull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7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ChangeArrowheads="1"/>
          </p:cNvSpPr>
          <p:nvPr userDrawn="1"/>
        </p:nvSpPr>
        <p:spPr bwMode="auto">
          <a:xfrm>
            <a:off x="8686800" y="6545263"/>
            <a:ext cx="571500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D02890-04BD-4290-8103-61CD3842D2EE}" type="slidenum">
              <a:rPr lang="en-US" sz="1000" b="0" smtClean="0">
                <a:solidFill>
                  <a:schemeClr val="tx1"/>
                </a:solidFill>
                <a:latin typeface="Arial Narrow" panose="020B0606020202030204" pitchFamily="34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000" b="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765"/>
          <a:stretch/>
        </p:blipFill>
        <p:spPr>
          <a:xfrm>
            <a:off x="2" y="1"/>
            <a:ext cx="9143997" cy="1250575"/>
          </a:xfrm>
          <a:prstGeom prst="rect">
            <a:avLst/>
          </a:prstGeom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78100" y="215900"/>
            <a:ext cx="65659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90800" y="990600"/>
            <a:ext cx="6324600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  <p:sldLayoutId id="2147483844" r:id="rId12"/>
    <p:sldLayoutId id="2147483845" r:id="rId13"/>
    <p:sldLayoutId id="2147483846" r:id="rId14"/>
  </p:sldLayoutIdLst>
  <p:transition>
    <p:pull dir="rd"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457C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457C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457C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457C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457C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85000"/>
        </a:spcBef>
        <a:spcAft>
          <a:spcPct val="0"/>
        </a:spcAft>
        <a:buClr>
          <a:srgbClr val="00457C"/>
        </a:buClr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5000"/>
        </a:spcBef>
        <a:spcAft>
          <a:spcPct val="0"/>
        </a:spcAft>
        <a:buClr>
          <a:srgbClr val="00457C"/>
        </a:buClr>
        <a:buSzPct val="75000"/>
        <a:buFont typeface="Wingdings" pitchFamily="2" charset="2"/>
        <a:buChar char="³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5000"/>
        </a:spcBef>
        <a:spcAft>
          <a:spcPct val="0"/>
        </a:spcAft>
        <a:buClr>
          <a:srgbClr val="00457C"/>
        </a:buClr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5000"/>
        </a:spcBef>
        <a:spcAft>
          <a:spcPct val="0"/>
        </a:spcAft>
        <a:buClr>
          <a:srgbClr val="00457C"/>
        </a:buClr>
        <a:buSzPct val="75000"/>
        <a:buFont typeface="Wingdings" pitchFamily="2" charset="2"/>
        <a:buChar char="³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5000"/>
        </a:spcBef>
        <a:spcAft>
          <a:spcPct val="0"/>
        </a:spcAft>
        <a:buClr>
          <a:srgbClr val="00457C"/>
        </a:buClr>
        <a:buChar char="•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5000"/>
        </a:spcBef>
        <a:spcAft>
          <a:spcPct val="0"/>
        </a:spcAft>
        <a:buClr>
          <a:srgbClr val="00457C"/>
        </a:buClr>
        <a:buChar char="•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5000"/>
        </a:spcBef>
        <a:spcAft>
          <a:spcPct val="0"/>
        </a:spcAft>
        <a:buClr>
          <a:srgbClr val="00457C"/>
        </a:buClr>
        <a:buChar char="•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5000"/>
        </a:spcBef>
        <a:spcAft>
          <a:spcPct val="0"/>
        </a:spcAft>
        <a:buClr>
          <a:srgbClr val="00457C"/>
        </a:buClr>
        <a:buChar char="•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5000"/>
        </a:spcBef>
        <a:spcAft>
          <a:spcPct val="0"/>
        </a:spcAft>
        <a:buClr>
          <a:srgbClr val="00457C"/>
        </a:buClr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AF3ED-3059-44ED-8880-945EF799B5C5}" type="datetimeFigureOut">
              <a:rPr lang="en-US" smtClean="0"/>
              <a:t>6/23/2023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3A2AD-1C95-45C3-BCE4-787229C7B1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81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ChangeArrowheads="1"/>
          </p:cNvSpPr>
          <p:nvPr userDrawn="1"/>
        </p:nvSpPr>
        <p:spPr bwMode="auto">
          <a:xfrm>
            <a:off x="8686800" y="6621463"/>
            <a:ext cx="571500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D02890-04BD-4290-8103-61CD3842D2EE}" type="slidenum">
              <a:rPr lang="en-US" sz="1000" b="0" smtClean="0">
                <a:solidFill>
                  <a:schemeClr val="tx1"/>
                </a:solidFill>
                <a:latin typeface="Arial Narrow" panose="020B0606020202030204" pitchFamily="34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000" b="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765"/>
          <a:stretch/>
        </p:blipFill>
        <p:spPr>
          <a:xfrm>
            <a:off x="2" y="1"/>
            <a:ext cx="9143997" cy="1250575"/>
          </a:xfrm>
          <a:prstGeom prst="rect">
            <a:avLst/>
          </a:prstGeom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78100" y="215900"/>
            <a:ext cx="65659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90800" y="990600"/>
            <a:ext cx="6324600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08939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  <p:sldLayoutId id="2147483873" r:id="rId12"/>
    <p:sldLayoutId id="2147483874" r:id="rId13"/>
    <p:sldLayoutId id="2147483875" r:id="rId14"/>
    <p:sldLayoutId id="2147483876" r:id="rId15"/>
  </p:sldLayoutIdLst>
  <p:transition>
    <p:pull dir="rd"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457C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457C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457C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457C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457C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85000"/>
        </a:spcBef>
        <a:spcAft>
          <a:spcPct val="0"/>
        </a:spcAft>
        <a:buClr>
          <a:srgbClr val="00457C"/>
        </a:buClr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5000"/>
        </a:spcBef>
        <a:spcAft>
          <a:spcPct val="0"/>
        </a:spcAft>
        <a:buClr>
          <a:srgbClr val="00457C"/>
        </a:buClr>
        <a:buSzPct val="75000"/>
        <a:buFont typeface="Wingdings" pitchFamily="2" charset="2"/>
        <a:buChar char="³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5000"/>
        </a:spcBef>
        <a:spcAft>
          <a:spcPct val="0"/>
        </a:spcAft>
        <a:buClr>
          <a:srgbClr val="00457C"/>
        </a:buClr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5000"/>
        </a:spcBef>
        <a:spcAft>
          <a:spcPct val="0"/>
        </a:spcAft>
        <a:buClr>
          <a:srgbClr val="00457C"/>
        </a:buClr>
        <a:buSzPct val="75000"/>
        <a:buFont typeface="Wingdings" pitchFamily="2" charset="2"/>
        <a:buChar char="³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5000"/>
        </a:spcBef>
        <a:spcAft>
          <a:spcPct val="0"/>
        </a:spcAft>
        <a:buClr>
          <a:srgbClr val="00457C"/>
        </a:buClr>
        <a:buChar char="•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5000"/>
        </a:spcBef>
        <a:spcAft>
          <a:spcPct val="0"/>
        </a:spcAft>
        <a:buClr>
          <a:srgbClr val="00457C"/>
        </a:buClr>
        <a:buChar char="•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5000"/>
        </a:spcBef>
        <a:spcAft>
          <a:spcPct val="0"/>
        </a:spcAft>
        <a:buClr>
          <a:srgbClr val="00457C"/>
        </a:buClr>
        <a:buChar char="•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5000"/>
        </a:spcBef>
        <a:spcAft>
          <a:spcPct val="0"/>
        </a:spcAft>
        <a:buClr>
          <a:srgbClr val="00457C"/>
        </a:buClr>
        <a:buChar char="•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5000"/>
        </a:spcBef>
        <a:spcAft>
          <a:spcPct val="0"/>
        </a:spcAft>
        <a:buClr>
          <a:srgbClr val="00457C"/>
        </a:buClr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152400" y="838200"/>
            <a:ext cx="524192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57C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57C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57C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57C"/>
                </a:solidFill>
                <a:latin typeface="Arial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kern="0" dirty="0">
                <a:latin typeface="Arial Narrow" panose="020B0606020202030204" pitchFamily="34" charset="0"/>
              </a:rPr>
              <a:t>DC 457(b) Deferred Compensation Plan</a:t>
            </a:r>
          </a:p>
          <a:p>
            <a:pPr eaLnBrk="1" hangingPunct="1"/>
            <a:r>
              <a:rPr lang="en-US" kern="0" dirty="0">
                <a:latin typeface="Arial Narrow" panose="020B0606020202030204" pitchFamily="34" charset="0"/>
              </a:rPr>
              <a:t>Monthly Management Report</a:t>
            </a:r>
          </a:p>
          <a:p>
            <a:pPr eaLnBrk="1" hangingPunct="1"/>
            <a:r>
              <a:rPr lang="en-US" b="0" kern="0" dirty="0">
                <a:latin typeface="Arial Narrow" panose="020B0606020202030204" pitchFamily="34" charset="0"/>
              </a:rPr>
              <a:t>April 2023</a:t>
            </a:r>
          </a:p>
        </p:txBody>
      </p:sp>
    </p:spTree>
    <p:extLst>
      <p:ext uri="{BB962C8B-B14F-4D97-AF65-F5344CB8AC3E}">
        <p14:creationId xmlns:p14="http://schemas.microsoft.com/office/powerpoint/2010/main" val="4161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457(b) Deferred Compensation Plan</a:t>
            </a:r>
            <a:br>
              <a:rPr lang="en-US" dirty="0"/>
            </a:br>
            <a:r>
              <a:rPr lang="en-US" dirty="0"/>
              <a:t>Investment Diversification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B5A247E-7BDB-4D15-AF0F-B96D26BE2F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660746"/>
              </p:ext>
            </p:extLst>
          </p:nvPr>
        </p:nvGraphicFramePr>
        <p:xfrm>
          <a:off x="228601" y="1371600"/>
          <a:ext cx="8686800" cy="4896558"/>
        </p:xfrm>
        <a:graphic>
          <a:graphicData uri="http://schemas.openxmlformats.org/drawingml/2006/table">
            <a:tbl>
              <a:tblPr/>
              <a:tblGrid>
                <a:gridCol w="2895600">
                  <a:extLst>
                    <a:ext uri="{9D8B030D-6E8A-4147-A177-3AD203B41FA5}">
                      <a16:colId xmlns:a16="http://schemas.microsoft.com/office/drawing/2014/main" val="3232012384"/>
                    </a:ext>
                  </a:extLst>
                </a:gridCol>
                <a:gridCol w="2895600">
                  <a:extLst>
                    <a:ext uri="{9D8B030D-6E8A-4147-A177-3AD203B41FA5}">
                      <a16:colId xmlns:a16="http://schemas.microsoft.com/office/drawing/2014/main" val="2562449133"/>
                    </a:ext>
                  </a:extLst>
                </a:gridCol>
                <a:gridCol w="2895600">
                  <a:extLst>
                    <a:ext uri="{9D8B030D-6E8A-4147-A177-3AD203B41FA5}">
                      <a16:colId xmlns:a16="http://schemas.microsoft.com/office/drawing/2014/main" val="3697269454"/>
                    </a:ext>
                  </a:extLst>
                </a:gridCol>
              </a:tblGrid>
              <a:tr h="36609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Number of Funds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Number of Participants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Percent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465300"/>
                  </a:ext>
                </a:extLst>
              </a:tr>
              <a:tr h="36609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One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6,088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2657159"/>
                  </a:ext>
                </a:extLst>
              </a:tr>
              <a:tr h="36609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Two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1,519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8170697"/>
                  </a:ext>
                </a:extLst>
              </a:tr>
              <a:tr h="36609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Three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1,102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018415"/>
                  </a:ext>
                </a:extLst>
              </a:tr>
              <a:tr h="36609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Four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1,018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7058287"/>
                  </a:ext>
                </a:extLst>
              </a:tr>
              <a:tr h="36609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Five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1,028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4794951"/>
                  </a:ext>
                </a:extLst>
              </a:tr>
              <a:tr h="36609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Six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0558418"/>
                  </a:ext>
                </a:extLst>
              </a:tr>
              <a:tr h="36609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Seven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5584340"/>
                  </a:ext>
                </a:extLst>
              </a:tr>
              <a:tr h="36609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Eight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741481"/>
                  </a:ext>
                </a:extLst>
              </a:tr>
              <a:tr h="36609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Nine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0163057"/>
                  </a:ext>
                </a:extLst>
              </a:tr>
              <a:tr h="36609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Ten or More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1,245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1955058"/>
                  </a:ext>
                </a:extLst>
              </a:tr>
              <a:tr h="366098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number of funds being used by this plan: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3.55</a:t>
                      </a:r>
                    </a:p>
                  </a:txBody>
                  <a:tcPr marL="85725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4790845"/>
                  </a:ext>
                </a:extLst>
              </a:tr>
              <a:tr h="251691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*Please note, these statistics do not include participants in life cycle funds.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4931666"/>
                  </a:ext>
                </a:extLst>
              </a:tr>
              <a:tr h="25169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The number of participants with target date funds is:*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23,299</a:t>
                      </a:r>
                      <a:endParaRPr lang="en-US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21,721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34461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7701719"/>
      </p:ext>
    </p:extLst>
  </p:cSld>
  <p:clrMapOvr>
    <a:masterClrMapping/>
  </p:clrMapOvr>
  <p:transition>
    <p:pull dir="r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457(b) Deferred Compensation Plan</a:t>
            </a:r>
            <a:br>
              <a:rPr lang="en-US" dirty="0"/>
            </a:br>
            <a:r>
              <a:rPr lang="en-US" dirty="0"/>
              <a:t>Participant Classification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00000000-0008-0000-0400-00000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7665784"/>
              </p:ext>
            </p:extLst>
          </p:nvPr>
        </p:nvGraphicFramePr>
        <p:xfrm>
          <a:off x="192024" y="1527048"/>
          <a:ext cx="8759952" cy="5102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19264204"/>
      </p:ext>
    </p:extLst>
  </p:cSld>
  <p:clrMapOvr>
    <a:masterClrMapping/>
  </p:clrMapOvr>
  <p:transition>
    <p:pull dir="r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457(b) Deferred Compensation Plan</a:t>
            </a:r>
            <a:br>
              <a:rPr lang="en-US" dirty="0"/>
            </a:br>
            <a:r>
              <a:rPr lang="en-US" dirty="0"/>
              <a:t>Participant Classification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1C73D38-BB32-4A48-9B55-543B7A10F69C}"/>
              </a:ext>
            </a:extLst>
          </p:cNvPr>
          <p:cNvSpPr/>
          <p:nvPr/>
        </p:nvSpPr>
        <p:spPr>
          <a:xfrm>
            <a:off x="295422" y="5330456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>
                <a:latin typeface="+mn-lt"/>
              </a:rPr>
              <a:t>*Notes - Active: </a:t>
            </a:r>
            <a:r>
              <a:rPr lang="en-US" sz="1000" dirty="0">
                <a:solidFill>
                  <a:srgbClr val="FF0000"/>
                </a:solidFill>
                <a:latin typeface="+mn-lt"/>
              </a:rPr>
              <a:t>Someone who does not have a termination date on file.</a:t>
            </a:r>
          </a:p>
          <a:p>
            <a:r>
              <a:rPr lang="en-US" sz="1000" dirty="0">
                <a:latin typeface="+mn-lt"/>
              </a:rPr>
              <a:t>Inactive: </a:t>
            </a:r>
            <a:r>
              <a:rPr lang="en-US" sz="1000" dirty="0">
                <a:solidFill>
                  <a:srgbClr val="FF0000"/>
                </a:solidFill>
                <a:latin typeface="+mn-lt"/>
              </a:rPr>
              <a:t>People who are eligible but are not participating in the plan.</a:t>
            </a:r>
          </a:p>
          <a:p>
            <a:r>
              <a:rPr lang="en-US" sz="1000" dirty="0">
                <a:latin typeface="+mn-lt"/>
              </a:rPr>
              <a:t>Separated From Service: </a:t>
            </a:r>
            <a:r>
              <a:rPr lang="en-US" sz="1000" dirty="0">
                <a:solidFill>
                  <a:srgbClr val="FF0000"/>
                </a:solidFill>
                <a:latin typeface="+mn-lt"/>
              </a:rPr>
              <a:t>Someone with a termination date on file, and a termed status. Same as terminated employee.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826CB5F-5B11-4169-99A8-8C98CC9D2D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014790"/>
              </p:ext>
            </p:extLst>
          </p:nvPr>
        </p:nvGraphicFramePr>
        <p:xfrm>
          <a:off x="152400" y="1371600"/>
          <a:ext cx="8610598" cy="3871977"/>
        </p:xfrm>
        <a:graphic>
          <a:graphicData uri="http://schemas.openxmlformats.org/drawingml/2006/table">
            <a:tbl>
              <a:tblPr/>
              <a:tblGrid>
                <a:gridCol w="1435871">
                  <a:extLst>
                    <a:ext uri="{9D8B030D-6E8A-4147-A177-3AD203B41FA5}">
                      <a16:colId xmlns:a16="http://schemas.microsoft.com/office/drawing/2014/main" val="2375680445"/>
                    </a:ext>
                  </a:extLst>
                </a:gridCol>
                <a:gridCol w="1024961">
                  <a:extLst>
                    <a:ext uri="{9D8B030D-6E8A-4147-A177-3AD203B41FA5}">
                      <a16:colId xmlns:a16="http://schemas.microsoft.com/office/drawing/2014/main" val="2646895504"/>
                    </a:ext>
                  </a:extLst>
                </a:gridCol>
                <a:gridCol w="1024961">
                  <a:extLst>
                    <a:ext uri="{9D8B030D-6E8A-4147-A177-3AD203B41FA5}">
                      <a16:colId xmlns:a16="http://schemas.microsoft.com/office/drawing/2014/main" val="1062003308"/>
                    </a:ext>
                  </a:extLst>
                </a:gridCol>
                <a:gridCol w="1024961">
                  <a:extLst>
                    <a:ext uri="{9D8B030D-6E8A-4147-A177-3AD203B41FA5}">
                      <a16:colId xmlns:a16="http://schemas.microsoft.com/office/drawing/2014/main" val="3105848048"/>
                    </a:ext>
                  </a:extLst>
                </a:gridCol>
                <a:gridCol w="1024961">
                  <a:extLst>
                    <a:ext uri="{9D8B030D-6E8A-4147-A177-3AD203B41FA5}">
                      <a16:colId xmlns:a16="http://schemas.microsoft.com/office/drawing/2014/main" val="4091321792"/>
                    </a:ext>
                  </a:extLst>
                </a:gridCol>
                <a:gridCol w="1024961">
                  <a:extLst>
                    <a:ext uri="{9D8B030D-6E8A-4147-A177-3AD203B41FA5}">
                      <a16:colId xmlns:a16="http://schemas.microsoft.com/office/drawing/2014/main" val="452132368"/>
                    </a:ext>
                  </a:extLst>
                </a:gridCol>
                <a:gridCol w="1024961">
                  <a:extLst>
                    <a:ext uri="{9D8B030D-6E8A-4147-A177-3AD203B41FA5}">
                      <a16:colId xmlns:a16="http://schemas.microsoft.com/office/drawing/2014/main" val="3340209510"/>
                    </a:ext>
                  </a:extLst>
                </a:gridCol>
                <a:gridCol w="1024961">
                  <a:extLst>
                    <a:ext uri="{9D8B030D-6E8A-4147-A177-3AD203B41FA5}">
                      <a16:colId xmlns:a16="http://schemas.microsoft.com/office/drawing/2014/main" val="454240716"/>
                    </a:ext>
                  </a:extLst>
                </a:gridCol>
              </a:tblGrid>
              <a:tr h="527128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Status</a:t>
                      </a:r>
                    </a:p>
                  </a:txBody>
                  <a:tcPr marL="69757" marR="7751" marT="7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Oct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Nov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Jan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Feb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Apr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9155168"/>
                  </a:ext>
                </a:extLst>
              </a:tr>
              <a:tr h="717565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Active</a:t>
                      </a:r>
                    </a:p>
                  </a:txBody>
                  <a:tcPr marL="69757" marR="7751" marT="7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22,922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23,098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23,224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23,746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23,763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23,966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24,117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7622426"/>
                  </a:ext>
                </a:extLst>
              </a:tr>
              <a:tr h="717565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Inactive</a:t>
                      </a:r>
                    </a:p>
                  </a:txBody>
                  <a:tcPr marL="69757" marR="7751" marT="7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4,110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4,215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4,358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4,398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4,592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4,699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4,743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1795019"/>
                  </a:ext>
                </a:extLst>
              </a:tr>
              <a:tr h="717565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Separated from service</a:t>
                      </a:r>
                    </a:p>
                  </a:txBody>
                  <a:tcPr marL="69757" marR="7751" marT="7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5,178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5,154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5,128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5,135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4,833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4,794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4,776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3083907"/>
                  </a:ext>
                </a:extLst>
              </a:tr>
              <a:tr h="119215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Participants*</a:t>
                      </a:r>
                    </a:p>
                  </a:txBody>
                  <a:tcPr marL="69757" marR="7751" marT="7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32,210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32,467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32,710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33,279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33,188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33,459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33,636</a:t>
                      </a: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54482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2487255"/>
      </p:ext>
    </p:extLst>
  </p:cSld>
  <p:clrMapOvr>
    <a:masterClrMapping/>
  </p:clrMapOvr>
  <p:transition>
    <p:pull dir="r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1D460F5-F3AB-2B45-6E40-F3CCDE1A65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228600"/>
            <a:ext cx="6565900" cy="990600"/>
          </a:xfrm>
        </p:spPr>
        <p:txBody>
          <a:bodyPr wrap="square" anchor="ctr">
            <a:normAutofit/>
          </a:bodyPr>
          <a:lstStyle/>
          <a:p>
            <a:r>
              <a:rPr lang="en-US" sz="2000" dirty="0"/>
              <a:t>DC 457(b) Deferred Compensation Plan</a:t>
            </a:r>
            <a:br>
              <a:rPr lang="en-US" sz="2000" dirty="0"/>
            </a:br>
            <a:r>
              <a:rPr lang="en-US" sz="2000" dirty="0"/>
              <a:t>Enrollment Activity</a:t>
            </a:r>
            <a:br>
              <a:rPr lang="en-US" sz="2000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00000000-0008-0000-0800-000006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2216417"/>
              </p:ext>
            </p:extLst>
          </p:nvPr>
        </p:nvGraphicFramePr>
        <p:xfrm>
          <a:off x="192024" y="1371600"/>
          <a:ext cx="8759952" cy="5102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9441060"/>
      </p:ext>
    </p:extLst>
  </p:cSld>
  <p:clrMapOvr>
    <a:masterClrMapping/>
  </p:clrMapOvr>
  <p:transition>
    <p:pull dir="r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463FF7F-46AC-72D8-6E5A-A23918662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228600"/>
            <a:ext cx="6565900" cy="990600"/>
          </a:xfrm>
        </p:spPr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457(b) Deferred Compensation Plan</a:t>
            </a:r>
            <a:br>
              <a:rPr lang="en-US" dirty="0"/>
            </a:br>
            <a:r>
              <a:rPr lang="en-US" dirty="0"/>
              <a:t>Enrollment Activity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2157E30-EA6C-35E0-CEF7-BE763BF155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233779"/>
              </p:ext>
            </p:extLst>
          </p:nvPr>
        </p:nvGraphicFramePr>
        <p:xfrm>
          <a:off x="152400" y="1371601"/>
          <a:ext cx="8801099" cy="5029197"/>
        </p:xfrm>
        <a:graphic>
          <a:graphicData uri="http://schemas.openxmlformats.org/drawingml/2006/table">
            <a:tbl>
              <a:tblPr/>
              <a:tblGrid>
                <a:gridCol w="2853600">
                  <a:extLst>
                    <a:ext uri="{9D8B030D-6E8A-4147-A177-3AD203B41FA5}">
                      <a16:colId xmlns:a16="http://schemas.microsoft.com/office/drawing/2014/main" val="1028718248"/>
                    </a:ext>
                  </a:extLst>
                </a:gridCol>
                <a:gridCol w="1929606">
                  <a:extLst>
                    <a:ext uri="{9D8B030D-6E8A-4147-A177-3AD203B41FA5}">
                      <a16:colId xmlns:a16="http://schemas.microsoft.com/office/drawing/2014/main" val="2281170954"/>
                    </a:ext>
                  </a:extLst>
                </a:gridCol>
                <a:gridCol w="2005355">
                  <a:extLst>
                    <a:ext uri="{9D8B030D-6E8A-4147-A177-3AD203B41FA5}">
                      <a16:colId xmlns:a16="http://schemas.microsoft.com/office/drawing/2014/main" val="1289520564"/>
                    </a:ext>
                  </a:extLst>
                </a:gridCol>
                <a:gridCol w="2012538">
                  <a:extLst>
                    <a:ext uri="{9D8B030D-6E8A-4147-A177-3AD203B41FA5}">
                      <a16:colId xmlns:a16="http://schemas.microsoft.com/office/drawing/2014/main" val="278840564"/>
                    </a:ext>
                  </a:extLst>
                </a:gridCol>
              </a:tblGrid>
              <a:tr h="91488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Month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457(b) Self Enrollments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457(b) Auto Enrollments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457(b) New Enrollments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152739"/>
                  </a:ext>
                </a:extLst>
              </a:tr>
              <a:tr h="515145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October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</a:t>
                      </a:r>
                    </a:p>
                  </a:txBody>
                  <a:tcPr marL="9525" marR="857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390</a:t>
                      </a:r>
                    </a:p>
                  </a:txBody>
                  <a:tcPr marL="9525" marR="857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455</a:t>
                      </a:r>
                    </a:p>
                  </a:txBody>
                  <a:tcPr marL="9525" marR="857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6843653"/>
                  </a:ext>
                </a:extLst>
              </a:tr>
              <a:tr h="515145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November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</a:t>
                      </a:r>
                    </a:p>
                  </a:txBody>
                  <a:tcPr marL="9525" marR="857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295</a:t>
                      </a:r>
                    </a:p>
                  </a:txBody>
                  <a:tcPr marL="9525" marR="857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347</a:t>
                      </a:r>
                    </a:p>
                  </a:txBody>
                  <a:tcPr marL="9525" marR="857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5202662"/>
                  </a:ext>
                </a:extLst>
              </a:tr>
              <a:tr h="515145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December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5991979"/>
                  </a:ext>
                </a:extLst>
              </a:tr>
              <a:tr h="515145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January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510173"/>
                  </a:ext>
                </a:extLst>
              </a:tr>
              <a:tr h="515145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February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4455920"/>
                  </a:ext>
                </a:extLst>
              </a:tr>
              <a:tr h="515145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4795161"/>
                  </a:ext>
                </a:extLst>
              </a:tr>
              <a:tr h="515145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April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1213903"/>
                  </a:ext>
                </a:extLst>
              </a:tr>
              <a:tr h="50830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735</a:t>
                      </a:r>
                    </a:p>
                  </a:txBody>
                  <a:tcPr marL="9525" marR="857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1,908</a:t>
                      </a:r>
                    </a:p>
                  </a:txBody>
                  <a:tcPr marL="9525" marR="857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2,643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857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99583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9538424"/>
      </p:ext>
    </p:extLst>
  </p:cSld>
  <p:clrMapOvr>
    <a:masterClrMapping/>
  </p:clrMapOvr>
  <p:transition>
    <p:pull dir="r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6565900" cy="990600"/>
          </a:xfrm>
        </p:spPr>
        <p:txBody>
          <a:bodyPr wrap="square" anchor="ctr">
            <a:normAutofit/>
          </a:bodyPr>
          <a:lstStyle/>
          <a:p>
            <a:r>
              <a:rPr lang="en-US" sz="2000" dirty="0"/>
              <a:t>DC 457(b) Deferred Compensation Plan</a:t>
            </a:r>
            <a:br>
              <a:rPr lang="en-US" sz="2000" dirty="0"/>
            </a:br>
            <a:r>
              <a:rPr lang="en-US" sz="2000" dirty="0"/>
              <a:t>Terminated Participants</a:t>
            </a:r>
            <a:br>
              <a:rPr lang="en-US" sz="2000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0000000-0008-0000-09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656895"/>
              </p:ext>
            </p:extLst>
          </p:nvPr>
        </p:nvGraphicFramePr>
        <p:xfrm>
          <a:off x="192024" y="1295400"/>
          <a:ext cx="8759952" cy="5102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9252464"/>
      </p:ext>
    </p:extLst>
  </p:cSld>
  <p:clrMapOvr>
    <a:masterClrMapping/>
  </p:clrMapOvr>
  <p:transition>
    <p:pull dir="r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6565900" cy="990600"/>
          </a:xfrm>
        </p:spPr>
        <p:txBody>
          <a:bodyPr wrap="square" anchor="ctr">
            <a:normAutofit/>
          </a:bodyPr>
          <a:lstStyle/>
          <a:p>
            <a:r>
              <a:rPr lang="en-US" sz="2000" dirty="0"/>
              <a:t>DC 457(b) Deferred Compensation Plan</a:t>
            </a:r>
            <a:br>
              <a:rPr lang="en-US" sz="2000" dirty="0"/>
            </a:br>
            <a:r>
              <a:rPr lang="en-US" sz="2000" dirty="0"/>
              <a:t>Total Distributions</a:t>
            </a:r>
            <a:br>
              <a:rPr lang="en-US" sz="2000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3863C55C-3CAC-A327-B903-22823301718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5153373"/>
              </p:ext>
            </p:extLst>
          </p:nvPr>
        </p:nvGraphicFramePr>
        <p:xfrm>
          <a:off x="196596" y="1295400"/>
          <a:ext cx="8750808" cy="5093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65898283"/>
      </p:ext>
    </p:extLst>
  </p:cSld>
  <p:clrMapOvr>
    <a:masterClrMapping/>
  </p:clrMapOvr>
  <p:transition>
    <p:pull dir="r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6565900" cy="990600"/>
          </a:xfrm>
        </p:spPr>
        <p:txBody>
          <a:bodyPr wrap="square" anchor="ctr">
            <a:normAutofit/>
          </a:bodyPr>
          <a:lstStyle/>
          <a:p>
            <a:r>
              <a:rPr lang="en-US" sz="2000" dirty="0"/>
              <a:t>DC 457(b) Deferred Compensation Plan</a:t>
            </a:r>
            <a:br>
              <a:rPr lang="en-US" sz="2000" dirty="0"/>
            </a:br>
            <a:r>
              <a:rPr lang="en-US" sz="2000" dirty="0"/>
              <a:t>Payout Options</a:t>
            </a:r>
            <a:br>
              <a:rPr lang="en-US" sz="2000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0000000-0008-0000-0A00-00000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4074865"/>
              </p:ext>
            </p:extLst>
          </p:nvPr>
        </p:nvGraphicFramePr>
        <p:xfrm>
          <a:off x="192024" y="1295400"/>
          <a:ext cx="8759952" cy="5102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35086711"/>
      </p:ext>
    </p:extLst>
  </p:cSld>
  <p:clrMapOvr>
    <a:masterClrMapping/>
  </p:clrMapOvr>
  <p:transition>
    <p:pull dir="r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457(b) Deferred Compensation Plan</a:t>
            </a:r>
            <a:br>
              <a:rPr lang="en-US" dirty="0"/>
            </a:br>
            <a:r>
              <a:rPr lang="en-US" dirty="0"/>
              <a:t>Payout Options Summary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2D2320B-D20F-4C31-8EDD-9833845E87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015077"/>
              </p:ext>
            </p:extLst>
          </p:nvPr>
        </p:nvGraphicFramePr>
        <p:xfrm>
          <a:off x="342900" y="1364798"/>
          <a:ext cx="8458200" cy="4990301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2521673327"/>
                    </a:ext>
                  </a:extLst>
                </a:gridCol>
                <a:gridCol w="1691640">
                  <a:extLst>
                    <a:ext uri="{9D8B030D-6E8A-4147-A177-3AD203B41FA5}">
                      <a16:colId xmlns:a16="http://schemas.microsoft.com/office/drawing/2014/main" val="1750797781"/>
                    </a:ext>
                  </a:extLst>
                </a:gridCol>
                <a:gridCol w="1691640">
                  <a:extLst>
                    <a:ext uri="{9D8B030D-6E8A-4147-A177-3AD203B41FA5}">
                      <a16:colId xmlns:a16="http://schemas.microsoft.com/office/drawing/2014/main" val="2354107541"/>
                    </a:ext>
                  </a:extLst>
                </a:gridCol>
                <a:gridCol w="1691640">
                  <a:extLst>
                    <a:ext uri="{9D8B030D-6E8A-4147-A177-3AD203B41FA5}">
                      <a16:colId xmlns:a16="http://schemas.microsoft.com/office/drawing/2014/main" val="2904071105"/>
                    </a:ext>
                  </a:extLst>
                </a:gridCol>
                <a:gridCol w="1691640">
                  <a:extLst>
                    <a:ext uri="{9D8B030D-6E8A-4147-A177-3AD203B41FA5}">
                      <a16:colId xmlns:a16="http://schemas.microsoft.com/office/drawing/2014/main" val="3842440627"/>
                    </a:ext>
                  </a:extLst>
                </a:gridCol>
              </a:tblGrid>
              <a:tr h="5540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Month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Installment Payouts*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Lump Sum Payouts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Rolled Over Payouts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Total Number of Payouts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9066715"/>
                  </a:ext>
                </a:extLst>
              </a:tr>
              <a:tr h="5540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October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5739420"/>
                  </a:ext>
                </a:extLst>
              </a:tr>
              <a:tr h="5540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November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8298301"/>
                  </a:ext>
                </a:extLst>
              </a:tr>
              <a:tr h="5540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December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5218361"/>
                  </a:ext>
                </a:extLst>
              </a:tr>
              <a:tr h="5540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January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421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222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23085"/>
                  </a:ext>
                </a:extLst>
              </a:tr>
              <a:tr h="5540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February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580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5262914"/>
                  </a:ext>
                </a:extLst>
              </a:tr>
              <a:tr h="5540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464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2363392"/>
                  </a:ext>
                </a:extLst>
              </a:tr>
              <a:tr h="5540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April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3777898"/>
                  </a:ext>
                </a:extLst>
              </a:tr>
              <a:tr h="5540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Totals</a:t>
                      </a:r>
                    </a:p>
                  </a:txBody>
                  <a:tcPr marL="857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3,199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1,188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4,387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437140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5E0FE07D-DFF8-145B-CA7E-7EC00ED66F18}"/>
              </a:ext>
            </a:extLst>
          </p:cNvPr>
          <p:cNvSpPr/>
          <p:nvPr/>
        </p:nvSpPr>
        <p:spPr>
          <a:xfrm>
            <a:off x="228600" y="6506289"/>
            <a:ext cx="69990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/>
              <a:t>*Installment Payouts are included with Lump Sum Payouts and is not currently available as a separate statistic data point</a:t>
            </a:r>
          </a:p>
        </p:txBody>
      </p:sp>
    </p:spTree>
    <p:extLst>
      <p:ext uri="{BB962C8B-B14F-4D97-AF65-F5344CB8AC3E}">
        <p14:creationId xmlns:p14="http://schemas.microsoft.com/office/powerpoint/2010/main" val="3921207334"/>
      </p:ext>
    </p:extLst>
  </p:cSld>
  <p:clrMapOvr>
    <a:masterClrMapping/>
  </p:clrMapOvr>
  <p:transition>
    <p:pull dir="r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457(b) Deferred Compensation Plan</a:t>
            </a:r>
            <a:br>
              <a:rPr lang="en-US" dirty="0"/>
            </a:br>
            <a:r>
              <a:rPr lang="en-US" dirty="0"/>
              <a:t>Unforeseen Emergency Withdrawals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65397FE-41EA-704A-0A17-64066B81ED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0240402"/>
              </p:ext>
            </p:extLst>
          </p:nvPr>
        </p:nvGraphicFramePr>
        <p:xfrm>
          <a:off x="228600" y="5254752"/>
          <a:ext cx="8686800" cy="1146048"/>
        </p:xfrm>
        <a:graphic>
          <a:graphicData uri="http://schemas.openxmlformats.org/drawingml/2006/table">
            <a:tbl>
              <a:tblPr/>
              <a:tblGrid>
                <a:gridCol w="998483">
                  <a:extLst>
                    <a:ext uri="{9D8B030D-6E8A-4147-A177-3AD203B41FA5}">
                      <a16:colId xmlns:a16="http://schemas.microsoft.com/office/drawing/2014/main" val="2320844844"/>
                    </a:ext>
                  </a:extLst>
                </a:gridCol>
                <a:gridCol w="1098331">
                  <a:extLst>
                    <a:ext uri="{9D8B030D-6E8A-4147-A177-3AD203B41FA5}">
                      <a16:colId xmlns:a16="http://schemas.microsoft.com/office/drawing/2014/main" val="3613362542"/>
                    </a:ext>
                  </a:extLst>
                </a:gridCol>
                <a:gridCol w="1098331">
                  <a:extLst>
                    <a:ext uri="{9D8B030D-6E8A-4147-A177-3AD203B41FA5}">
                      <a16:colId xmlns:a16="http://schemas.microsoft.com/office/drawing/2014/main" val="3922480174"/>
                    </a:ext>
                  </a:extLst>
                </a:gridCol>
                <a:gridCol w="1098331">
                  <a:extLst>
                    <a:ext uri="{9D8B030D-6E8A-4147-A177-3AD203B41FA5}">
                      <a16:colId xmlns:a16="http://schemas.microsoft.com/office/drawing/2014/main" val="1228077542"/>
                    </a:ext>
                  </a:extLst>
                </a:gridCol>
                <a:gridCol w="1098331">
                  <a:extLst>
                    <a:ext uri="{9D8B030D-6E8A-4147-A177-3AD203B41FA5}">
                      <a16:colId xmlns:a16="http://schemas.microsoft.com/office/drawing/2014/main" val="3252534151"/>
                    </a:ext>
                  </a:extLst>
                </a:gridCol>
                <a:gridCol w="1098331">
                  <a:extLst>
                    <a:ext uri="{9D8B030D-6E8A-4147-A177-3AD203B41FA5}">
                      <a16:colId xmlns:a16="http://schemas.microsoft.com/office/drawing/2014/main" val="2585678364"/>
                    </a:ext>
                  </a:extLst>
                </a:gridCol>
                <a:gridCol w="1098331">
                  <a:extLst>
                    <a:ext uri="{9D8B030D-6E8A-4147-A177-3AD203B41FA5}">
                      <a16:colId xmlns:a16="http://schemas.microsoft.com/office/drawing/2014/main" val="505431404"/>
                    </a:ext>
                  </a:extLst>
                </a:gridCol>
                <a:gridCol w="1098331">
                  <a:extLst>
                    <a:ext uri="{9D8B030D-6E8A-4147-A177-3AD203B41FA5}">
                      <a16:colId xmlns:a16="http://schemas.microsoft.com/office/drawing/2014/main" val="2623153392"/>
                    </a:ext>
                  </a:extLst>
                </a:gridCol>
              </a:tblGrid>
              <a:tr h="44845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Oct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Nov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4455531"/>
                  </a:ext>
                </a:extLst>
              </a:tr>
              <a:tr h="34879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Approved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$63,514.58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$87,733.50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$55,250.36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$127,023.12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$36,948.30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$137,233.90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$154,913.60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6591512"/>
                  </a:ext>
                </a:extLst>
              </a:tr>
              <a:tr h="34879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YTD Total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$63,514.58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$151,248.08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$206,498.44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$333,521.56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$370,469.86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$507,703.76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$662,617.36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5580726"/>
                  </a:ext>
                </a:extLst>
              </a:tr>
            </a:tbl>
          </a:graphicData>
        </a:graphic>
      </p:graphicFrame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0000000-0008-0000-0B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920693"/>
              </p:ext>
            </p:extLst>
          </p:nvPr>
        </p:nvGraphicFramePr>
        <p:xfrm>
          <a:off x="192024" y="1447800"/>
          <a:ext cx="8759952" cy="3273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42827494"/>
      </p:ext>
    </p:extLst>
  </p:cSld>
  <p:clrMapOvr>
    <a:masterClrMapping/>
  </p:clrMapOvr>
  <p:transition>
    <p:pull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DC 457(b) Deferred Compensation Plan</a:t>
            </a:r>
            <a:br>
              <a:rPr lang="en-US" dirty="0"/>
            </a:br>
            <a:r>
              <a:rPr lang="en-US" dirty="0"/>
              <a:t>Plan Summary 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48400" y="1375742"/>
            <a:ext cx="1524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latin typeface="+mn-lt"/>
              </a:rPr>
              <a:t>Total Contributions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69098" y="4010650"/>
            <a:ext cx="25908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latin typeface="+mn-lt"/>
              </a:rPr>
              <a:t>Participant Status Classification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848350" y="4010650"/>
            <a:ext cx="2324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latin typeface="+mn-lt"/>
              </a:rPr>
              <a:t>Participant Service Utilization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0FE0111-E30A-728F-C5EF-419B2C8C0FE6}"/>
              </a:ext>
            </a:extLst>
          </p:cNvPr>
          <p:cNvSpPr txBox="1"/>
          <p:nvPr/>
        </p:nvSpPr>
        <p:spPr>
          <a:xfrm>
            <a:off x="863578" y="1375742"/>
            <a:ext cx="32018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>
              <a:defRPr sz="1100" b="1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sz="1100" dirty="0"/>
              <a:t>Asset Allocation by Investment Class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DB48CBF-0D72-8B29-CDDA-BB96B43B6134}"/>
              </a:ext>
            </a:extLst>
          </p:cNvPr>
          <p:cNvGrpSpPr/>
          <p:nvPr/>
        </p:nvGrpSpPr>
        <p:grpSpPr>
          <a:xfrm>
            <a:off x="213674" y="1578036"/>
            <a:ext cx="8716651" cy="5047869"/>
            <a:chOff x="0" y="0"/>
            <a:chExt cx="8716651" cy="5047869"/>
          </a:xfrm>
        </p:grpSpPr>
        <p:graphicFrame>
          <p:nvGraphicFramePr>
            <p:cNvPr id="10" name="Chart 9">
              <a:extLst>
                <a:ext uri="{FF2B5EF4-FFF2-40B4-BE49-F238E27FC236}">
                  <a16:creationId xmlns:a16="http://schemas.microsoft.com/office/drawing/2014/main" id="{E535FADA-B2BD-48C6-BB8E-8EA28C365B25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205807271"/>
                </p:ext>
              </p:extLst>
            </p:nvPr>
          </p:nvGraphicFramePr>
          <p:xfrm>
            <a:off x="0" y="0"/>
            <a:ext cx="4352544" cy="25237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11" name="Chart 10">
              <a:extLst>
                <a:ext uri="{FF2B5EF4-FFF2-40B4-BE49-F238E27FC236}">
                  <a16:creationId xmlns:a16="http://schemas.microsoft.com/office/drawing/2014/main" id="{CC603F62-2DA7-4656-9B68-A7C60A196BC9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4364107" y="9525"/>
            <a:ext cx="4352544" cy="25237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12" name="Chart 11">
              <a:extLst>
                <a:ext uri="{FF2B5EF4-FFF2-40B4-BE49-F238E27FC236}">
                  <a16:creationId xmlns:a16="http://schemas.microsoft.com/office/drawing/2014/main" id="{90719654-4A40-4DD4-AAE2-9F7F4A9EC1D3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069462040"/>
                </p:ext>
              </p:extLst>
            </p:nvPr>
          </p:nvGraphicFramePr>
          <p:xfrm>
            <a:off x="1657" y="2524125"/>
            <a:ext cx="4352544" cy="25237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14" name="Chart 13">
              <a:extLst>
                <a:ext uri="{FF2B5EF4-FFF2-40B4-BE49-F238E27FC236}">
                  <a16:creationId xmlns:a16="http://schemas.microsoft.com/office/drawing/2014/main" id="{4609F85D-5B21-45E3-ACD9-74B06FD7FAF1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953539431"/>
                </p:ext>
              </p:extLst>
            </p:nvPr>
          </p:nvGraphicFramePr>
          <p:xfrm>
            <a:off x="4364107" y="2505075"/>
            <a:ext cx="4352544" cy="25237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800144412"/>
      </p:ext>
    </p:extLst>
  </p:cSld>
  <p:clrMapOvr>
    <a:masterClrMapping/>
  </p:clrMapOvr>
  <p:transition>
    <p:pull dir="r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6565900" cy="990600"/>
          </a:xfrm>
        </p:spPr>
        <p:txBody>
          <a:bodyPr wrap="square" anchor="ctr">
            <a:normAutofit/>
          </a:bodyPr>
          <a:lstStyle/>
          <a:p>
            <a:r>
              <a:rPr lang="en-US" sz="2000" dirty="0"/>
              <a:t>DC 457(b) Deferred Compensation Plan</a:t>
            </a:r>
            <a:br>
              <a:rPr lang="en-US" sz="2000" dirty="0"/>
            </a:br>
            <a:r>
              <a:rPr lang="en-US" sz="2000" dirty="0"/>
              <a:t>Loan Activity</a:t>
            </a:r>
            <a:br>
              <a:rPr lang="en-US" sz="2000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0000000-0008-0000-0C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6109898"/>
              </p:ext>
            </p:extLst>
          </p:nvPr>
        </p:nvGraphicFramePr>
        <p:xfrm>
          <a:off x="192024" y="1371600"/>
          <a:ext cx="8759952" cy="5102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85002473"/>
      </p:ext>
    </p:extLst>
  </p:cSld>
  <p:clrMapOvr>
    <a:masterClrMapping/>
  </p:clrMapOvr>
  <p:transition>
    <p:pull dir="r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457(b) Deferred Compensation Plan</a:t>
            </a:r>
            <a:br>
              <a:rPr lang="en-US" dirty="0"/>
            </a:br>
            <a:r>
              <a:rPr lang="en-US" dirty="0"/>
              <a:t>Loan Activity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428C7FF-2D08-4DD2-BD70-11F95A18D6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143808"/>
              </p:ext>
            </p:extLst>
          </p:nvPr>
        </p:nvGraphicFramePr>
        <p:xfrm>
          <a:off x="192025" y="1524592"/>
          <a:ext cx="8759952" cy="3808815"/>
        </p:xfrm>
        <a:graphic>
          <a:graphicData uri="http://schemas.openxmlformats.org/drawingml/2006/table">
            <a:tbl>
              <a:tblPr/>
              <a:tblGrid>
                <a:gridCol w="1130316">
                  <a:extLst>
                    <a:ext uri="{9D8B030D-6E8A-4147-A177-3AD203B41FA5}">
                      <a16:colId xmlns:a16="http://schemas.microsoft.com/office/drawing/2014/main" val="2801714916"/>
                    </a:ext>
                  </a:extLst>
                </a:gridCol>
                <a:gridCol w="1089948">
                  <a:extLst>
                    <a:ext uri="{9D8B030D-6E8A-4147-A177-3AD203B41FA5}">
                      <a16:colId xmlns:a16="http://schemas.microsoft.com/office/drawing/2014/main" val="282815954"/>
                    </a:ext>
                  </a:extLst>
                </a:gridCol>
                <a:gridCol w="1089948">
                  <a:extLst>
                    <a:ext uri="{9D8B030D-6E8A-4147-A177-3AD203B41FA5}">
                      <a16:colId xmlns:a16="http://schemas.microsoft.com/office/drawing/2014/main" val="40395176"/>
                    </a:ext>
                  </a:extLst>
                </a:gridCol>
                <a:gridCol w="1089948">
                  <a:extLst>
                    <a:ext uri="{9D8B030D-6E8A-4147-A177-3AD203B41FA5}">
                      <a16:colId xmlns:a16="http://schemas.microsoft.com/office/drawing/2014/main" val="3165653842"/>
                    </a:ext>
                  </a:extLst>
                </a:gridCol>
                <a:gridCol w="1089948">
                  <a:extLst>
                    <a:ext uri="{9D8B030D-6E8A-4147-A177-3AD203B41FA5}">
                      <a16:colId xmlns:a16="http://schemas.microsoft.com/office/drawing/2014/main" val="460858285"/>
                    </a:ext>
                  </a:extLst>
                </a:gridCol>
                <a:gridCol w="1089948">
                  <a:extLst>
                    <a:ext uri="{9D8B030D-6E8A-4147-A177-3AD203B41FA5}">
                      <a16:colId xmlns:a16="http://schemas.microsoft.com/office/drawing/2014/main" val="2364146863"/>
                    </a:ext>
                  </a:extLst>
                </a:gridCol>
                <a:gridCol w="1089948">
                  <a:extLst>
                    <a:ext uri="{9D8B030D-6E8A-4147-A177-3AD203B41FA5}">
                      <a16:colId xmlns:a16="http://schemas.microsoft.com/office/drawing/2014/main" val="2533094763"/>
                    </a:ext>
                  </a:extLst>
                </a:gridCol>
                <a:gridCol w="1089948">
                  <a:extLst>
                    <a:ext uri="{9D8B030D-6E8A-4147-A177-3AD203B41FA5}">
                      <a16:colId xmlns:a16="http://schemas.microsoft.com/office/drawing/2014/main" val="114879968"/>
                    </a:ext>
                  </a:extLst>
                </a:gridCol>
              </a:tblGrid>
              <a:tr h="454383"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997" marR="53971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October</a:t>
                      </a: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November</a:t>
                      </a: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December</a:t>
                      </a: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January</a:t>
                      </a: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February</a:t>
                      </a: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March</a:t>
                      </a: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April</a:t>
                      </a: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6231300"/>
                  </a:ext>
                </a:extLst>
              </a:tr>
              <a:tr h="323173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</a:t>
                      </a:r>
                    </a:p>
                  </a:txBody>
                  <a:tcPr marL="53971" marR="5997" marT="59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392992"/>
                  </a:ext>
                </a:extLst>
              </a:tr>
              <a:tr h="295526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Amount</a:t>
                      </a:r>
                    </a:p>
                  </a:txBody>
                  <a:tcPr marL="53971" marR="5997" marT="59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$570,039.31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$1,235,957.22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$1,546,336.36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$1,633,034.09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$1,526,047.04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$2,125,196.16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$1,275,520.94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67465"/>
                  </a:ext>
                </a:extLst>
              </a:tr>
              <a:tr h="58261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YTD Total Processed</a:t>
                      </a:r>
                    </a:p>
                  </a:txBody>
                  <a:tcPr marL="53971" marR="5997" marT="59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1,128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1423106"/>
                  </a:ext>
                </a:extLst>
              </a:tr>
              <a:tr h="726152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YTD Amount Processed</a:t>
                      </a:r>
                    </a:p>
                  </a:txBody>
                  <a:tcPr marL="53971" marR="5997" marT="59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$570,039.31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$1,805,996.53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$3,352,332.89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$4,985,366.98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$6,511,414.02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$8,636,610.18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$9,912,131.12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4423169"/>
                  </a:ext>
                </a:extLst>
              </a:tr>
              <a:tr h="261751"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997" marR="53971" marT="599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5997" marR="5997" marT="599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97" marR="5997" marT="599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4405070"/>
                  </a:ext>
                </a:extLst>
              </a:tr>
              <a:tr h="58261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Outstanding Loans</a:t>
                      </a:r>
                    </a:p>
                  </a:txBody>
                  <a:tcPr marL="53971" marR="5997" marT="59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4,571</a:t>
                      </a:r>
                    </a:p>
                  </a:txBody>
                  <a:tcPr marL="5997" marR="5997" marT="59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4,641</a:t>
                      </a:r>
                    </a:p>
                  </a:txBody>
                  <a:tcPr marL="5997" marR="5997" marT="59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4,719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4,755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4,818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4,786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4,840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5057253"/>
                  </a:ext>
                </a:extLst>
              </a:tr>
              <a:tr h="58261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Outstanding Dollars</a:t>
                      </a:r>
                    </a:p>
                  </a:txBody>
                  <a:tcPr marL="53971" marR="5997" marT="59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$32,850,827.35 </a:t>
                      </a:r>
                    </a:p>
                  </a:txBody>
                  <a:tcPr marL="5997" marR="5997" marT="59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$33,229,706.56</a:t>
                      </a:r>
                    </a:p>
                  </a:txBody>
                  <a:tcPr marL="5997" marR="5997" marT="59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$33,273,682.34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$33,197,413.93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$33,860,144.47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$33,938,676.78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$33,937,858.12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81462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179343"/>
      </p:ext>
    </p:extLst>
  </p:cSld>
  <p:clrMapOvr>
    <a:masterClrMapping/>
  </p:clrMapOvr>
  <p:transition>
    <p:pull dir="r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6565900" cy="990600"/>
          </a:xfrm>
        </p:spPr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457(b) Deferred Compensation Plan</a:t>
            </a:r>
            <a:br>
              <a:rPr lang="en-US" dirty="0"/>
            </a:br>
            <a:r>
              <a:rPr lang="en-US" dirty="0"/>
              <a:t>Stratification by Age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sp>
        <p:nvSpPr>
          <p:cNvPr id="5" name="Rectangle 4"/>
          <p:cNvSpPr/>
          <p:nvPr/>
        </p:nvSpPr>
        <p:spPr>
          <a:xfrm>
            <a:off x="695325" y="6172200"/>
            <a:ext cx="344036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/>
              <a:t>*Excludes beneficiary plan and outstanding loan balance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6359553"/>
              </p:ext>
            </p:extLst>
          </p:nvPr>
        </p:nvGraphicFramePr>
        <p:xfrm>
          <a:off x="457200" y="1584506"/>
          <a:ext cx="8381999" cy="4359096"/>
        </p:xfrm>
        <a:graphic>
          <a:graphicData uri="http://schemas.openxmlformats.org/drawingml/2006/table">
            <a:tbl>
              <a:tblPr/>
              <a:tblGrid>
                <a:gridCol w="1523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92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9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4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Age Gro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Number of Participants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Total Assets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Average Balance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4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Under 30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3,992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$18,569,411.02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$4,651.66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4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30-39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9,208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$132,436,323.67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$14,382.75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4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40-49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7,793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$255,449,832.67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$32,779.40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4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50-59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6,860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$340,490,538.81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$49,634.19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4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60-69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4,262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$317,399,767.90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$74,472.02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4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69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1,719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$173,468,933.06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$100,912.70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44887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Total*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33,834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$1,237,814,807.13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$36,584.94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68954"/>
      </p:ext>
    </p:extLst>
  </p:cSld>
  <p:clrMapOvr>
    <a:masterClrMapping/>
  </p:clrMapOvr>
  <p:transition>
    <p:pull dir="r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457(b) Deferred Compensation Plan</a:t>
            </a:r>
            <a:br>
              <a:rPr lang="en-US" dirty="0"/>
            </a:br>
            <a:r>
              <a:rPr lang="en-US" dirty="0"/>
              <a:t>Stratification by Age – by Percent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sp>
        <p:nvSpPr>
          <p:cNvPr id="5" name="Rectangle 4"/>
          <p:cNvSpPr/>
          <p:nvPr/>
        </p:nvSpPr>
        <p:spPr>
          <a:xfrm>
            <a:off x="772236" y="6248399"/>
            <a:ext cx="344036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/>
              <a:t>*Excludes beneficiary plan and outstanding loan balance</a:t>
            </a:r>
            <a:endParaRPr lang="en-US" sz="1000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EA1EF0BC-892D-4FF6-9EDE-FC302F36F15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1229023"/>
              </p:ext>
            </p:extLst>
          </p:nvPr>
        </p:nvGraphicFramePr>
        <p:xfrm>
          <a:off x="192024" y="1365004"/>
          <a:ext cx="8759952" cy="5102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52854053"/>
      </p:ext>
    </p:extLst>
  </p:cSld>
  <p:clrMapOvr>
    <a:masterClrMapping/>
  </p:clrMapOvr>
  <p:transition>
    <p:pull dir="r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457(b) Deferred Compensation Plan</a:t>
            </a:r>
            <a:br>
              <a:rPr lang="en-US" dirty="0"/>
            </a:br>
            <a:r>
              <a:rPr lang="en-US" dirty="0"/>
              <a:t>Total Plan Penetration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sp>
        <p:nvSpPr>
          <p:cNvPr id="4" name="Rectangle 3"/>
          <p:cNvSpPr/>
          <p:nvPr/>
        </p:nvSpPr>
        <p:spPr>
          <a:xfrm>
            <a:off x="152400" y="6276945"/>
            <a:ext cx="5562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*Updated Quarterly: As of 03/31/2023</a:t>
            </a:r>
          </a:p>
          <a:p>
            <a:r>
              <a:rPr lang="en-US" sz="10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*statistics can be delayed by 1 quarter</a:t>
            </a:r>
            <a:r>
              <a:rPr lang="en-US" sz="1000" dirty="0"/>
              <a:t>.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00000000-0008-0000-0E00-000007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684404"/>
              </p:ext>
            </p:extLst>
          </p:nvPr>
        </p:nvGraphicFramePr>
        <p:xfrm>
          <a:off x="192024" y="1400774"/>
          <a:ext cx="8759952" cy="5102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80747988"/>
      </p:ext>
    </p:extLst>
  </p:cSld>
  <p:clrMapOvr>
    <a:masterClrMapping/>
  </p:clrMapOvr>
  <p:transition>
    <p:pull dir="r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457(b) Deferred Compensation Plan</a:t>
            </a:r>
            <a:br>
              <a:rPr lang="en-US" dirty="0"/>
            </a:br>
            <a:r>
              <a:rPr lang="en-US" dirty="0"/>
              <a:t>Beneficiary Records On File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sp>
        <p:nvSpPr>
          <p:cNvPr id="4" name="Rectangle 3"/>
          <p:cNvSpPr/>
          <p:nvPr/>
        </p:nvSpPr>
        <p:spPr>
          <a:xfrm>
            <a:off x="685800" y="6425801"/>
            <a:ext cx="2819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*Updated Quarterly: As of 3/31/2023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DD5887F0-4F53-4A56-BBFE-D8F03D2A29B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2110115"/>
              </p:ext>
            </p:extLst>
          </p:nvPr>
        </p:nvGraphicFramePr>
        <p:xfrm>
          <a:off x="192024" y="1179859"/>
          <a:ext cx="8759952" cy="53404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38464058"/>
      </p:ext>
    </p:extLst>
  </p:cSld>
  <p:clrMapOvr>
    <a:masterClrMapping/>
  </p:clrMapOvr>
  <p:transition>
    <p:pull dir="r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457(b) Deferred Compensation Plan</a:t>
            </a:r>
            <a:br>
              <a:rPr lang="en-US" dirty="0"/>
            </a:br>
            <a:r>
              <a:rPr lang="en-US" dirty="0"/>
              <a:t>Beneficiary Records On File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sp>
        <p:nvSpPr>
          <p:cNvPr id="5" name="Rectangle 4"/>
          <p:cNvSpPr/>
          <p:nvPr/>
        </p:nvSpPr>
        <p:spPr>
          <a:xfrm>
            <a:off x="762000" y="6295310"/>
            <a:ext cx="28956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*Updated Quarterly: As of 03/31/2023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FBA6B6E-63FF-4DE3-9E7A-4B78CA7240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881885"/>
              </p:ext>
            </p:extLst>
          </p:nvPr>
        </p:nvGraphicFramePr>
        <p:xfrm>
          <a:off x="228600" y="1468380"/>
          <a:ext cx="8759951" cy="4572000"/>
        </p:xfrm>
        <a:graphic>
          <a:graphicData uri="http://schemas.openxmlformats.org/drawingml/2006/table">
            <a:tbl>
              <a:tblPr/>
              <a:tblGrid>
                <a:gridCol w="1990899">
                  <a:extLst>
                    <a:ext uri="{9D8B030D-6E8A-4147-A177-3AD203B41FA5}">
                      <a16:colId xmlns:a16="http://schemas.microsoft.com/office/drawing/2014/main" val="776874203"/>
                    </a:ext>
                  </a:extLst>
                </a:gridCol>
                <a:gridCol w="1692263">
                  <a:extLst>
                    <a:ext uri="{9D8B030D-6E8A-4147-A177-3AD203B41FA5}">
                      <a16:colId xmlns:a16="http://schemas.microsoft.com/office/drawing/2014/main" val="4118684181"/>
                    </a:ext>
                  </a:extLst>
                </a:gridCol>
                <a:gridCol w="1692263">
                  <a:extLst>
                    <a:ext uri="{9D8B030D-6E8A-4147-A177-3AD203B41FA5}">
                      <a16:colId xmlns:a16="http://schemas.microsoft.com/office/drawing/2014/main" val="4039989432"/>
                    </a:ext>
                  </a:extLst>
                </a:gridCol>
                <a:gridCol w="1692263">
                  <a:extLst>
                    <a:ext uri="{9D8B030D-6E8A-4147-A177-3AD203B41FA5}">
                      <a16:colId xmlns:a16="http://schemas.microsoft.com/office/drawing/2014/main" val="2444358750"/>
                    </a:ext>
                  </a:extLst>
                </a:gridCol>
                <a:gridCol w="1692263">
                  <a:extLst>
                    <a:ext uri="{9D8B030D-6E8A-4147-A177-3AD203B41FA5}">
                      <a16:colId xmlns:a16="http://schemas.microsoft.com/office/drawing/2014/main" val="3296139210"/>
                    </a:ext>
                  </a:extLst>
                </a:gridCol>
              </a:tblGrid>
              <a:tr h="711042">
                <a:tc>
                  <a:txBody>
                    <a:bodyPr/>
                    <a:lstStyle/>
                    <a:p>
                      <a:pPr algn="l" fontAlgn="b"/>
                      <a:endParaRPr lang="en-US" sz="200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3rd Quarter 2021-2022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4th Quarter 2021-2022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1st Quarter 2022-2023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2nd Quarter 2022-2023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3050486"/>
                  </a:ext>
                </a:extLst>
              </a:tr>
              <a:tr h="12869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Participants with Beneficiaries </a:t>
                      </a:r>
                    </a:p>
                  </a:txBody>
                  <a:tcPr marL="18288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15,573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15,562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15,710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15,563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9611837"/>
                  </a:ext>
                </a:extLst>
              </a:tr>
              <a:tr h="12869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Number of Participants</a:t>
                      </a:r>
                    </a:p>
                  </a:txBody>
                  <a:tcPr marL="18288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30,641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31,847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32,495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33,454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3272244"/>
                  </a:ext>
                </a:extLst>
              </a:tr>
              <a:tr h="12869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of Participants with Beneficiaries</a:t>
                      </a:r>
                    </a:p>
                  </a:txBody>
                  <a:tcPr marL="18288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50.82%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48.86%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48.35%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46.52%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00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0315526"/>
      </p:ext>
    </p:extLst>
  </p:cSld>
  <p:clrMapOvr>
    <a:masterClrMapping/>
  </p:clrMapOvr>
  <p:transition>
    <p:pull dir="rd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457(b) Defined Contribution Plan</a:t>
            </a:r>
            <a:br>
              <a:rPr lang="en-US" dirty="0"/>
            </a:br>
            <a:r>
              <a:rPr lang="en-US" dirty="0"/>
              <a:t>Customer Service Utilization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801B51E-7992-E4E4-9410-2D4FF80B2FA9}"/>
              </a:ext>
            </a:extLst>
          </p:cNvPr>
          <p:cNvSpPr/>
          <p:nvPr/>
        </p:nvSpPr>
        <p:spPr>
          <a:xfrm>
            <a:off x="381000" y="6506289"/>
            <a:ext cx="274626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/>
              <a:t>*Note statistics are for all DC plans combined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00000000-0008-0000-0F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268795"/>
              </p:ext>
            </p:extLst>
          </p:nvPr>
        </p:nvGraphicFramePr>
        <p:xfrm>
          <a:off x="192024" y="1403937"/>
          <a:ext cx="8759952" cy="5102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84703199"/>
      </p:ext>
    </p:extLst>
  </p:cSld>
  <p:clrMapOvr>
    <a:masterClrMapping/>
  </p:clrMapOvr>
  <p:transition>
    <p:pull dir="r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457(b) Defined Contribution Plan</a:t>
            </a:r>
            <a:br>
              <a:rPr lang="en-US" dirty="0"/>
            </a:br>
            <a:r>
              <a:rPr lang="en-US" dirty="0"/>
              <a:t>Contact Center Statistics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AF53144-621B-402C-A974-82AA5675E7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5355713"/>
              </p:ext>
            </p:extLst>
          </p:nvPr>
        </p:nvGraphicFramePr>
        <p:xfrm>
          <a:off x="304800" y="1331180"/>
          <a:ext cx="8458200" cy="4641433"/>
        </p:xfrm>
        <a:graphic>
          <a:graphicData uri="http://schemas.openxmlformats.org/drawingml/2006/table">
            <a:tbl>
              <a:tblPr/>
              <a:tblGrid>
                <a:gridCol w="990600">
                  <a:extLst>
                    <a:ext uri="{9D8B030D-6E8A-4147-A177-3AD203B41FA5}">
                      <a16:colId xmlns:a16="http://schemas.microsoft.com/office/drawing/2014/main" val="2530258697"/>
                    </a:ext>
                  </a:extLst>
                </a:gridCol>
                <a:gridCol w="1244600">
                  <a:extLst>
                    <a:ext uri="{9D8B030D-6E8A-4147-A177-3AD203B41FA5}">
                      <a16:colId xmlns:a16="http://schemas.microsoft.com/office/drawing/2014/main" val="2006815921"/>
                    </a:ext>
                  </a:extLst>
                </a:gridCol>
                <a:gridCol w="1244600">
                  <a:extLst>
                    <a:ext uri="{9D8B030D-6E8A-4147-A177-3AD203B41FA5}">
                      <a16:colId xmlns:a16="http://schemas.microsoft.com/office/drawing/2014/main" val="782959397"/>
                    </a:ext>
                  </a:extLst>
                </a:gridCol>
                <a:gridCol w="1244600">
                  <a:extLst>
                    <a:ext uri="{9D8B030D-6E8A-4147-A177-3AD203B41FA5}">
                      <a16:colId xmlns:a16="http://schemas.microsoft.com/office/drawing/2014/main" val="4033353733"/>
                    </a:ext>
                  </a:extLst>
                </a:gridCol>
                <a:gridCol w="1244600">
                  <a:extLst>
                    <a:ext uri="{9D8B030D-6E8A-4147-A177-3AD203B41FA5}">
                      <a16:colId xmlns:a16="http://schemas.microsoft.com/office/drawing/2014/main" val="948013351"/>
                    </a:ext>
                  </a:extLst>
                </a:gridCol>
                <a:gridCol w="1244600">
                  <a:extLst>
                    <a:ext uri="{9D8B030D-6E8A-4147-A177-3AD203B41FA5}">
                      <a16:colId xmlns:a16="http://schemas.microsoft.com/office/drawing/2014/main" val="884164839"/>
                    </a:ext>
                  </a:extLst>
                </a:gridCol>
                <a:gridCol w="1244600">
                  <a:extLst>
                    <a:ext uri="{9D8B030D-6E8A-4147-A177-3AD203B41FA5}">
                      <a16:colId xmlns:a16="http://schemas.microsoft.com/office/drawing/2014/main" val="4091844132"/>
                    </a:ext>
                  </a:extLst>
                </a:gridCol>
              </a:tblGrid>
              <a:tr h="70250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Month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Call Center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VRU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Internet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Call Center Survey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Abandoned Rate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Average Speed of Answer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0483110"/>
                  </a:ext>
                </a:extLst>
              </a:tr>
              <a:tr h="558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October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4,577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5,643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4,447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0:58:00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091993"/>
                  </a:ext>
                </a:extLst>
              </a:tr>
              <a:tr h="558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November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3,811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4,898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4,888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20.64%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0:11:58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4514216"/>
                  </a:ext>
                </a:extLst>
              </a:tr>
              <a:tr h="558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December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3,762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4,814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4,550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29.23%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0:17:17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9315458"/>
                  </a:ext>
                </a:extLst>
              </a:tr>
              <a:tr h="558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January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3,299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4,168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4,758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0:00:00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499364"/>
                  </a:ext>
                </a:extLst>
              </a:tr>
              <a:tr h="558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February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2,577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3,356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5,720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18.51%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0:09:19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6236935"/>
                  </a:ext>
                </a:extLst>
              </a:tr>
              <a:tr h="558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2,418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3,100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5,605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3.53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3.92%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0:02:38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1612888"/>
                  </a:ext>
                </a:extLst>
              </a:tr>
              <a:tr h="558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April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2,086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2,883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5,004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0:00:48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6715065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C22C7FDA-F045-501E-FCC3-710DCA9F6F2E}"/>
              </a:ext>
            </a:extLst>
          </p:cNvPr>
          <p:cNvSpPr/>
          <p:nvPr/>
        </p:nvSpPr>
        <p:spPr>
          <a:xfrm>
            <a:off x="342899" y="6108824"/>
            <a:ext cx="274626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/>
              <a:t>*Note statistics are for all DC plans combined</a:t>
            </a:r>
          </a:p>
        </p:txBody>
      </p:sp>
    </p:spTree>
    <p:extLst>
      <p:ext uri="{BB962C8B-B14F-4D97-AF65-F5344CB8AC3E}">
        <p14:creationId xmlns:p14="http://schemas.microsoft.com/office/powerpoint/2010/main" val="3944357135"/>
      </p:ext>
    </p:extLst>
  </p:cSld>
  <p:clrMapOvr>
    <a:masterClrMapping/>
  </p:clrMapOvr>
  <p:transition>
    <p:pull dir="rd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457(b) Defined Contribution Plan</a:t>
            </a:r>
            <a:br>
              <a:rPr lang="en-US" dirty="0"/>
            </a:br>
            <a:r>
              <a:rPr lang="en-US" dirty="0"/>
              <a:t>Call Center Topics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sp>
        <p:nvSpPr>
          <p:cNvPr id="5" name="Rectangle 4"/>
          <p:cNvSpPr/>
          <p:nvPr/>
        </p:nvSpPr>
        <p:spPr>
          <a:xfrm>
            <a:off x="197822" y="6322970"/>
            <a:ext cx="274626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*Note statistics are for all DC plans combined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B05F27A-6C19-4123-9A8D-7D2F029C24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760108"/>
              </p:ext>
            </p:extLst>
          </p:nvPr>
        </p:nvGraphicFramePr>
        <p:xfrm>
          <a:off x="197822" y="1417541"/>
          <a:ext cx="8413096" cy="5178606"/>
        </p:xfrm>
        <a:graphic>
          <a:graphicData uri="http://schemas.openxmlformats.org/drawingml/2006/table">
            <a:tbl>
              <a:tblPr/>
              <a:tblGrid>
                <a:gridCol w="6975334">
                  <a:extLst>
                    <a:ext uri="{9D8B030D-6E8A-4147-A177-3AD203B41FA5}">
                      <a16:colId xmlns:a16="http://schemas.microsoft.com/office/drawing/2014/main" val="1008132811"/>
                    </a:ext>
                  </a:extLst>
                </a:gridCol>
                <a:gridCol w="1437762">
                  <a:extLst>
                    <a:ext uri="{9D8B030D-6E8A-4147-A177-3AD203B41FA5}">
                      <a16:colId xmlns:a16="http://schemas.microsoft.com/office/drawing/2014/main" val="1028045848"/>
                    </a:ext>
                  </a:extLst>
                </a:gridCol>
              </a:tblGrid>
              <a:tr h="257583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District of Columbia Call Trend Report</a:t>
                      </a:r>
                    </a:p>
                  </a:txBody>
                  <a:tcPr marL="2743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8168507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lvl="1" algn="l" fontAlgn="b"/>
                      <a:r>
                        <a:rPr lang="en-US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Time period: 04/01/2023 - 04/30/2023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3740487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Withdrawal Related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36.22%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4352758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Loans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15.24%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5795878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General Inquiry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11.38%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7300309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Deferral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9.65%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654627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Internet Assistance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5.91%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4358751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Beneficiary Inquiry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4.35%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361105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Emergency W/D - Separate Process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273091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Statement Inquiry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4318340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Balance Inquiry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3090746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Pin Reset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868969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 Transfer/Allocation Change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1138587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Enrollment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3448846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Indicative Data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6313742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Fraud/Risk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2673457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Address Change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6620240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Third Party/QDRO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9740932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Natural Disaster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1354680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Topics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100.00%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0805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9838136"/>
      </p:ext>
    </p:extLst>
  </p:cSld>
  <p:clrMapOvr>
    <a:masterClrMapping/>
  </p:clrMapOvr>
  <p:transition>
    <p:pull dir="r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81DA44E9-FA03-4C8D-AEC6-EE7B7326D65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8125084"/>
              </p:ext>
            </p:extLst>
          </p:nvPr>
        </p:nvGraphicFramePr>
        <p:xfrm>
          <a:off x="774700" y="1676400"/>
          <a:ext cx="4033838" cy="4497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6565900" cy="990600"/>
          </a:xfrm>
        </p:spPr>
        <p:txBody>
          <a:bodyPr wrap="square" anchor="ctr">
            <a:normAutofit/>
          </a:bodyPr>
          <a:lstStyle/>
          <a:p>
            <a:r>
              <a:rPr lang="en-US" sz="2000" dirty="0"/>
              <a:t>DC 457(b) Deferred Compensation Plan</a:t>
            </a:r>
            <a:br>
              <a:rPr lang="en-US" sz="2000" dirty="0"/>
            </a:br>
            <a:r>
              <a:rPr lang="en-US" sz="2000" dirty="0"/>
              <a:t>Asset Allocations by Classes &amp; Options</a:t>
            </a:r>
            <a:br>
              <a:rPr lang="en-US" sz="2000" dirty="0"/>
            </a:br>
            <a:r>
              <a:rPr lang="en-US" sz="2000" dirty="0"/>
              <a:t>April 2023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CB3DB62-1A36-4AC5-973D-A86AD7FBCCFF}"/>
              </a:ext>
            </a:extLst>
          </p:cNvPr>
          <p:cNvGrpSpPr/>
          <p:nvPr/>
        </p:nvGrpSpPr>
        <p:grpSpPr>
          <a:xfrm>
            <a:off x="172974" y="1369155"/>
            <a:ext cx="8798052" cy="5111877"/>
            <a:chOff x="0" y="0"/>
            <a:chExt cx="10110615" cy="5569931"/>
          </a:xfrm>
        </p:grpSpPr>
        <p:graphicFrame>
          <p:nvGraphicFramePr>
            <p:cNvPr id="8" name="Chart 7">
              <a:extLst>
                <a:ext uri="{FF2B5EF4-FFF2-40B4-BE49-F238E27FC236}">
                  <a16:creationId xmlns:a16="http://schemas.microsoft.com/office/drawing/2014/main" id="{88A3E927-C0FF-8363-647C-47CD9510EF74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059385393"/>
                </p:ext>
              </p:extLst>
            </p:nvPr>
          </p:nvGraphicFramePr>
          <p:xfrm>
            <a:off x="0" y="0"/>
            <a:ext cx="5029200" cy="555955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9" name="Chart 8">
              <a:extLst>
                <a:ext uri="{FF2B5EF4-FFF2-40B4-BE49-F238E27FC236}">
                  <a16:creationId xmlns:a16="http://schemas.microsoft.com/office/drawing/2014/main" id="{A07EB086-EFA0-24F5-24D7-91CDCDDFBE85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185187559"/>
                </p:ext>
              </p:extLst>
            </p:nvPr>
          </p:nvGraphicFramePr>
          <p:xfrm>
            <a:off x="5081415" y="10379"/>
            <a:ext cx="5029200" cy="555955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479422502"/>
      </p:ext>
    </p:extLst>
  </p:cSld>
  <p:clrMapOvr>
    <a:masterClrMapping/>
  </p:clrMapOvr>
  <p:transition>
    <p:pull dir="rd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457(b) Defined Contribution Plan</a:t>
            </a:r>
            <a:br>
              <a:rPr lang="en-US" dirty="0"/>
            </a:br>
            <a:r>
              <a:rPr lang="en-US" dirty="0"/>
              <a:t>Account Access Utilization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sp>
        <p:nvSpPr>
          <p:cNvPr id="3" name="Rectangle 2"/>
          <p:cNvSpPr/>
          <p:nvPr/>
        </p:nvSpPr>
        <p:spPr>
          <a:xfrm>
            <a:off x="381000" y="6352109"/>
            <a:ext cx="28648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*Note statistics are for the DC 457(</a:t>
            </a:r>
            <a:r>
              <a:rPr lang="en-US" sz="1000" dirty="0">
                <a:solidFill>
                  <a:srgbClr val="000000"/>
                </a:solidFill>
              </a:rPr>
              <a:t>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) Plan only.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848ECC9-86D7-423C-AEB7-0CA04DE371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5376207"/>
              </p:ext>
            </p:extLst>
          </p:nvPr>
        </p:nvGraphicFramePr>
        <p:xfrm>
          <a:off x="342900" y="1334203"/>
          <a:ext cx="8458200" cy="5006022"/>
        </p:xfrm>
        <a:graphic>
          <a:graphicData uri="http://schemas.openxmlformats.org/drawingml/2006/table">
            <a:tbl>
              <a:tblPr/>
              <a:tblGrid>
                <a:gridCol w="1123950">
                  <a:extLst>
                    <a:ext uri="{9D8B030D-6E8A-4147-A177-3AD203B41FA5}">
                      <a16:colId xmlns:a16="http://schemas.microsoft.com/office/drawing/2014/main" val="4033682240"/>
                    </a:ext>
                  </a:extLst>
                </a:gridCol>
                <a:gridCol w="1123950">
                  <a:extLst>
                    <a:ext uri="{9D8B030D-6E8A-4147-A177-3AD203B41FA5}">
                      <a16:colId xmlns:a16="http://schemas.microsoft.com/office/drawing/2014/main" val="1034645004"/>
                    </a:ext>
                  </a:extLst>
                </a:gridCol>
                <a:gridCol w="1123950">
                  <a:extLst>
                    <a:ext uri="{9D8B030D-6E8A-4147-A177-3AD203B41FA5}">
                      <a16:colId xmlns:a16="http://schemas.microsoft.com/office/drawing/2014/main" val="3212723654"/>
                    </a:ext>
                  </a:extLst>
                </a:gridCol>
                <a:gridCol w="1123950">
                  <a:extLst>
                    <a:ext uri="{9D8B030D-6E8A-4147-A177-3AD203B41FA5}">
                      <a16:colId xmlns:a16="http://schemas.microsoft.com/office/drawing/2014/main" val="1725564481"/>
                    </a:ext>
                  </a:extLst>
                </a:gridCol>
                <a:gridCol w="792480">
                  <a:extLst>
                    <a:ext uri="{9D8B030D-6E8A-4147-A177-3AD203B41FA5}">
                      <a16:colId xmlns:a16="http://schemas.microsoft.com/office/drawing/2014/main" val="4050360322"/>
                    </a:ext>
                  </a:extLst>
                </a:gridCol>
                <a:gridCol w="792480">
                  <a:extLst>
                    <a:ext uri="{9D8B030D-6E8A-4147-A177-3AD203B41FA5}">
                      <a16:colId xmlns:a16="http://schemas.microsoft.com/office/drawing/2014/main" val="832303812"/>
                    </a:ext>
                  </a:extLst>
                </a:gridCol>
                <a:gridCol w="792480">
                  <a:extLst>
                    <a:ext uri="{9D8B030D-6E8A-4147-A177-3AD203B41FA5}">
                      <a16:colId xmlns:a16="http://schemas.microsoft.com/office/drawing/2014/main" val="343044415"/>
                    </a:ext>
                  </a:extLst>
                </a:gridCol>
                <a:gridCol w="792480">
                  <a:extLst>
                    <a:ext uri="{9D8B030D-6E8A-4147-A177-3AD203B41FA5}">
                      <a16:colId xmlns:a16="http://schemas.microsoft.com/office/drawing/2014/main" val="3579139786"/>
                    </a:ext>
                  </a:extLst>
                </a:gridCol>
                <a:gridCol w="792480">
                  <a:extLst>
                    <a:ext uri="{9D8B030D-6E8A-4147-A177-3AD203B41FA5}">
                      <a16:colId xmlns:a16="http://schemas.microsoft.com/office/drawing/2014/main" val="3999392267"/>
                    </a:ext>
                  </a:extLst>
                </a:gridCol>
              </a:tblGrid>
              <a:tr h="103414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Month</a:t>
                      </a:r>
                    </a:p>
                  </a:txBody>
                  <a:tcPr marL="3437" marR="3437" marT="3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75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Participants with balance and Account Access Account </a:t>
                      </a:r>
                    </a:p>
                  </a:txBody>
                  <a:tcPr marL="3437" marR="3437" marT="3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% of Plan with Account Access Account</a:t>
                      </a:r>
                    </a:p>
                  </a:txBody>
                  <a:tcPr marL="3437" marR="3437" marT="3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Total Logins to Account Access</a:t>
                      </a:r>
                    </a:p>
                  </a:txBody>
                  <a:tcPr marL="3437" marR="3437" marT="3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Total Unique Logins</a:t>
                      </a:r>
                    </a:p>
                  </a:txBody>
                  <a:tcPr marL="3437" marR="3437" marT="3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Average Number of Logins</a:t>
                      </a:r>
                    </a:p>
                  </a:txBody>
                  <a:tcPr marL="3437" marR="3437" marT="3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Total Mobile Logins</a:t>
                      </a:r>
                    </a:p>
                  </a:txBody>
                  <a:tcPr marL="3437" marR="3437" marT="3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Online Transfers Requested</a:t>
                      </a:r>
                    </a:p>
                  </a:txBody>
                  <a:tcPr marL="3437" marR="3437" marT="3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Online Allocation Changes</a:t>
                      </a:r>
                    </a:p>
                  </a:txBody>
                  <a:tcPr marL="3437" marR="3437" marT="3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1162620"/>
                  </a:ext>
                </a:extLst>
              </a:tr>
              <a:tr h="49648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October</a:t>
                      </a:r>
                    </a:p>
                  </a:txBody>
                  <a:tcPr marL="6858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4,431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7,957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3,514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3,306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8755890"/>
                  </a:ext>
                </a:extLst>
              </a:tr>
              <a:tr h="49648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November</a:t>
                      </a:r>
                    </a:p>
                  </a:txBody>
                  <a:tcPr marL="6858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6,417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10,508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3,552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4,435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4554592"/>
                  </a:ext>
                </a:extLst>
              </a:tr>
              <a:tr h="49648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December</a:t>
                      </a:r>
                    </a:p>
                  </a:txBody>
                  <a:tcPr marL="6858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7,639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10,382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3,667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4,127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9922601"/>
                  </a:ext>
                </a:extLst>
              </a:tr>
              <a:tr h="49648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January</a:t>
                      </a:r>
                    </a:p>
                  </a:txBody>
                  <a:tcPr marL="6858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9,407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28.2%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13,350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4,514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4,953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9963843"/>
                  </a:ext>
                </a:extLst>
              </a:tr>
              <a:tr h="49648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February</a:t>
                      </a:r>
                    </a:p>
                  </a:txBody>
                  <a:tcPr marL="6858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10,696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12,356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3,961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4,050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2600672"/>
                  </a:ext>
                </a:extLst>
              </a:tr>
              <a:tr h="49648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</a:t>
                      </a:r>
                    </a:p>
                  </a:txBody>
                  <a:tcPr marL="6858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11,501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34.1%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13,947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4,521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0478054"/>
                  </a:ext>
                </a:extLst>
              </a:tr>
              <a:tr h="49648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April</a:t>
                      </a:r>
                    </a:p>
                  </a:txBody>
                  <a:tcPr marL="6858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12,461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36.8%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13,984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4,075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4,593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5547901"/>
                  </a:ext>
                </a:extLst>
              </a:tr>
              <a:tr h="49648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Totals</a:t>
                      </a:r>
                    </a:p>
                  </a:txBody>
                  <a:tcPr marL="30936" marR="3437" marT="3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n/a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n/a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82,484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27,283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29,985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1,331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8495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4692586"/>
      </p:ext>
    </p:extLst>
  </p:cSld>
  <p:clrMapOvr>
    <a:masterClrMapping/>
  </p:clrMapOvr>
  <p:transition>
    <p:pull dir="rd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457(b) Deferred Compensation Plan</a:t>
            </a:r>
            <a:br>
              <a:rPr lang="en-US" dirty="0"/>
            </a:br>
            <a:r>
              <a:rPr lang="en-US" dirty="0"/>
              <a:t>Location of Field Meetings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C62D2F-B59B-4ECB-BB89-D7F819B3AE64}"/>
              </a:ext>
            </a:extLst>
          </p:cNvPr>
          <p:cNvSpPr txBox="1"/>
          <p:nvPr/>
        </p:nvSpPr>
        <p:spPr>
          <a:xfrm>
            <a:off x="153376" y="628156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Total </a:t>
            </a:r>
            <a:r>
              <a:rPr lang="en-US" sz="900" b="1" dirty="0">
                <a:latin typeface="+mn-lt"/>
              </a:rPr>
              <a:t>Meetings</a:t>
            </a:r>
            <a:r>
              <a:rPr lang="en-US" sz="900" b="1" dirty="0"/>
              <a:t>: 17</a:t>
            </a:r>
          </a:p>
          <a:p>
            <a:r>
              <a:rPr lang="en-US" sz="900" b="1" dirty="0"/>
              <a:t>Total Attendees: 211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132E277-0102-4CAD-ADDE-EF0231821A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175945"/>
              </p:ext>
            </p:extLst>
          </p:nvPr>
        </p:nvGraphicFramePr>
        <p:xfrm>
          <a:off x="190499" y="1414506"/>
          <a:ext cx="8801102" cy="4688058"/>
        </p:xfrm>
        <a:graphic>
          <a:graphicData uri="http://schemas.openxmlformats.org/drawingml/2006/table">
            <a:tbl>
              <a:tblPr/>
              <a:tblGrid>
                <a:gridCol w="895351">
                  <a:extLst>
                    <a:ext uri="{9D8B030D-6E8A-4147-A177-3AD203B41FA5}">
                      <a16:colId xmlns:a16="http://schemas.microsoft.com/office/drawing/2014/main" val="929898724"/>
                    </a:ext>
                  </a:extLst>
                </a:gridCol>
                <a:gridCol w="1047750">
                  <a:extLst>
                    <a:ext uri="{9D8B030D-6E8A-4147-A177-3AD203B41FA5}">
                      <a16:colId xmlns:a16="http://schemas.microsoft.com/office/drawing/2014/main" val="2867221919"/>
                    </a:ext>
                  </a:extLst>
                </a:gridCol>
                <a:gridCol w="3048001">
                  <a:extLst>
                    <a:ext uri="{9D8B030D-6E8A-4147-A177-3AD203B41FA5}">
                      <a16:colId xmlns:a16="http://schemas.microsoft.com/office/drawing/2014/main" val="1135559666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1051169574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3305671194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1606406597"/>
                    </a:ext>
                  </a:extLst>
                </a:gridCol>
              </a:tblGrid>
              <a:tr h="37375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Date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Meeting Participants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Presentation name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Agency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Location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Time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6887647"/>
                  </a:ext>
                </a:extLst>
              </a:tr>
              <a:tr h="248874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3-Apr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Hire Orientation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EOM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Virual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10:00AM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8641052"/>
                  </a:ext>
                </a:extLst>
              </a:tr>
              <a:tr h="248874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4-Apr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Build Your Investment Portfolio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Open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Virual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2:00PM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954541"/>
                  </a:ext>
                </a:extLst>
              </a:tr>
              <a:tr h="24887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6-Apr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Planning For The Future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Open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Virual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1:00PM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9963793"/>
                  </a:ext>
                </a:extLst>
              </a:tr>
              <a:tr h="24887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10-Apr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Your Retirement Plans Work Together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OAG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Person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1:30PM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0660152"/>
                  </a:ext>
                </a:extLst>
              </a:tr>
              <a:tr h="24887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10-Apr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Investing For Retirement Basics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Open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Virtual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2:00PM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2215884"/>
                  </a:ext>
                </a:extLst>
              </a:tr>
              <a:tr h="24887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12-Apr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Hire Orientation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DBH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Virtual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2:00PM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6441244"/>
                  </a:ext>
                </a:extLst>
              </a:tr>
              <a:tr h="24887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14-Apr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Investment Overview/NEO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FEMS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Person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11:00AM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931419"/>
                  </a:ext>
                </a:extLst>
              </a:tr>
              <a:tr h="24887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17-Apr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Questions to Guide Your Retirement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Open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Virtual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2:00PM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2059218"/>
                  </a:ext>
                </a:extLst>
              </a:tr>
              <a:tr h="24887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17-Apr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Hire Orientation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EOM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Virtual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1:00PM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321487"/>
                  </a:ext>
                </a:extLst>
              </a:tr>
              <a:tr h="24887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17-Apr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Hire Orientation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DCHA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Virtual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2:00PM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9219327"/>
                  </a:ext>
                </a:extLst>
              </a:tr>
              <a:tr h="24887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24-Apr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Your Retirement Plans Work Together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OAG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Virtual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10:00AM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566881"/>
                  </a:ext>
                </a:extLst>
              </a:tr>
              <a:tr h="24887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24-Apr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Your Retirement Plans Work Together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DCPL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Person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11:00AM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553765"/>
                  </a:ext>
                </a:extLst>
              </a:tr>
              <a:tr h="24887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24-Apr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Build Your Investment Portfolio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Open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Virtual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12:00PM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7705393"/>
                  </a:ext>
                </a:extLst>
              </a:tr>
              <a:tr h="24887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24-Apr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Hire Orientation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EOM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Virtual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12:00PM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6898003"/>
                  </a:ext>
                </a:extLst>
              </a:tr>
              <a:tr h="24887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24-Apr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Hire Orientation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DCHA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Virtual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1:00PM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0758211"/>
                  </a:ext>
                </a:extLst>
              </a:tr>
              <a:tr h="24887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24-Apr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DC Financial Legacy Conference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OCFO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Person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6:00PM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5382535"/>
                  </a:ext>
                </a:extLst>
              </a:tr>
              <a:tr h="24887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30-Apr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Hire Orientation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MPD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Person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1:00PM</a:t>
                      </a:r>
                    </a:p>
                  </a:txBody>
                  <a:tcPr marL="45720" marR="457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38420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248319"/>
      </p:ext>
    </p:extLst>
  </p:cSld>
  <p:clrMapOvr>
    <a:masterClrMapping/>
  </p:clrMapOvr>
  <p:transition>
    <p:pull dir="rd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6565900" cy="990600"/>
          </a:xfrm>
        </p:spPr>
        <p:txBody>
          <a:bodyPr wrap="square" anchor="ctr">
            <a:normAutofit/>
          </a:bodyPr>
          <a:lstStyle/>
          <a:p>
            <a:r>
              <a:rPr lang="en-US" sz="2000" dirty="0"/>
              <a:t>DC 457(b) Defined Contribution Plan</a:t>
            </a:r>
            <a:br>
              <a:rPr lang="en-US" sz="2000" dirty="0"/>
            </a:br>
            <a:r>
              <a:rPr lang="en-US" sz="2000" dirty="0"/>
              <a:t>Meetings by Type</a:t>
            </a:r>
            <a:br>
              <a:rPr lang="en-US" sz="2000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628F7640-40AB-4A3B-B722-6AD02C90142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9661603"/>
              </p:ext>
            </p:extLst>
          </p:nvPr>
        </p:nvGraphicFramePr>
        <p:xfrm>
          <a:off x="192024" y="1371600"/>
          <a:ext cx="8759952" cy="5102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06238773"/>
      </p:ext>
    </p:extLst>
  </p:cSld>
  <p:clrMapOvr>
    <a:masterClrMapping/>
  </p:clrMapOvr>
  <p:transition>
    <p:pull dir="rd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457(b) Defined Contribution Plan</a:t>
            </a:r>
            <a:br>
              <a:rPr lang="en-US" dirty="0"/>
            </a:br>
            <a:r>
              <a:rPr lang="en-US" dirty="0"/>
              <a:t>Field Meetings &amp; Attendees (by Month)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7FC4930-1B88-40BC-B958-67E32FE5AD37}"/>
              </a:ext>
            </a:extLst>
          </p:cNvPr>
          <p:cNvSpPr txBox="1"/>
          <p:nvPr/>
        </p:nvSpPr>
        <p:spPr>
          <a:xfrm>
            <a:off x="4191000" y="6028582"/>
            <a:ext cx="76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457(b)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B9568731-3749-4740-B7F2-6940B334358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2636726"/>
              </p:ext>
            </p:extLst>
          </p:nvPr>
        </p:nvGraphicFramePr>
        <p:xfrm>
          <a:off x="192024" y="1295400"/>
          <a:ext cx="8759952" cy="5102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0848617"/>
      </p:ext>
    </p:extLst>
  </p:cSld>
  <p:clrMapOvr>
    <a:masterClrMapping/>
  </p:clrMapOvr>
  <p:transition>
    <p:pull dir="rd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457(b) Defined Contribution Plan</a:t>
            </a:r>
            <a:br>
              <a:rPr lang="en-US" dirty="0"/>
            </a:br>
            <a:r>
              <a:rPr lang="en-US" dirty="0"/>
              <a:t>Field Meetings &amp; Attendees (by Month)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DCCE3D9-9330-407E-8C72-E8855EBC5B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7797537"/>
              </p:ext>
            </p:extLst>
          </p:nvPr>
        </p:nvGraphicFramePr>
        <p:xfrm>
          <a:off x="192024" y="1295400"/>
          <a:ext cx="8759952" cy="5102355"/>
        </p:xfrm>
        <a:graphic>
          <a:graphicData uri="http://schemas.openxmlformats.org/drawingml/2006/table">
            <a:tbl>
              <a:tblPr/>
              <a:tblGrid>
                <a:gridCol w="1793482">
                  <a:extLst>
                    <a:ext uri="{9D8B030D-6E8A-4147-A177-3AD203B41FA5}">
                      <a16:colId xmlns:a16="http://schemas.microsoft.com/office/drawing/2014/main" val="3744304975"/>
                    </a:ext>
                  </a:extLst>
                </a:gridCol>
                <a:gridCol w="3031518">
                  <a:extLst>
                    <a:ext uri="{9D8B030D-6E8A-4147-A177-3AD203B41FA5}">
                      <a16:colId xmlns:a16="http://schemas.microsoft.com/office/drawing/2014/main" val="299313525"/>
                    </a:ext>
                  </a:extLst>
                </a:gridCol>
                <a:gridCol w="3934952">
                  <a:extLst>
                    <a:ext uri="{9D8B030D-6E8A-4147-A177-3AD203B41FA5}">
                      <a16:colId xmlns:a16="http://schemas.microsoft.com/office/drawing/2014/main" val="3424958953"/>
                    </a:ext>
                  </a:extLst>
                </a:gridCol>
              </a:tblGrid>
              <a:tr h="7987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Month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Total # of Meetings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Total # of Participants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3176333"/>
                  </a:ext>
                </a:extLst>
              </a:tr>
              <a:tr h="5379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October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7052511"/>
                  </a:ext>
                </a:extLst>
              </a:tr>
              <a:tr h="5379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November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3386640"/>
                  </a:ext>
                </a:extLst>
              </a:tr>
              <a:tr h="5379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December 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4695782"/>
                  </a:ext>
                </a:extLst>
              </a:tr>
              <a:tr h="5379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January 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3383213"/>
                  </a:ext>
                </a:extLst>
              </a:tr>
              <a:tr h="5379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February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1130019"/>
                  </a:ext>
                </a:extLst>
              </a:tr>
              <a:tr h="5379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750967"/>
                  </a:ext>
                </a:extLst>
              </a:tr>
              <a:tr h="5379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April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2538909"/>
                  </a:ext>
                </a:extLst>
              </a:tr>
              <a:tr h="5379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857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72</a:t>
                      </a:r>
                    </a:p>
                  </a:txBody>
                  <a:tcPr marL="0" marR="8572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1,045</a:t>
                      </a:r>
                    </a:p>
                  </a:txBody>
                  <a:tcPr marL="0" marR="8572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98322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7298051"/>
      </p:ext>
    </p:extLst>
  </p:cSld>
  <p:clrMapOvr>
    <a:masterClrMapping/>
  </p:clrMapOvr>
  <p:transition>
    <p:pull dir="rd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152400" y="838200"/>
            <a:ext cx="524192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57C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57C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57C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57C"/>
                </a:solidFill>
                <a:latin typeface="Arial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kern="0" dirty="0">
                <a:latin typeface="Arial Narrow" panose="020B0606020202030204" pitchFamily="34" charset="0"/>
              </a:rPr>
              <a:t>DC 457(b) Deferred Compensation Plan</a:t>
            </a:r>
          </a:p>
          <a:p>
            <a:pPr eaLnBrk="1" hangingPunct="1"/>
            <a:r>
              <a:rPr lang="en-US" kern="0" dirty="0">
                <a:latin typeface="Arial Narrow" panose="020B0606020202030204" pitchFamily="34" charset="0"/>
              </a:rPr>
              <a:t>Investment Performance</a:t>
            </a:r>
          </a:p>
          <a:p>
            <a:pPr eaLnBrk="1" hangingPunct="1"/>
            <a:r>
              <a:rPr lang="en-US" b="0" kern="0" dirty="0">
                <a:latin typeface="Arial Narrow" panose="020B0606020202030204" pitchFamily="34" charset="0"/>
              </a:rPr>
              <a:t>April 2023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6535579"/>
            <a:ext cx="72390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9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9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9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9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9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b="0" dirty="0">
                <a:solidFill>
                  <a:schemeClr val="bg1"/>
                </a:solidFill>
                <a:latin typeface="Arial Narrow" pitchFamily="34" charset="0"/>
              </a:rPr>
              <a:t>ICMA-RC does not provide tax or legal advice. This presentation is the property of ICMA-RC and may not be reproduced or redistributed in any manner.</a:t>
            </a:r>
          </a:p>
        </p:txBody>
      </p:sp>
    </p:spTree>
    <p:extLst>
      <p:ext uri="{BB962C8B-B14F-4D97-AF65-F5344CB8AC3E}">
        <p14:creationId xmlns:p14="http://schemas.microsoft.com/office/powerpoint/2010/main" val="70896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D175690-EDB6-DBBF-3491-78BFADF81C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440" y="0"/>
            <a:ext cx="88691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0467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46669FA-104A-BD08-13AF-33F8BE3397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3"/>
          <a:stretch/>
        </p:blipFill>
        <p:spPr>
          <a:xfrm>
            <a:off x="147229" y="0"/>
            <a:ext cx="88702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2499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221B972-D00E-8F37-FFAB-1E3D447117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3"/>
          <a:stretch/>
        </p:blipFill>
        <p:spPr>
          <a:xfrm>
            <a:off x="147229" y="0"/>
            <a:ext cx="88909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2019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1F0F40E-3E0C-83B3-3C21-74A37E4744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67" y="0"/>
            <a:ext cx="88968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358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457(b) Deferred Compensation Plan</a:t>
            </a:r>
            <a:br>
              <a:rPr lang="en-US" dirty="0"/>
            </a:br>
            <a:r>
              <a:rPr lang="en-US" dirty="0"/>
              <a:t>Asset Allocations by Classes &amp; Options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08DE093-C961-4473-8B30-29D77843D4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981192"/>
              </p:ext>
            </p:extLst>
          </p:nvPr>
        </p:nvGraphicFramePr>
        <p:xfrm>
          <a:off x="381000" y="1318916"/>
          <a:ext cx="8381999" cy="5310484"/>
        </p:xfrm>
        <a:graphic>
          <a:graphicData uri="http://schemas.openxmlformats.org/drawingml/2006/table">
            <a:tbl>
              <a:tblPr/>
              <a:tblGrid>
                <a:gridCol w="3703673">
                  <a:extLst>
                    <a:ext uri="{9D8B030D-6E8A-4147-A177-3AD203B41FA5}">
                      <a16:colId xmlns:a16="http://schemas.microsoft.com/office/drawing/2014/main" val="3746077643"/>
                    </a:ext>
                  </a:extLst>
                </a:gridCol>
                <a:gridCol w="2339163">
                  <a:extLst>
                    <a:ext uri="{9D8B030D-6E8A-4147-A177-3AD203B41FA5}">
                      <a16:colId xmlns:a16="http://schemas.microsoft.com/office/drawing/2014/main" val="3108872855"/>
                    </a:ext>
                  </a:extLst>
                </a:gridCol>
                <a:gridCol w="2339163">
                  <a:extLst>
                    <a:ext uri="{9D8B030D-6E8A-4147-A177-3AD203B41FA5}">
                      <a16:colId xmlns:a16="http://schemas.microsoft.com/office/drawing/2014/main" val="944564043"/>
                    </a:ext>
                  </a:extLst>
                </a:gridCol>
              </a:tblGrid>
              <a:tr h="18688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Asset Class</a:t>
                      </a:r>
                    </a:p>
                  </a:txBody>
                  <a:tcPr marL="18288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092D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Asset Allocation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092D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Percentage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092D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7307700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Stable Value/Cash Management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7092D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092D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A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$291,191,192.65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092D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A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23.44%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6350" cap="flat" cmpd="sng" algn="ctr">
                      <a:solidFill>
                        <a:srgbClr val="7092D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092D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873093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Insurance Premium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$0.00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81881028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Vanguard Federal Money Market Investor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$16,163,329.11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1.30%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10246097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Missionsquare Plus Fund R11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$275,027,863.54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22.13%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71160913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Bond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$48,986,425.41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3.94%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3457475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Dc Plus Fixed Income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$35,461,220.09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2.85%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9925554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Pimco Real Return Cit Ii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$13,525,205.32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1.09%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57790518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Balanced/Asset Allocation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$324,523,443.75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26.12%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6362479"/>
                  </a:ext>
                </a:extLst>
              </a:tr>
              <a:tr h="14568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Pimco All Asset Instl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$674,466.91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1614602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Vanguard Target Retire 2020 Trust I Cit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$12,402,107.08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1.00%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812833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Vanguard Target Retire 2025 Trust I Cit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$30,959,923.68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2.49%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64500498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Vanguard Target Retire 2030 Trust I Cit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$39,592,596.68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3.19%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55409616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Vanguard Target Retire 2035 Trust I Cit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$43,914,096.33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3.53%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5820683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Vanguard Target Retire 2040 Trust I Cit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$40,338,503.35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3.25%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32322815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Vanguard Target Retire 2045 Trust I Cit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$45,615,799.33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3.67%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51009504"/>
                  </a:ext>
                </a:extLst>
              </a:tr>
              <a:tr h="14759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Vanguard Target Retire 2050 Trust I Cit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$47,320,659.39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3.81%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59850890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Vanguard Target Retire 2055 Trust I Cit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$33,441,679.35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2.69%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45647874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Vanguard Target Retire 2060 Trust I Cit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$15,036,251.13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1.21%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0693194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Vanguard Target Retire 2065 Trust I Cit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$5,282,341.38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0.43%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68008197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Vanguard Target Retire Income Tr I Cit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$9,945,019.14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0.80%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5302936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U.S. Stock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$479,264,231.29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38.57%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1004391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American Funds Fundamental Investors R6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$28,597,218.57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2.30%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93897745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Ariel Institutional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$78,718,804.94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6.34%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0571101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Brown Capital Mgmt Small Company Instl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$23,505,292.37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1.89%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74841607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Dc Plus Large Cap Growth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$50,736,513.95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4.08%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6591766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Dc Plus Large Cap Value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$102,769,834.55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8.27%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71618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Dfa Us Core Equity 1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$12,880,300.66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1.04%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23069408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Vanguard Institutional Index Instl Plus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$150,000,269.21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12.07%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15960280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Vanguard Small-Cap Index Instl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$32,055,997.04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2.58%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90077367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International/Global Stock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$64,244,426.96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5.17%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2270108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American Funds New Perspective R6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$19,027,439.27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1.53%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1167850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Harbor International Retirement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$40,371,656.26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3.25%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0756084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Virtus Vontobel Emerging Markets Ops R6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$4,845,331.43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0.39%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06151476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Specialty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$27,669,314.84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2.23%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974085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Nuveen Real Estate Securities R6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$13,493,828.04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1.09%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415888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Missionsquare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Brokerage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$13,870,346.32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1.12%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0367632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Missionsquare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Roth Brokerage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$305,140.48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0.02%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65495670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Guaranteed Lifetime Income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$6,654,129.76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0.54%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5411088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Missionsquare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Retirement </a:t>
                      </a:r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Incomeadvantage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$6,654,129.76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0.54%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33005699"/>
                  </a:ext>
                </a:extLst>
              </a:tr>
              <a:tr h="1271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Plan Totals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$1,242,533,164.66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81029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5773447"/>
      </p:ext>
    </p:extLst>
  </p:cSld>
  <p:clrMapOvr>
    <a:masterClrMapping/>
  </p:clrMapOvr>
  <p:transition>
    <p:pull dir="rd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D940645-7237-3C2E-B8CC-9D9E06EA1D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57" y="0"/>
            <a:ext cx="89018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56010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DC 457(</a:t>
            </a:r>
            <a:r>
              <a:rPr lang="en-US" dirty="0"/>
              <a:t>b) Deferred Compensation Plan</a:t>
            </a:r>
            <a:endParaRPr lang="en-US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06108" y="2895600"/>
            <a:ext cx="3531784" cy="769441"/>
          </a:xfrm>
          <a:prstGeom prst="rect">
            <a:avLst/>
          </a:prstGeom>
          <a:solidFill>
            <a:schemeClr val="bg1">
              <a:alpha val="75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139282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7010400" cy="990600"/>
          </a:xfrm>
        </p:spPr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457(b) Deferred Compensation Plan</a:t>
            </a:r>
            <a:br>
              <a:rPr lang="en-US" dirty="0"/>
            </a:br>
            <a:r>
              <a:rPr lang="en-US" dirty="0"/>
              <a:t>Contribution Allocations by Classes &amp; Options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81DA44E9-FA03-4C8D-AEC6-EE7B7326D65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1187876"/>
              </p:ext>
            </p:extLst>
          </p:nvPr>
        </p:nvGraphicFramePr>
        <p:xfrm>
          <a:off x="152400" y="1277679"/>
          <a:ext cx="38862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BCB496E-9FAE-EF3A-1145-410E65608C48}"/>
              </a:ext>
            </a:extLst>
          </p:cNvPr>
          <p:cNvGrpSpPr/>
          <p:nvPr/>
        </p:nvGrpSpPr>
        <p:grpSpPr>
          <a:xfrm>
            <a:off x="192023" y="1257406"/>
            <a:ext cx="8759953" cy="5102352"/>
            <a:chOff x="0" y="0"/>
            <a:chExt cx="9616018" cy="5486400"/>
          </a:xfrm>
        </p:grpSpPr>
        <p:graphicFrame>
          <p:nvGraphicFramePr>
            <p:cNvPr id="8" name="Chart 7">
              <a:extLst>
                <a:ext uri="{FF2B5EF4-FFF2-40B4-BE49-F238E27FC236}">
                  <a16:creationId xmlns:a16="http://schemas.microsoft.com/office/drawing/2014/main" id="{00000000-0008-0000-0100-000005000000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4815418" y="0"/>
            <a:ext cx="4800600" cy="54864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9" name="Chart 8">
              <a:extLst>
                <a:ext uri="{FF2B5EF4-FFF2-40B4-BE49-F238E27FC236}">
                  <a16:creationId xmlns:a16="http://schemas.microsoft.com/office/drawing/2014/main" id="{9582DF2C-485F-4DD3-969A-593B0CF62A7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3604015"/>
                </p:ext>
              </p:extLst>
            </p:nvPr>
          </p:nvGraphicFramePr>
          <p:xfrm>
            <a:off x="0" y="0"/>
            <a:ext cx="4800600" cy="54864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525878660"/>
      </p:ext>
    </p:extLst>
  </p:cSld>
  <p:clrMapOvr>
    <a:masterClrMapping/>
  </p:clrMapOvr>
  <p:transition>
    <p:pull dir="r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7010400" cy="990600"/>
          </a:xfrm>
        </p:spPr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457(b) Deferred Compensation Plan</a:t>
            </a:r>
            <a:br>
              <a:rPr lang="en-US" dirty="0"/>
            </a:br>
            <a:r>
              <a:rPr lang="en-US" dirty="0"/>
              <a:t>Contribution Allocations by Classes &amp; Options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B10BD63-DCAC-DBC7-E480-FD1969D5D5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353427"/>
              </p:ext>
            </p:extLst>
          </p:nvPr>
        </p:nvGraphicFramePr>
        <p:xfrm>
          <a:off x="381000" y="1283359"/>
          <a:ext cx="8381999" cy="5383052"/>
        </p:xfrm>
        <a:graphic>
          <a:graphicData uri="http://schemas.openxmlformats.org/drawingml/2006/table">
            <a:tbl>
              <a:tblPr/>
              <a:tblGrid>
                <a:gridCol w="3703673">
                  <a:extLst>
                    <a:ext uri="{9D8B030D-6E8A-4147-A177-3AD203B41FA5}">
                      <a16:colId xmlns:a16="http://schemas.microsoft.com/office/drawing/2014/main" val="3746077643"/>
                    </a:ext>
                  </a:extLst>
                </a:gridCol>
                <a:gridCol w="2339163">
                  <a:extLst>
                    <a:ext uri="{9D8B030D-6E8A-4147-A177-3AD203B41FA5}">
                      <a16:colId xmlns:a16="http://schemas.microsoft.com/office/drawing/2014/main" val="3108872855"/>
                    </a:ext>
                  </a:extLst>
                </a:gridCol>
                <a:gridCol w="2339163">
                  <a:extLst>
                    <a:ext uri="{9D8B030D-6E8A-4147-A177-3AD203B41FA5}">
                      <a16:colId xmlns:a16="http://schemas.microsoft.com/office/drawing/2014/main" val="944564043"/>
                    </a:ext>
                  </a:extLst>
                </a:gridCol>
              </a:tblGrid>
              <a:tr h="179246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Asset Class</a:t>
                      </a:r>
                    </a:p>
                  </a:txBody>
                  <a:tcPr marL="18288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092D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Asset Allocation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092D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Percentage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092D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7307700"/>
                  </a:ext>
                </a:extLst>
              </a:tr>
              <a:tr h="48287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Stable Value/Cash Management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7092D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092D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A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$1,518,833.42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092D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A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15.06%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6350" cap="flat" cmpd="sng" algn="ctr">
                      <a:solidFill>
                        <a:srgbClr val="7092D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092D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873093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Insurance Premium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$459.42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66900375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Federal Money Market Investor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$92,063.93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0.91%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10246097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Missionsquare</a:t>
                      </a:r>
                      <a:r>
                        <a:rPr lang="en-US" sz="8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Plus Fund R11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$1,426,310.07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14.14%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71160913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Bond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$276,372.86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2.74%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3457475"/>
                  </a:ext>
                </a:extLst>
              </a:tr>
              <a:tr h="95074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Dc Plus Fixed Income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$206,380.18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2.05%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9925554"/>
                  </a:ext>
                </a:extLst>
              </a:tr>
              <a:tr h="95074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Pimco Real Return Cit Ii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$69,992.68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0.69%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57790518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Balanced/Asset Allocation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$5,410,650.09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53.65%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6362479"/>
                  </a:ext>
                </a:extLst>
              </a:tr>
              <a:tr h="139727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Pimco All Asset Instl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$4,766.14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1614602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2020 Trust I Cit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$126,968.29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1.26%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3812833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2025 Trust I Cit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$301,498.32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2.99%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64500498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2030 Trust I Cit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$491,878.94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4.88%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55409616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2035 Trust I Cit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$604,492.58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5.99%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5820683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2040 Trust I Cit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$629,239.57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6.24%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32322815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2045 Trust I Cit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$791,700.42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7.85%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51009504"/>
                  </a:ext>
                </a:extLst>
              </a:tr>
              <a:tr h="141559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2050 Trust I Cit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$915,555.12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9.08%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59850890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2055 Trust I Cit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$809,683.37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8.03%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45647874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2060 Trust I Cit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$477,132.11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4.73%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0693194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2065 Trust I Cit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$207,247.28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2.06%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68008197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Income Tr I Cit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$50,487.95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5302936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U.S. Stock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$2,316,395.67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22.97%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1004391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American Funds Fundamental Investors R6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$135,975.90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1.35%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93897745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Ariel Institutional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$333,733.57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3.31%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0571101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Brown Capital Mgmt Small Company Instl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$154,542.25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1.53%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74841607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Dc Plus Large Cap Growth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$276,520.93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2.74%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6591766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Dc Plus Large Cap Value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$361,441.89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3.58%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71618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Dfa Us Core Equity 1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$96,538.41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23069408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Institutional Index Instl Plus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$738,117.22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7.32%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15960280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Small-Cap Index Instl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$219,525.50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2.18%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90077367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International/Global Stock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$456,464.89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4.53%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2270108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American Funds New Perspective R6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$140,013.35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1.39%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1167850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Harbor International Retirement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$266,193.07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2.64%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0756084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Virtus Vontobel Emerging Markets Ops R6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$50,258.47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06151476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Specialty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$98,190.12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0.97%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974085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Nuveen Real Estate Securities R6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$87,183.42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0.86%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415888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Missionsquare Brokerage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$9,509.90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0367632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Missionsquare Roth Brokerage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$1,496.80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65495670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Guaranteed Lifetime Income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$7,917.34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54110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Missionsquare Retirement Incomeadvantage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$7,917.34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33005699"/>
                  </a:ext>
                </a:extLst>
              </a:tr>
              <a:tr h="120853"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Plan Totals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$10,084,824.39 </a:t>
                      </a:r>
                    </a:p>
                  </a:txBody>
                  <a:tcPr marL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81029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7059774"/>
      </p:ext>
    </p:extLst>
  </p:cSld>
  <p:clrMapOvr>
    <a:masterClrMapping/>
  </p:clrMapOvr>
  <p:transition>
    <p:pull dir="r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6565900" cy="990600"/>
          </a:xfrm>
        </p:spPr>
        <p:txBody>
          <a:bodyPr wrap="square" anchor="ctr">
            <a:normAutofit/>
          </a:bodyPr>
          <a:lstStyle/>
          <a:p>
            <a:r>
              <a:rPr lang="en-US" sz="2000" dirty="0"/>
              <a:t>DC 457(b) Deferred Compensation Plan</a:t>
            </a:r>
            <a:br>
              <a:rPr lang="en-US" sz="2000" dirty="0"/>
            </a:br>
            <a:r>
              <a:rPr lang="en-US" sz="2000" dirty="0"/>
              <a:t>Total Contributions</a:t>
            </a:r>
            <a:br>
              <a:rPr lang="en-US" sz="2000" dirty="0"/>
            </a:br>
            <a:r>
              <a:rPr lang="en-US" sz="2000" dirty="0"/>
              <a:t>April 2023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0605EB2-2C59-174E-FA30-DA99D4DEE5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2560109"/>
              </p:ext>
            </p:extLst>
          </p:nvPr>
        </p:nvGraphicFramePr>
        <p:xfrm>
          <a:off x="192022" y="4743450"/>
          <a:ext cx="8759952" cy="1541475"/>
        </p:xfrm>
        <a:graphic>
          <a:graphicData uri="http://schemas.openxmlformats.org/drawingml/2006/table">
            <a:tbl>
              <a:tblPr>
                <a:tableStyleId>{D27102A9-8310-4765-A935-A1911B00CA55}</a:tableStyleId>
              </a:tblPr>
              <a:tblGrid>
                <a:gridCol w="1094994">
                  <a:extLst>
                    <a:ext uri="{9D8B030D-6E8A-4147-A177-3AD203B41FA5}">
                      <a16:colId xmlns:a16="http://schemas.microsoft.com/office/drawing/2014/main" val="901745980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850902789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2298446328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204927596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2606209574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2097885989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60107972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2595183821"/>
                    </a:ext>
                  </a:extLst>
                </a:gridCol>
              </a:tblGrid>
              <a:tr h="19061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October</a:t>
                      </a:r>
                    </a:p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2022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November 2022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December 2022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January</a:t>
                      </a:r>
                    </a:p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February 2023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March</a:t>
                      </a:r>
                    </a:p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April</a:t>
                      </a:r>
                    </a:p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27637"/>
                  </a:ext>
                </a:extLst>
              </a:tr>
              <a:tr h="2668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Contributions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$9,261,280.71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$4,519,191.30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$13,414,412.00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$9,396,812.41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$11,901,394.10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$13,333,806.20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$10,084,824.39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6389098"/>
                  </a:ext>
                </a:extLst>
              </a:tr>
              <a:tr h="2668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333333"/>
                          </a:solidFill>
                          <a:effectLst/>
                          <a:latin typeface="Arial "/>
                        </a:rPr>
                        <a:t>Roll-Ins</a:t>
                      </a:r>
                      <a:endParaRPr lang="en-US" sz="1000" b="0" i="0" u="none" strike="noStrike" dirty="0">
                        <a:solidFill>
                          <a:srgbClr val="333333"/>
                        </a:solidFill>
                        <a:effectLst/>
                        <a:latin typeface="Arial "/>
                      </a:endParaRPr>
                    </a:p>
                  </a:txBody>
                  <a:tcPr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$36,304.55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$1,186,822.11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$51,301.79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$365,521.06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$305,371.71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$501,870.29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$158,296.86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038269"/>
                  </a:ext>
                </a:extLst>
              </a:tr>
              <a:tr h="26681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Total 457 Plan</a:t>
                      </a:r>
                    </a:p>
                  </a:txBody>
                  <a:tcPr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$9,297,585.26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$5,706,013.41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$13,465,713.79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$9,762,333.47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$12,206,765.81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$13,835,676.49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$10,243,121.25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487089"/>
                  </a:ext>
                </a:extLst>
              </a:tr>
              <a:tr h="2668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Arial "/>
                        </a:rPr>
                        <a:t>FY to Date Total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Arial "/>
                      </a:endParaRPr>
                    </a:p>
                  </a:txBody>
                  <a:tcPr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$9,297,585.26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$15,003,598.67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$28,469,312.46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$38,231,645.93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$50,438,411.74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$64,274,088.23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$74,517,209.48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2629091"/>
                  </a:ext>
                </a:extLst>
              </a:tr>
            </a:tbl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5454D48B-B366-461C-861F-8F8131FD3D0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3328147"/>
              </p:ext>
            </p:extLst>
          </p:nvPr>
        </p:nvGraphicFramePr>
        <p:xfrm>
          <a:off x="189226" y="1357832"/>
          <a:ext cx="8759952" cy="3273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35313095"/>
      </p:ext>
    </p:extLst>
  </p:cSld>
  <p:clrMapOvr>
    <a:masterClrMapping/>
  </p:clrMapOvr>
  <p:transition>
    <p:pull dir="r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457(b) Deferred Compensation Plan</a:t>
            </a:r>
            <a:br>
              <a:rPr lang="en-US" dirty="0"/>
            </a:br>
            <a:r>
              <a:rPr lang="en-US" dirty="0"/>
              <a:t>Reconciliation Activity Report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sp>
        <p:nvSpPr>
          <p:cNvPr id="4" name="Rectangle 3"/>
          <p:cNvSpPr/>
          <p:nvPr/>
        </p:nvSpPr>
        <p:spPr>
          <a:xfrm>
            <a:off x="31679" y="6580554"/>
            <a:ext cx="181171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/>
              <a:t>*Excludes outstanding loan balance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3B96ADC-884B-5E4C-6B1D-3D035B33AF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86684"/>
              </p:ext>
            </p:extLst>
          </p:nvPr>
        </p:nvGraphicFramePr>
        <p:xfrm>
          <a:off x="192023" y="1295400"/>
          <a:ext cx="8759952" cy="4008129"/>
        </p:xfrm>
        <a:graphic>
          <a:graphicData uri="http://schemas.openxmlformats.org/drawingml/2006/table">
            <a:tbl>
              <a:tblPr/>
              <a:tblGrid>
                <a:gridCol w="1094994">
                  <a:extLst>
                    <a:ext uri="{9D8B030D-6E8A-4147-A177-3AD203B41FA5}">
                      <a16:colId xmlns:a16="http://schemas.microsoft.com/office/drawing/2014/main" val="3187025990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1502463642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4241459925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2178576288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3489655142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4087459302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41310147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3931040782"/>
                    </a:ext>
                  </a:extLst>
                </a:gridCol>
              </a:tblGrid>
              <a:tr h="40809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Participant Accounts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October</a:t>
                      </a:r>
                    </a:p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2022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November 2022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December 2022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January</a:t>
                      </a:r>
                    </a:p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February</a:t>
                      </a:r>
                    </a:p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March</a:t>
                      </a:r>
                    </a:p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April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1670282"/>
                  </a:ext>
                </a:extLst>
              </a:tr>
              <a:tr h="25714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Opening Balance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$1,113,658,381.95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$1,174,083,246.65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$1,228,979,753.52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$1,197,640,712.20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$1,263,831,159.48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$1,244,412,617.52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$1,265,437,150.61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4868253"/>
                  </a:ext>
                </a:extLst>
              </a:tr>
              <a:tr h="2571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Contributions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$9,261,280.71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$4,727,400.10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$13,414,412.00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$9,409,388.98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$11,756,344.82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$13,333,806.20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$10,084,824.39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825565"/>
                  </a:ext>
                </a:extLst>
              </a:tr>
              <a:tr h="2571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Roll-Ins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$36,304.55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$978,613.31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$51,301.79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$352,944.49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$450,420.99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$501,870.29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$158,296.86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5697193"/>
                  </a:ext>
                </a:extLst>
              </a:tr>
              <a:tr h="2571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Loan Issuances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($2,265,205.34)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($1,235,957.22)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($3,064,298.28)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($3,374,276.24)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($2,406,361.76)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($4,760,985.87)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($1,275,520.94)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7283154"/>
                  </a:ext>
                </a:extLst>
              </a:tr>
              <a:tr h="2571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Principal Repayments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$2,240,046.42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$916,746.63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$3,055,693.60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$3,375,838.15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$2,407,312.91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$4,766,203.99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$1,381,458.48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9176633"/>
                  </a:ext>
                </a:extLst>
              </a:tr>
              <a:tr h="2571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Loan Int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$99,195.43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$79,003.49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$122,131.93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$149,729.18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$73,270.39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$165,899.89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$113,420.90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59200"/>
                  </a:ext>
                </a:extLst>
              </a:tr>
              <a:tr h="2571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Distributions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($3,039,578.05)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($4,298,101.01)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($6,880,768.97)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($7,060,964.63)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($6,701,003.16)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($7,294,819.42)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($5,017,461.06)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8134597"/>
                  </a:ext>
                </a:extLst>
              </a:tr>
              <a:tr h="2571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Adjustments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$25,313.38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$321,842.57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$8,937.25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($1,681.04)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($820.18)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($4,198.12)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($105,729.17)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9813521"/>
                  </a:ext>
                </a:extLst>
              </a:tr>
              <a:tr h="2571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Fund-to-Fund Transfers 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1307427"/>
                  </a:ext>
                </a:extLst>
              </a:tr>
              <a:tr h="2571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Plan-to-Plan Transfers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$4,091,970.31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($147.22)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($981.45)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($2,108.93)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($1,124.83)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($2,665.02)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($38,942.34)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7995361"/>
                  </a:ext>
                </a:extLst>
              </a:tr>
              <a:tr h="2571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Service Fees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($237,240.22)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($178,524.20)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($197,257.51)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($265,060.36)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($208,175.65)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($197,067.00)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($269,362.66)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2108486"/>
                  </a:ext>
                </a:extLst>
              </a:tr>
              <a:tr h="2571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Earnings &amp; Fee Credit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$49,341,906.31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$47,651,981.76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($47,511,776.55)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$63,554,079.76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($24,837,092.16)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$12,952,972.50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$9,648,946.95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0167491"/>
                  </a:ext>
                </a:extLst>
              </a:tr>
              <a:tr h="2571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Div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/Int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$871,258.22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$5,938,630.60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$9,663,788.29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$52,776.23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$53,134.14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$1,559,700.12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$63,756.35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3631922"/>
                  </a:ext>
                </a:extLst>
              </a:tr>
              <a:tr h="25714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Closing Balance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$1,174,083,633.67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$1,228,984,735.46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$1,197,640,935.62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$1,263,831,377.79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$1,244,417,064.99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$1,265,433,335.08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$1,280,180,838.37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255070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3B4DC60-8488-9920-E5D2-98F7E37F7B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5632310"/>
              </p:ext>
            </p:extLst>
          </p:nvPr>
        </p:nvGraphicFramePr>
        <p:xfrm>
          <a:off x="192023" y="5400447"/>
          <a:ext cx="8759952" cy="594360"/>
        </p:xfrm>
        <a:graphic>
          <a:graphicData uri="http://schemas.openxmlformats.org/drawingml/2006/table">
            <a:tbl>
              <a:tblPr/>
              <a:tblGrid>
                <a:gridCol w="1094994">
                  <a:extLst>
                    <a:ext uri="{9D8B030D-6E8A-4147-A177-3AD203B41FA5}">
                      <a16:colId xmlns:a16="http://schemas.microsoft.com/office/drawing/2014/main" val="3539791826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314814821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4162280817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932406732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1972815221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883467256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2538211826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67460116"/>
                    </a:ext>
                  </a:extLst>
                </a:gridCol>
              </a:tblGrid>
              <a:tr h="2590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Less Loans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($37,682,682.64)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($37,687,277.56)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($37,697,370.90)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($37,548,453.45)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($38,200,574.44)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($38,745,393.18)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($38,739,546.63)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425200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Participant Balance Excluding Loans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$1,136,400,951.03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$1,191,297,457.90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$1,159,943,564.72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$1,226,282,924.34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$1,206,216,490.55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$1,226,687,941.90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$1,241,441,291.74 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73355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8802977"/>
      </p:ext>
    </p:extLst>
  </p:cSld>
  <p:clrMapOvr>
    <a:masterClrMapping/>
  </p:clrMapOvr>
  <p:transition>
    <p:pull dir="r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457(b) Deferred Compensation Plan</a:t>
            </a:r>
            <a:br>
              <a:rPr lang="en-US" dirty="0"/>
            </a:br>
            <a:r>
              <a:rPr lang="en-US" dirty="0"/>
              <a:t>Reconciliation Activity Report</a:t>
            </a:r>
            <a:br>
              <a:rPr lang="en-US" dirty="0"/>
            </a:br>
            <a:r>
              <a:rPr lang="en-US" sz="2000" dirty="0"/>
              <a:t>April 2023</a:t>
            </a:r>
          </a:p>
        </p:txBody>
      </p:sp>
      <p:sp>
        <p:nvSpPr>
          <p:cNvPr id="4" name="Rectangle 3"/>
          <p:cNvSpPr/>
          <p:nvPr/>
        </p:nvSpPr>
        <p:spPr>
          <a:xfrm>
            <a:off x="31679" y="6580554"/>
            <a:ext cx="181171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/>
              <a:t>*Excludes outstanding loan balance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6B9A48E-71F5-25A5-699A-A5682912C2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8454883"/>
              </p:ext>
            </p:extLst>
          </p:nvPr>
        </p:nvGraphicFramePr>
        <p:xfrm>
          <a:off x="192023" y="1294926"/>
          <a:ext cx="8759952" cy="1676400"/>
        </p:xfrm>
        <a:graphic>
          <a:graphicData uri="http://schemas.openxmlformats.org/drawingml/2006/table">
            <a:tbl>
              <a:tblPr/>
              <a:tblGrid>
                <a:gridCol w="1094994">
                  <a:extLst>
                    <a:ext uri="{9D8B030D-6E8A-4147-A177-3AD203B41FA5}">
                      <a16:colId xmlns:a16="http://schemas.microsoft.com/office/drawing/2014/main" val="3565605495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1129648164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2985663397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3982617542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1265207959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2105330241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1531824193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2470995987"/>
                    </a:ext>
                  </a:extLst>
                </a:gridCol>
              </a:tblGrid>
              <a:tr h="19996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Expense Account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October</a:t>
                      </a:r>
                    </a:p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November</a:t>
                      </a:r>
                    </a:p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December</a:t>
                      </a:r>
                    </a:p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January</a:t>
                      </a:r>
                    </a:p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February</a:t>
                      </a:r>
                    </a:p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March</a:t>
                      </a:r>
                    </a:p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April</a:t>
                      </a:r>
                    </a:p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7021112"/>
                  </a:ext>
                </a:extLst>
              </a:tr>
              <a:tr h="19465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Opening Balance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$940,989.32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$957,895.92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$993,229.02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$996,343.81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$1,064,138.26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$1,112,345.86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$1,156,859.59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362874"/>
                  </a:ext>
                </a:extLst>
              </a:tr>
              <a:tr h="19465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Purchases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$35,794.25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$3,528.95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$30,933.80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$37,697.50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$79,693.01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$19,099.95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$1,223.84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1421553"/>
                  </a:ext>
                </a:extLst>
              </a:tr>
              <a:tr h="19465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Dividends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1593393"/>
                  </a:ext>
                </a:extLst>
              </a:tr>
              <a:tr h="19465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Distributions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$0.00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($1,145.88)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($24,064.87)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($1,222.59)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($5,623.14)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($1,128.32)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($71,643.19)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7435964"/>
                  </a:ext>
                </a:extLst>
              </a:tr>
              <a:tr h="19465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Gain / (Loss)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($18,887.65)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$32,950.03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($3,754.14)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$31,319.54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($25,862.27)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$26,542.10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$5,432.68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9683921"/>
                  </a:ext>
                </a:extLst>
              </a:tr>
              <a:tr h="19465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Closing Balance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$957,895.92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$993,229.02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$996,343.81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$1,064,138.26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$1,112,345.86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$1,156,859.59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$1,091,872.92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4409444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C9B2244-977E-AE07-227E-BA2DB26F62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7034952"/>
              </p:ext>
            </p:extLst>
          </p:nvPr>
        </p:nvGraphicFramePr>
        <p:xfrm>
          <a:off x="192023" y="3046407"/>
          <a:ext cx="8759952" cy="1036320"/>
        </p:xfrm>
        <a:graphic>
          <a:graphicData uri="http://schemas.openxmlformats.org/drawingml/2006/table">
            <a:tbl>
              <a:tblPr/>
              <a:tblGrid>
                <a:gridCol w="1094994">
                  <a:extLst>
                    <a:ext uri="{9D8B030D-6E8A-4147-A177-3AD203B41FA5}">
                      <a16:colId xmlns:a16="http://schemas.microsoft.com/office/drawing/2014/main" val="3565605495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1129648164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2985663397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3982617542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1265207959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785884742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2760224330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3597148106"/>
                    </a:ext>
                  </a:extLst>
                </a:gridCol>
              </a:tblGrid>
              <a:tr h="20369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Plan Assets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October</a:t>
                      </a:r>
                    </a:p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November</a:t>
                      </a:r>
                    </a:p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December</a:t>
                      </a:r>
                    </a:p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January</a:t>
                      </a:r>
                    </a:p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February</a:t>
                      </a:r>
                    </a:p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March</a:t>
                      </a:r>
                    </a:p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April</a:t>
                      </a:r>
                    </a:p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7021112"/>
                  </a:ext>
                </a:extLst>
              </a:tr>
              <a:tr h="19465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 Assets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$1,174,083,633.67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$1,228,984,735.46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$1,197,640,935.62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$1,263,831,377.79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$1,244,417,064.99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$1,265,433,335.08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$1,280,180,838.37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362874"/>
                  </a:ext>
                </a:extLst>
              </a:tr>
              <a:tr h="19465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Expense Account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$957,895.92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$993,229.02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$996,343.81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$1,064,138.26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$1,112,345.86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$1,156,859.59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$1,091,872.92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1593393"/>
                  </a:ext>
                </a:extLst>
              </a:tr>
              <a:tr h="19465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Plan Balance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$1,175,041,529.59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$1,229,977,964.48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$1,198,637,279.43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$1,264,895,516.05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$1,245,529,410.85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$1,266,590,194.67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$1,281,272,711.29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4409444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BD0EAA4-9309-AB8A-225E-C89E22B95F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665650"/>
              </p:ext>
            </p:extLst>
          </p:nvPr>
        </p:nvGraphicFramePr>
        <p:xfrm>
          <a:off x="192023" y="4157808"/>
          <a:ext cx="8759952" cy="548640"/>
        </p:xfrm>
        <a:graphic>
          <a:graphicData uri="http://schemas.openxmlformats.org/drawingml/2006/table">
            <a:tbl>
              <a:tblPr/>
              <a:tblGrid>
                <a:gridCol w="1094994">
                  <a:extLst>
                    <a:ext uri="{9D8B030D-6E8A-4147-A177-3AD203B41FA5}">
                      <a16:colId xmlns:a16="http://schemas.microsoft.com/office/drawing/2014/main" val="952868699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2890483633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2637259660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4028083123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1738887301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2527401287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3835780573"/>
                    </a:ext>
                  </a:extLst>
                </a:gridCol>
                <a:gridCol w="1094994">
                  <a:extLst>
                    <a:ext uri="{9D8B030D-6E8A-4147-A177-3AD203B41FA5}">
                      <a16:colId xmlns:a16="http://schemas.microsoft.com/office/drawing/2014/main" val="1670331699"/>
                    </a:ext>
                  </a:extLst>
                </a:gridCol>
              </a:tblGrid>
              <a:tr h="19465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Less Loans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($37,682,682.64)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($37,687,277.56)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($37,697,594.32)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($37,548,453.45)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($38,200,574.44)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($38,745,393.18)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($38,739,546.63)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2728748"/>
                  </a:ext>
                </a:extLst>
              </a:tr>
              <a:tr h="19465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Plan Balance Excluding Loans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$1,137,358,846.95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$1,192,290,686.92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$1,160,939,685.11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$1,227,347,062.60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$1,207,328,836.41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$1,227,844,801.49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$1,242,533,164.66 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9624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9058550"/>
      </p:ext>
    </p:extLst>
  </p:cSld>
  <p:clrMapOvr>
    <a:masterClrMapping/>
  </p:clrMapOvr>
  <p:transition>
    <p:pull dir="rd"/>
  </p:transition>
</p:sld>
</file>

<file path=ppt/theme/theme1.xml><?xml version="1.0" encoding="utf-8"?>
<a:theme xmlns:a="http://schemas.openxmlformats.org/drawingml/2006/main" name="1_Default Design">
  <a:themeElements>
    <a:clrScheme name="DC presentation">
      <a:dk1>
        <a:srgbClr val="000000"/>
      </a:dk1>
      <a:lt1>
        <a:srgbClr val="FFFFFF"/>
      </a:lt1>
      <a:dk2>
        <a:srgbClr val="00457C"/>
      </a:dk2>
      <a:lt2>
        <a:srgbClr val="6EC4E9"/>
      </a:lt2>
      <a:accent1>
        <a:srgbClr val="D71920"/>
      </a:accent1>
      <a:accent2>
        <a:srgbClr val="8F1A1C"/>
      </a:accent2>
      <a:accent3>
        <a:srgbClr val="B3B3B3"/>
      </a:accent3>
      <a:accent4>
        <a:srgbClr val="293E6B"/>
      </a:accent4>
      <a:accent5>
        <a:srgbClr val="5D87A1"/>
      </a:accent5>
      <a:accent6>
        <a:srgbClr val="FFCE00"/>
      </a:accent6>
      <a:hlink>
        <a:srgbClr val="6EC4E9"/>
      </a:hlink>
      <a:folHlink>
        <a:srgbClr val="6A737B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Default Design">
  <a:themeElements>
    <a:clrScheme name="DC presentation">
      <a:dk1>
        <a:srgbClr val="000000"/>
      </a:dk1>
      <a:lt1>
        <a:srgbClr val="FFFFFF"/>
      </a:lt1>
      <a:dk2>
        <a:srgbClr val="00457C"/>
      </a:dk2>
      <a:lt2>
        <a:srgbClr val="6EC4E9"/>
      </a:lt2>
      <a:accent1>
        <a:srgbClr val="D71920"/>
      </a:accent1>
      <a:accent2>
        <a:srgbClr val="8F1A1C"/>
      </a:accent2>
      <a:accent3>
        <a:srgbClr val="B3B3B3"/>
      </a:accent3>
      <a:accent4>
        <a:srgbClr val="293E6B"/>
      </a:accent4>
      <a:accent5>
        <a:srgbClr val="5D87A1"/>
      </a:accent5>
      <a:accent6>
        <a:srgbClr val="FFCE00"/>
      </a:accent6>
      <a:hlink>
        <a:srgbClr val="6EC4E9"/>
      </a:hlink>
      <a:folHlink>
        <a:srgbClr val="6A737B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Custom 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D2AE16"/>
    </a:accent1>
    <a:accent2>
      <a:srgbClr val="7F0000"/>
    </a:accent2>
    <a:accent3>
      <a:srgbClr val="7B7B7B"/>
    </a:accent3>
    <a:accent4>
      <a:srgbClr val="6189CE"/>
    </a:accent4>
    <a:accent5>
      <a:srgbClr val="034A90"/>
    </a:accent5>
    <a:accent6>
      <a:srgbClr val="C00000"/>
    </a:accent6>
    <a:hlink>
      <a:srgbClr val="0563C1"/>
    </a:hlink>
    <a:folHlink>
      <a:srgbClr val="954F72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4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5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6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7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8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9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0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1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DC presentation">
    <a:dk1>
      <a:srgbClr val="000000"/>
    </a:dk1>
    <a:lt1>
      <a:srgbClr val="FFFFFF"/>
    </a:lt1>
    <a:dk2>
      <a:srgbClr val="00457C"/>
    </a:dk2>
    <a:lt2>
      <a:srgbClr val="6EC4E9"/>
    </a:lt2>
    <a:accent1>
      <a:srgbClr val="D71920"/>
    </a:accent1>
    <a:accent2>
      <a:srgbClr val="8F1A1C"/>
    </a:accent2>
    <a:accent3>
      <a:srgbClr val="B3B3B3"/>
    </a:accent3>
    <a:accent4>
      <a:srgbClr val="293E6B"/>
    </a:accent4>
    <a:accent5>
      <a:srgbClr val="5D87A1"/>
    </a:accent5>
    <a:accent6>
      <a:srgbClr val="FFCE00"/>
    </a:accent6>
    <a:hlink>
      <a:srgbClr val="6EC4E9"/>
    </a:hlink>
    <a:folHlink>
      <a:srgbClr val="6A737B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35981</TotalTime>
  <Words>3084</Words>
  <Application>Microsoft Office PowerPoint</Application>
  <PresentationFormat>On-screen Show (4:3)</PresentationFormat>
  <Paragraphs>1247</Paragraphs>
  <Slides>41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41</vt:i4>
      </vt:variant>
    </vt:vector>
  </HeadingPairs>
  <TitlesOfParts>
    <vt:vector size="50" baseType="lpstr">
      <vt:lpstr>Arial</vt:lpstr>
      <vt:lpstr>Arial </vt:lpstr>
      <vt:lpstr>Arial Narrow</vt:lpstr>
      <vt:lpstr>Calibri</vt:lpstr>
      <vt:lpstr>Times New Roman</vt:lpstr>
      <vt:lpstr>Wingdings</vt:lpstr>
      <vt:lpstr>1_Default Design</vt:lpstr>
      <vt:lpstr>Custom Design</vt:lpstr>
      <vt:lpstr>2_Default Design</vt:lpstr>
      <vt:lpstr>PowerPoint Presentation</vt:lpstr>
      <vt:lpstr>DC 457(b) Deferred Compensation Plan Plan Summary  April 2023</vt:lpstr>
      <vt:lpstr>DC 457(b) Deferred Compensation Plan Asset Allocations by Classes &amp; Options April 2023</vt:lpstr>
      <vt:lpstr>DC 457(b) Deferred Compensation Plan Asset Allocations by Classes &amp; Options April 2023</vt:lpstr>
      <vt:lpstr>DC 457(b) Deferred Compensation Plan Contribution Allocations by Classes &amp; Options April 2023</vt:lpstr>
      <vt:lpstr>DC 457(b) Deferred Compensation Plan Contribution Allocations by Classes &amp; Options April 2023</vt:lpstr>
      <vt:lpstr>DC 457(b) Deferred Compensation Plan Total Contributions April 2023</vt:lpstr>
      <vt:lpstr>DC 457(b) Deferred Compensation Plan Reconciliation Activity Report April 2023</vt:lpstr>
      <vt:lpstr>DC 457(b) Deferred Compensation Plan Reconciliation Activity Report April 2023</vt:lpstr>
      <vt:lpstr>DC 457(b) Deferred Compensation Plan Investment Diversification April 2023</vt:lpstr>
      <vt:lpstr>DC 457(b) Deferred Compensation Plan Participant Classification April 2023</vt:lpstr>
      <vt:lpstr>DC 457(b) Deferred Compensation Plan Participant Classification April 2023</vt:lpstr>
      <vt:lpstr>DC 457(b) Deferred Compensation Plan Enrollment Activity April 2023</vt:lpstr>
      <vt:lpstr>DC 457(b) Deferred Compensation Plan Enrollment Activity April 2023</vt:lpstr>
      <vt:lpstr>DC 457(b) Deferred Compensation Plan Terminated Participants April 2023</vt:lpstr>
      <vt:lpstr>DC 457(b) Deferred Compensation Plan Total Distributions April 2023</vt:lpstr>
      <vt:lpstr>DC 457(b) Deferred Compensation Plan Payout Options April 2023</vt:lpstr>
      <vt:lpstr>DC 457(b) Deferred Compensation Plan Payout Options Summary April 2023</vt:lpstr>
      <vt:lpstr>DC 457(b) Deferred Compensation Plan Unforeseen Emergency Withdrawals April 2023</vt:lpstr>
      <vt:lpstr>DC 457(b) Deferred Compensation Plan Loan Activity April 2023</vt:lpstr>
      <vt:lpstr>DC 457(b) Deferred Compensation Plan Loan Activity April 2023</vt:lpstr>
      <vt:lpstr>DC 457(b) Deferred Compensation Plan Stratification by Age April 2023</vt:lpstr>
      <vt:lpstr>DC 457(b) Deferred Compensation Plan Stratification by Age – by Percent April 2023</vt:lpstr>
      <vt:lpstr>DC 457(b) Deferred Compensation Plan Total Plan Penetration April 2023</vt:lpstr>
      <vt:lpstr>DC 457(b) Deferred Compensation Plan Beneficiary Records On File April 2023</vt:lpstr>
      <vt:lpstr>DC 457(b) Deferred Compensation Plan Beneficiary Records On File April 2023</vt:lpstr>
      <vt:lpstr>DC 457(b) Defined Contribution Plan Customer Service Utilization April 2023</vt:lpstr>
      <vt:lpstr>DC 457(b) Defined Contribution Plan Contact Center Statistics April 2023</vt:lpstr>
      <vt:lpstr>DC 457(b) Defined Contribution Plan Call Center Topics April 2023</vt:lpstr>
      <vt:lpstr>DC 457(b) Defined Contribution Plan Account Access Utilization April 2023</vt:lpstr>
      <vt:lpstr>DC 457(b) Deferred Compensation Plan Location of Field Meetings April 2023</vt:lpstr>
      <vt:lpstr>DC 457(b) Defined Contribution Plan Meetings by Type April 2023</vt:lpstr>
      <vt:lpstr>DC 457(b) Defined Contribution Plan Field Meetings &amp; Attendees (by Month) April 2023</vt:lpstr>
      <vt:lpstr>DC 457(b) Defined Contribution Plan Field Meetings &amp; Attendees (by Month) April 2023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DC 457(b) Deferred Compensation Plan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DC</dc:title>
  <dc:creator>ICMA-RC</dc:creator>
  <cp:lastModifiedBy>Ludd, Sultan</cp:lastModifiedBy>
  <cp:revision>1932</cp:revision>
  <cp:lastPrinted>2015-12-11T15:46:15Z</cp:lastPrinted>
  <dcterms:created xsi:type="dcterms:W3CDTF">2006-08-16T00:00:00Z</dcterms:created>
  <dcterms:modified xsi:type="dcterms:W3CDTF">2023-06-23T21:47:58Z</dcterms:modified>
</cp:coreProperties>
</file>