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849" r:id="rId2"/>
  </p:sldMasterIdLst>
  <p:notesMasterIdLst>
    <p:notesMasterId r:id="rId8"/>
  </p:notesMasterIdLst>
  <p:sldIdLst>
    <p:sldId id="442" r:id="rId3"/>
    <p:sldId id="551" r:id="rId4"/>
    <p:sldId id="560" r:id="rId5"/>
    <p:sldId id="557" r:id="rId6"/>
    <p:sldId id="553" r:id="rId7"/>
  </p:sldIdLst>
  <p:sldSz cx="9144000" cy="6858000" type="screen4x3"/>
  <p:notesSz cx="7023100" cy="93091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32">
          <p15:clr>
            <a:srgbClr val="A4A3A4"/>
          </p15:clr>
        </p15:guide>
        <p15:guide id="2" pos="2212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B8591835-6D5A-EB91-CF41-57EF73A80712}" name="Henderson, Pilar" initials="HP" userId="S::PHenderson@icmarc.org::3c60ffa0-a30f-4d11-9ea5-d8c00e7a2416" providerId="AD"/>
  <p188:author id="{41D968DB-E8E7-A018-B9F4-5BF30FF245DC}" name="Paulhus-Sowell, Jenny" initials="PSJ" userId="S::JPaulhus-Sowell@icmarc.org::dddd6999-9534-4576-b42c-099be292864e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A3E6B"/>
    <a:srgbClr val="00457C"/>
    <a:srgbClr val="DCE6F1"/>
    <a:srgbClr val="4F81BD"/>
    <a:srgbClr val="D9E1F2"/>
    <a:srgbClr val="DC8588"/>
    <a:srgbClr val="727272"/>
    <a:srgbClr val="E5B700"/>
    <a:srgbClr val="006F51"/>
    <a:srgbClr val="FBB04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636" autoAdjust="0"/>
    <p:restoredTop sz="93817" autoAdjust="0"/>
  </p:normalViewPr>
  <p:slideViewPr>
    <p:cSldViewPr>
      <p:cViewPr varScale="1">
        <p:scale>
          <a:sx n="74" d="100"/>
          <a:sy n="74" d="100"/>
        </p:scale>
        <p:origin x="1172" y="4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012"/>
    </p:cViewPr>
  </p:outlineViewPr>
  <p:notesTextViewPr>
    <p:cViewPr>
      <p:scale>
        <a:sx n="400" d="100"/>
        <a:sy n="400" d="100"/>
      </p:scale>
      <p:origin x="0" y="0"/>
    </p:cViewPr>
  </p:notesTextViewPr>
  <p:sorterViewPr>
    <p:cViewPr>
      <p:scale>
        <a:sx n="170" d="100"/>
        <a:sy n="170" d="100"/>
      </p:scale>
      <p:origin x="0" y="0"/>
    </p:cViewPr>
  </p:sorterViewPr>
  <p:notesViewPr>
    <p:cSldViewPr>
      <p:cViewPr varScale="1">
        <p:scale>
          <a:sx n="78" d="100"/>
          <a:sy n="78" d="100"/>
        </p:scale>
        <p:origin x="-3144" y="-102"/>
      </p:cViewPr>
      <p:guideLst>
        <p:guide orient="horz" pos="2932"/>
        <p:guide pos="2212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microsoft.com/office/2018/10/relationships/authors" Target="author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3043649" cy="464839"/>
          </a:xfrm>
          <a:prstGeom prst="rect">
            <a:avLst/>
          </a:prstGeom>
        </p:spPr>
        <p:txBody>
          <a:bodyPr vert="horz" lIns="93317" tIns="46659" rIns="93317" bIns="46659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7928" y="1"/>
            <a:ext cx="3043649" cy="464839"/>
          </a:xfrm>
          <a:prstGeom prst="rect">
            <a:avLst/>
          </a:prstGeom>
        </p:spPr>
        <p:txBody>
          <a:bodyPr vert="horz" lIns="93317" tIns="46659" rIns="93317" bIns="46659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</a:defRPr>
            </a:lvl1pPr>
          </a:lstStyle>
          <a:p>
            <a:pPr>
              <a:defRPr/>
            </a:pPr>
            <a:fld id="{CEE4C1A9-74C5-4F0C-8951-3EFFAC27E046}" type="datetimeFigureOut">
              <a:rPr lang="en-US"/>
              <a:pPr>
                <a:defRPr/>
              </a:pPr>
              <a:t>2/9/2024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4275" y="698500"/>
            <a:ext cx="4654550" cy="34909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317" tIns="46659" rIns="93317" bIns="46659" rtlCol="0" anchor="ctr"/>
          <a:lstStyle/>
          <a:p>
            <a:pPr lvl="0"/>
            <a:endParaRPr lang="en-US" noProof="0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2616" y="4422131"/>
            <a:ext cx="5617870" cy="4188171"/>
          </a:xfrm>
          <a:prstGeom prst="rect">
            <a:avLst/>
          </a:prstGeom>
        </p:spPr>
        <p:txBody>
          <a:bodyPr vert="horz" lIns="93317" tIns="46659" rIns="93317" bIns="46659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42723"/>
            <a:ext cx="3043649" cy="464839"/>
          </a:xfrm>
          <a:prstGeom prst="rect">
            <a:avLst/>
          </a:prstGeom>
        </p:spPr>
        <p:txBody>
          <a:bodyPr vert="horz" lIns="93317" tIns="46659" rIns="93317" bIns="46659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7928" y="8842723"/>
            <a:ext cx="3043649" cy="464839"/>
          </a:xfrm>
          <a:prstGeom prst="rect">
            <a:avLst/>
          </a:prstGeom>
        </p:spPr>
        <p:txBody>
          <a:bodyPr vert="horz" lIns="93317" tIns="46659" rIns="93317" bIns="46659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</a:defRPr>
            </a:lvl1pPr>
          </a:lstStyle>
          <a:p>
            <a:pPr>
              <a:defRPr/>
            </a:pPr>
            <a:fld id="{B106F441-3299-4972-B57A-EC15124C6CC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785064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106F441-3299-4972-B57A-EC15124C6CC6}" type="slidenum">
              <a:rPr lang="en-US" smtClean="0"/>
              <a:pPr>
                <a:defRPr/>
              </a:pPr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49491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9143994" cy="6857996"/>
          </a:xfrm>
          <a:prstGeom prst="rect">
            <a:avLst/>
          </a:prstGeom>
        </p:spPr>
      </p:pic>
      <p:sp>
        <p:nvSpPr>
          <p:cNvPr id="3" name="TextBox 4"/>
          <p:cNvSpPr txBox="1">
            <a:spLocks noChangeArrowheads="1"/>
          </p:cNvSpPr>
          <p:nvPr userDrawn="1"/>
        </p:nvSpPr>
        <p:spPr bwMode="auto">
          <a:xfrm>
            <a:off x="152400" y="6535579"/>
            <a:ext cx="7239000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9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9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9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9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9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9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9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9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9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b="0" dirty="0">
                <a:solidFill>
                  <a:schemeClr val="bg1"/>
                </a:solidFill>
                <a:latin typeface="Arial Narrow" pitchFamily="34" charset="0"/>
              </a:rPr>
              <a:t>ICMA-RC does not provide tax or legal advice. This presentation is the property of ICMA-RC and may not be reproduced or redistributed in any manner.</a:t>
            </a:r>
          </a:p>
        </p:txBody>
      </p:sp>
    </p:spTree>
    <p:extLst>
      <p:ext uri="{BB962C8B-B14F-4D97-AF65-F5344CB8AC3E}">
        <p14:creationId xmlns:p14="http://schemas.microsoft.com/office/powerpoint/2010/main" val="3554627980"/>
      </p:ext>
    </p:extLst>
  </p:cSld>
  <p:clrMapOvr>
    <a:masterClrMapping/>
  </p:clrMapOvr>
  <p:transition>
    <p:pull dir="r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54477392"/>
      </p:ext>
    </p:extLst>
  </p:cSld>
  <p:clrMapOvr>
    <a:masterClrMapping/>
  </p:clrMapOvr>
  <p:transition>
    <p:pull dir="r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56450" y="215900"/>
            <a:ext cx="1847850" cy="52705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612900" y="215900"/>
            <a:ext cx="5391150" cy="52705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56833615"/>
      </p:ext>
    </p:extLst>
  </p:cSld>
  <p:clrMapOvr>
    <a:masterClrMapping/>
  </p:clrMapOvr>
  <p:transition>
    <p:pull dir="rd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45922554"/>
      </p:ext>
    </p:extLst>
  </p:cSld>
  <p:clrMapOvr>
    <a:masterClrMapping/>
  </p:clrMapOvr>
  <p:transition>
    <p:pull dir="rd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12900" y="215900"/>
            <a:ext cx="7391400" cy="685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1612900" y="1676400"/>
            <a:ext cx="6324600" cy="3810000"/>
          </a:xfrm>
        </p:spPr>
        <p:txBody>
          <a:bodyPr/>
          <a:lstStyle/>
          <a:p>
            <a:pPr lvl="0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83281513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>
  <p:cSld name="Title,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12900" y="215900"/>
            <a:ext cx="7391400" cy="685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12900" y="1676400"/>
            <a:ext cx="3086100" cy="3810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51400" y="1676400"/>
            <a:ext cx="3086100" cy="3810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78483959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AF3ED-3059-44ED-8880-945EF799B5C5}" type="datetimeFigureOut">
              <a:rPr lang="en-US" smtClean="0"/>
              <a:t>2/9/2024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63A2AD-1C95-45C3-BCE4-787229C7B15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848318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AF3ED-3059-44ED-8880-945EF799B5C5}" type="datetimeFigureOut">
              <a:rPr lang="en-US" smtClean="0"/>
              <a:t>2/9/2024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63A2AD-1C95-45C3-BCE4-787229C7B15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228670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AF3ED-3059-44ED-8880-945EF799B5C5}" type="datetimeFigureOut">
              <a:rPr lang="en-US" smtClean="0"/>
              <a:t>2/9/2024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63A2AD-1C95-45C3-BCE4-787229C7B15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183314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AF3ED-3059-44ED-8880-945EF799B5C5}" type="datetimeFigureOut">
              <a:rPr lang="en-US" smtClean="0"/>
              <a:t>2/9/2024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63A2AD-1C95-45C3-BCE4-787229C7B15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161650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AF3ED-3059-44ED-8880-945EF799B5C5}" type="datetimeFigureOut">
              <a:rPr lang="en-US" smtClean="0"/>
              <a:t>2/9/2024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63A2AD-1C95-45C3-BCE4-787229C7B15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3326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228600"/>
            <a:ext cx="6565900" cy="9906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74700" y="1676400"/>
            <a:ext cx="8140700" cy="4498848"/>
          </a:xfrm>
        </p:spPr>
        <p:txBody>
          <a:bodyPr/>
          <a:lstStyle>
            <a:lvl1pPr marL="342900" indent="-342900">
              <a:buFontTx/>
              <a:buBlip>
                <a:blip r:embed="rId2"/>
              </a:buBlip>
              <a:defRPr/>
            </a:lvl1pPr>
            <a:lvl2pPr marL="742950" indent="-285750">
              <a:buFontTx/>
              <a:buBlip>
                <a:blip r:embed="rId2"/>
              </a:buBlip>
              <a:defRPr/>
            </a:lvl2pPr>
            <a:lvl3pPr marL="1143000" indent="-228600">
              <a:buFontTx/>
              <a:buBlip>
                <a:blip r:embed="rId2"/>
              </a:buBlip>
              <a:defRPr/>
            </a:lvl3pPr>
            <a:lvl4pPr marL="1600200" indent="-228600">
              <a:buFontTx/>
              <a:buBlip>
                <a:blip r:embed="rId2"/>
              </a:buBlip>
              <a:defRPr/>
            </a:lvl4pPr>
            <a:lvl5pPr marL="2057400" indent="-228600">
              <a:buFontTx/>
              <a:buBlip>
                <a:blip r:embed="rId2"/>
              </a:buBlip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222049143"/>
      </p:ext>
    </p:extLst>
  </p:cSld>
  <p:clrMapOvr>
    <a:masterClrMapping/>
  </p:clrMapOvr>
  <p:transition>
    <p:pull dir="rd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AF3ED-3059-44ED-8880-945EF799B5C5}" type="datetimeFigureOut">
              <a:rPr lang="en-US" smtClean="0"/>
              <a:t>2/9/2024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63A2AD-1C95-45C3-BCE4-787229C7B15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672644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8262194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AF3ED-3059-44ED-8880-945EF799B5C5}" type="datetimeFigureOut">
              <a:rPr lang="en-US" smtClean="0"/>
              <a:t>2/9/2024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63A2AD-1C95-45C3-BCE4-787229C7B15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821457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AF3ED-3059-44ED-8880-945EF799B5C5}" type="datetimeFigureOut">
              <a:rPr lang="en-US" smtClean="0"/>
              <a:t>2/9/2024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63A2AD-1C95-45C3-BCE4-787229C7B15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262150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AF3ED-3059-44ED-8880-945EF799B5C5}" type="datetimeFigureOut">
              <a:rPr lang="en-US" smtClean="0"/>
              <a:t>2/9/2024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63A2AD-1C95-45C3-BCE4-787229C7B15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197916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AF3ED-3059-44ED-8880-945EF799B5C5}" type="datetimeFigureOut">
              <a:rPr lang="en-US" smtClean="0"/>
              <a:t>2/9/2024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63A2AD-1C95-45C3-BCE4-787229C7B15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48042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55131373"/>
      </p:ext>
    </p:extLst>
  </p:cSld>
  <p:clrMapOvr>
    <a:masterClrMapping/>
  </p:clrMapOvr>
  <p:transition>
    <p:pull dir="r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12900" y="1676400"/>
            <a:ext cx="30861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51400" y="1676400"/>
            <a:ext cx="30861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031047467"/>
      </p:ext>
    </p:extLst>
  </p:cSld>
  <p:clrMapOvr>
    <a:masterClrMapping/>
  </p:clrMapOvr>
  <p:transition>
    <p:pull dir="r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573199197"/>
      </p:ext>
    </p:extLst>
  </p:cSld>
  <p:clrMapOvr>
    <a:masterClrMapping/>
  </p:clrMapOvr>
  <p:transition>
    <p:pull dir="r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11141970"/>
      </p:ext>
    </p:extLst>
  </p:cSld>
  <p:clrMapOvr>
    <a:masterClrMapping/>
  </p:clrMapOvr>
  <p:transition>
    <p:pull dir="r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33900646"/>
      </p:ext>
    </p:extLst>
  </p:cSld>
  <p:clrMapOvr>
    <a:masterClrMapping/>
  </p:clrMapOvr>
  <p:transition>
    <p:pull dir="r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758091872"/>
      </p:ext>
    </p:extLst>
  </p:cSld>
  <p:clrMapOvr>
    <a:masterClrMapping/>
  </p:clrMapOvr>
  <p:transition>
    <p:pull dir="r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16476931"/>
      </p:ext>
    </p:extLst>
  </p:cSld>
  <p:clrMapOvr>
    <a:masterClrMapping/>
  </p:clrMapOvr>
  <p:transition>
    <p:pull dir="r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9"/>
          <p:cNvSpPr>
            <a:spLocks noChangeArrowheads="1"/>
          </p:cNvSpPr>
          <p:nvPr userDrawn="1"/>
        </p:nvSpPr>
        <p:spPr bwMode="auto">
          <a:xfrm>
            <a:off x="8686800" y="6545263"/>
            <a:ext cx="571500" cy="312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fld id="{84D02890-04BD-4290-8103-61CD3842D2EE}" type="slidenum">
              <a:rPr lang="en-US" sz="1000" b="0" smtClean="0">
                <a:solidFill>
                  <a:schemeClr val="tx1"/>
                </a:solidFill>
                <a:latin typeface="Arial Narrow" panose="020B0606020202030204" pitchFamily="34" charset="0"/>
              </a:rPr>
              <a:pPr algn="ctr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sz="1000" b="0" dirty="0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1765"/>
          <a:stretch/>
        </p:blipFill>
        <p:spPr>
          <a:xfrm>
            <a:off x="2" y="1"/>
            <a:ext cx="9143997" cy="1250575"/>
          </a:xfrm>
          <a:prstGeom prst="rect">
            <a:avLst/>
          </a:prstGeom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578100" y="215900"/>
            <a:ext cx="656590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590800" y="990600"/>
            <a:ext cx="6324600" cy="541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7" r:id="rId1"/>
    <p:sldLayoutId id="2147483848" r:id="rId2"/>
    <p:sldLayoutId id="2147483835" r:id="rId3"/>
    <p:sldLayoutId id="2147483836" r:id="rId4"/>
    <p:sldLayoutId id="2147483837" r:id="rId5"/>
    <p:sldLayoutId id="2147483838" r:id="rId6"/>
    <p:sldLayoutId id="2147483839" r:id="rId7"/>
    <p:sldLayoutId id="2147483840" r:id="rId8"/>
    <p:sldLayoutId id="2147483841" r:id="rId9"/>
    <p:sldLayoutId id="2147483842" r:id="rId10"/>
    <p:sldLayoutId id="2147483843" r:id="rId11"/>
    <p:sldLayoutId id="2147483844" r:id="rId12"/>
    <p:sldLayoutId id="2147483845" r:id="rId13"/>
    <p:sldLayoutId id="2147483846" r:id="rId14"/>
  </p:sldLayoutIdLst>
  <p:transition>
    <p:pull dir="rd"/>
  </p:transition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rgbClr val="00457C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rgbClr val="00457C"/>
          </a:solidFill>
          <a:latin typeface="Arial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rgbClr val="00457C"/>
          </a:solidFill>
          <a:latin typeface="Arial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rgbClr val="00457C"/>
          </a:solidFill>
          <a:latin typeface="Arial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rgbClr val="00457C"/>
          </a:solidFill>
          <a:latin typeface="Arial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85000"/>
        </a:spcBef>
        <a:spcAft>
          <a:spcPct val="0"/>
        </a:spcAft>
        <a:buClr>
          <a:srgbClr val="00457C"/>
        </a:buClr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5000"/>
        </a:spcBef>
        <a:spcAft>
          <a:spcPct val="0"/>
        </a:spcAft>
        <a:buClr>
          <a:srgbClr val="00457C"/>
        </a:buClr>
        <a:buSzPct val="75000"/>
        <a:buFont typeface="Wingdings" pitchFamily="2" charset="2"/>
        <a:buChar char="³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5000"/>
        </a:spcBef>
        <a:spcAft>
          <a:spcPct val="0"/>
        </a:spcAft>
        <a:buClr>
          <a:srgbClr val="00457C"/>
        </a:buClr>
        <a:buChar char="•"/>
        <a:defRPr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5000"/>
        </a:spcBef>
        <a:spcAft>
          <a:spcPct val="0"/>
        </a:spcAft>
        <a:buClr>
          <a:srgbClr val="00457C"/>
        </a:buClr>
        <a:buSzPct val="75000"/>
        <a:buFont typeface="Wingdings" pitchFamily="2" charset="2"/>
        <a:buChar char="³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5000"/>
        </a:spcBef>
        <a:spcAft>
          <a:spcPct val="0"/>
        </a:spcAft>
        <a:buClr>
          <a:srgbClr val="00457C"/>
        </a:buClr>
        <a:buChar char="•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5000"/>
        </a:spcBef>
        <a:spcAft>
          <a:spcPct val="0"/>
        </a:spcAft>
        <a:buClr>
          <a:srgbClr val="00457C"/>
        </a:buClr>
        <a:buChar char="•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5000"/>
        </a:spcBef>
        <a:spcAft>
          <a:spcPct val="0"/>
        </a:spcAft>
        <a:buClr>
          <a:srgbClr val="00457C"/>
        </a:buClr>
        <a:buChar char="•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5000"/>
        </a:spcBef>
        <a:spcAft>
          <a:spcPct val="0"/>
        </a:spcAft>
        <a:buClr>
          <a:srgbClr val="00457C"/>
        </a:buClr>
        <a:buChar char="•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5000"/>
        </a:spcBef>
        <a:spcAft>
          <a:spcPct val="0"/>
        </a:spcAft>
        <a:buClr>
          <a:srgbClr val="00457C"/>
        </a:buClr>
        <a:buChar char="•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0AF3ED-3059-44ED-8880-945EF799B5C5}" type="datetimeFigureOut">
              <a:rPr lang="en-US" smtClean="0"/>
              <a:t>2/9/2024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63A2AD-1C95-45C3-BCE4-787229C7B15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4814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0" r:id="rId1"/>
    <p:sldLayoutId id="2147483851" r:id="rId2"/>
    <p:sldLayoutId id="2147483852" r:id="rId3"/>
    <p:sldLayoutId id="2147483853" r:id="rId4"/>
    <p:sldLayoutId id="2147483854" r:id="rId5"/>
    <p:sldLayoutId id="2147483855" r:id="rId6"/>
    <p:sldLayoutId id="2147483856" r:id="rId7"/>
    <p:sldLayoutId id="2147483857" r:id="rId8"/>
    <p:sldLayoutId id="2147483858" r:id="rId9"/>
    <p:sldLayoutId id="2147483859" r:id="rId10"/>
    <p:sldLayoutId id="214748386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000" dirty="0">
                <a:solidFill>
                  <a:srgbClr val="FFFFFF"/>
                </a:solidFill>
              </a:rPr>
              <a:t>DC 457(b) Deferred Compensation Plan</a:t>
            </a:r>
            <a:br>
              <a:rPr lang="en-US" dirty="0"/>
            </a:br>
            <a:r>
              <a:rPr lang="en-US" dirty="0"/>
              <a:t>Asset Allocations by Classes &amp; Options</a:t>
            </a:r>
            <a:br>
              <a:rPr lang="en-US" dirty="0"/>
            </a:br>
            <a:r>
              <a:rPr lang="en-US" sz="2000" dirty="0"/>
              <a:t>December 2023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708DE093-C961-4473-8B30-29D77843D40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306967"/>
              </p:ext>
            </p:extLst>
          </p:nvPr>
        </p:nvGraphicFramePr>
        <p:xfrm>
          <a:off x="381000" y="1257301"/>
          <a:ext cx="8381999" cy="5061720"/>
        </p:xfrm>
        <a:graphic>
          <a:graphicData uri="http://schemas.openxmlformats.org/drawingml/2006/table">
            <a:tbl>
              <a:tblPr/>
              <a:tblGrid>
                <a:gridCol w="3703673">
                  <a:extLst>
                    <a:ext uri="{9D8B030D-6E8A-4147-A177-3AD203B41FA5}">
                      <a16:colId xmlns:a16="http://schemas.microsoft.com/office/drawing/2014/main" val="3746077643"/>
                    </a:ext>
                  </a:extLst>
                </a:gridCol>
                <a:gridCol w="2339163">
                  <a:extLst>
                    <a:ext uri="{9D8B030D-6E8A-4147-A177-3AD203B41FA5}">
                      <a16:colId xmlns:a16="http://schemas.microsoft.com/office/drawing/2014/main" val="3108872855"/>
                    </a:ext>
                  </a:extLst>
                </a:gridCol>
                <a:gridCol w="2339163">
                  <a:extLst>
                    <a:ext uri="{9D8B030D-6E8A-4147-A177-3AD203B41FA5}">
                      <a16:colId xmlns:a16="http://schemas.microsoft.com/office/drawing/2014/main" val="944564043"/>
                    </a:ext>
                  </a:extLst>
                </a:gridCol>
              </a:tblGrid>
              <a:tr h="126543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 "/>
                        </a:rPr>
                        <a:t>Asset Class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092D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F549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 "/>
                        </a:rPr>
                        <a:t>Asset Allocation</a:t>
                      </a:r>
                    </a:p>
                  </a:txBody>
                  <a:tcPr marL="0" marR="1828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092D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F549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 "/>
                        </a:rPr>
                        <a:t>Percentage</a:t>
                      </a:r>
                    </a:p>
                  </a:txBody>
                  <a:tcPr marL="0" marR="1828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092D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F54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97307700"/>
                  </a:ext>
                </a:extLst>
              </a:tr>
              <a:tr h="126543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Stable Value/Cash Management</a:t>
                      </a:r>
                    </a:p>
                  </a:txBody>
                  <a:tcPr marL="85725" marR="0" marT="0" marB="0" anchor="b">
                    <a:lnL w="6350" cap="flat" cmpd="sng" algn="ctr">
                      <a:solidFill>
                        <a:srgbClr val="7092D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7092D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DAF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$299,637,599.70</a:t>
                      </a:r>
                    </a:p>
                  </a:txBody>
                  <a:tcPr marL="0" marR="17145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7092D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DAF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21.37%</a:t>
                      </a:r>
                    </a:p>
                  </a:txBody>
                  <a:tcPr marL="0" marR="171450" marT="0" marB="0" anchor="b">
                    <a:lnL>
                      <a:noFill/>
                    </a:lnL>
                    <a:lnR w="6350" cap="flat" cmpd="sng" algn="ctr">
                      <a:solidFill>
                        <a:srgbClr val="7092D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092D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DA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59873093"/>
                  </a:ext>
                </a:extLst>
              </a:tr>
              <a:tr h="126543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Vanguard Federal Money Market Investor</a:t>
                      </a:r>
                    </a:p>
                  </a:txBody>
                  <a:tcPr marL="171450" marR="0" marT="0" marB="0" anchor="b">
                    <a:lnL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$20,182,746.15</a:t>
                      </a:r>
                    </a:p>
                  </a:txBody>
                  <a:tcPr marL="0" marR="17145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1.44%</a:t>
                      </a:r>
                    </a:p>
                  </a:txBody>
                  <a:tcPr marL="0" marR="171450" marT="0" marB="0" anchor="b">
                    <a:lnL>
                      <a:noFill/>
                    </a:lnL>
                    <a:lnR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10246097"/>
                  </a:ext>
                </a:extLst>
              </a:tr>
              <a:tr h="126543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Missionsquare Plus Fund R11</a:t>
                      </a:r>
                    </a:p>
                  </a:txBody>
                  <a:tcPr marL="171450" marR="0" marT="0" marB="0" anchor="b">
                    <a:lnL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$279,454,853.55</a:t>
                      </a:r>
                    </a:p>
                  </a:txBody>
                  <a:tcPr marL="0" marR="17145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19.93%</a:t>
                      </a:r>
                    </a:p>
                  </a:txBody>
                  <a:tcPr marL="0" marR="171450" marT="0" marB="0" anchor="b">
                    <a:lnL>
                      <a:noFill/>
                    </a:lnL>
                    <a:lnR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371160913"/>
                  </a:ext>
                </a:extLst>
              </a:tr>
              <a:tr h="126543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Bond</a:t>
                      </a:r>
                    </a:p>
                  </a:txBody>
                  <a:tcPr marL="85725" marR="0" marT="0" marB="0" anchor="b">
                    <a:lnL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F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$45,218,079.82</a:t>
                      </a:r>
                    </a:p>
                  </a:txBody>
                  <a:tcPr marL="0" marR="17145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F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3.23%</a:t>
                      </a:r>
                    </a:p>
                  </a:txBody>
                  <a:tcPr marL="0" marR="171450" marT="0" marB="0" anchor="b">
                    <a:lnL>
                      <a:noFill/>
                    </a:lnL>
                    <a:lnR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93457475"/>
                  </a:ext>
                </a:extLst>
              </a:tr>
              <a:tr h="126543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Dc Plus Fixed Income</a:t>
                      </a:r>
                    </a:p>
                  </a:txBody>
                  <a:tcPr marL="171450" marR="0" marT="0" marB="0" anchor="b">
                    <a:lnL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$34,619,905.37</a:t>
                      </a:r>
                    </a:p>
                  </a:txBody>
                  <a:tcPr marL="0" marR="17145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2.47%</a:t>
                      </a:r>
                    </a:p>
                  </a:txBody>
                  <a:tcPr marL="0" marR="171450" marT="0" marB="0" anchor="b">
                    <a:lnL>
                      <a:noFill/>
                    </a:lnL>
                    <a:lnR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89925554"/>
                  </a:ext>
                </a:extLst>
              </a:tr>
              <a:tr h="126543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Pimco Real Return Cit Ii</a:t>
                      </a:r>
                    </a:p>
                  </a:txBody>
                  <a:tcPr marL="171450" marR="0" marT="0" marB="0" anchor="b">
                    <a:lnL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$10,598,174.45</a:t>
                      </a:r>
                    </a:p>
                  </a:txBody>
                  <a:tcPr marL="0" marR="17145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0.76%</a:t>
                      </a:r>
                    </a:p>
                  </a:txBody>
                  <a:tcPr marL="0" marR="171450" marT="0" marB="0" anchor="b">
                    <a:lnL>
                      <a:noFill/>
                    </a:lnL>
                    <a:lnR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357790518"/>
                  </a:ext>
                </a:extLst>
              </a:tr>
              <a:tr h="126543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Balanced/Asset Allocation</a:t>
                      </a:r>
                    </a:p>
                  </a:txBody>
                  <a:tcPr marL="85725" marR="0" marT="0" marB="0" anchor="b">
                    <a:lnL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F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$402,540,336.39</a:t>
                      </a:r>
                    </a:p>
                  </a:txBody>
                  <a:tcPr marL="0" marR="17145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F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28.71%</a:t>
                      </a:r>
                    </a:p>
                  </a:txBody>
                  <a:tcPr marL="0" marR="171450" marT="0" marB="0" anchor="b">
                    <a:lnL>
                      <a:noFill/>
                    </a:lnL>
                    <a:lnR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86362479"/>
                  </a:ext>
                </a:extLst>
              </a:tr>
              <a:tr h="126543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Pimco All Asset Instl</a:t>
                      </a:r>
                    </a:p>
                  </a:txBody>
                  <a:tcPr marL="171450" marR="0" marT="0" marB="0" anchor="b">
                    <a:lnL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$808,297.49</a:t>
                      </a:r>
                    </a:p>
                  </a:txBody>
                  <a:tcPr marL="0" marR="17145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0" marR="171450" marT="0" marB="0" anchor="b">
                    <a:lnL>
                      <a:noFill/>
                    </a:lnL>
                    <a:lnR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261614602"/>
                  </a:ext>
                </a:extLst>
              </a:tr>
              <a:tr h="126543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Vanguard Target Retirement 2020 Trust I Cit Fund</a:t>
                      </a:r>
                    </a:p>
                  </a:txBody>
                  <a:tcPr marL="171450" marR="0" marT="0" marB="0" anchor="b">
                    <a:lnL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$13,263,377.83</a:t>
                      </a:r>
                    </a:p>
                  </a:txBody>
                  <a:tcPr marL="0" marR="17145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0.95%</a:t>
                      </a:r>
                    </a:p>
                  </a:txBody>
                  <a:tcPr marL="0" marR="171450" marT="0" marB="0" anchor="b">
                    <a:lnL>
                      <a:noFill/>
                    </a:lnL>
                    <a:lnR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43812833"/>
                  </a:ext>
                </a:extLst>
              </a:tr>
              <a:tr h="126543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Vanguard Target Retirement 2025 Trust I Cit Fund</a:t>
                      </a:r>
                    </a:p>
                  </a:txBody>
                  <a:tcPr marL="171450" marR="0" marT="0" marB="0" anchor="b">
                    <a:lnL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$32,841,531.70</a:t>
                      </a:r>
                    </a:p>
                  </a:txBody>
                  <a:tcPr marL="0" marR="17145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2.34%</a:t>
                      </a:r>
                    </a:p>
                  </a:txBody>
                  <a:tcPr marL="0" marR="171450" marT="0" marB="0" anchor="b">
                    <a:lnL>
                      <a:noFill/>
                    </a:lnL>
                    <a:lnR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164500498"/>
                  </a:ext>
                </a:extLst>
              </a:tr>
              <a:tr h="126543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Vanguard Target Retirement 2030 Trust I Cit Fund</a:t>
                      </a:r>
                    </a:p>
                  </a:txBody>
                  <a:tcPr marL="171450" marR="0" marT="0" marB="0" anchor="b">
                    <a:lnL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$48,338,734.45</a:t>
                      </a:r>
                    </a:p>
                  </a:txBody>
                  <a:tcPr marL="0" marR="17145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3.45%</a:t>
                      </a:r>
                    </a:p>
                  </a:txBody>
                  <a:tcPr marL="0" marR="171450" marT="0" marB="0" anchor="b">
                    <a:lnL>
                      <a:noFill/>
                    </a:lnL>
                    <a:lnR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455409616"/>
                  </a:ext>
                </a:extLst>
              </a:tr>
              <a:tr h="126543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Vanguard Target Retirement 2035 Trust I Cit Fund</a:t>
                      </a:r>
                    </a:p>
                  </a:txBody>
                  <a:tcPr marL="171450" marR="0" marT="0" marB="0" anchor="b">
                    <a:lnL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$54,996,070.57</a:t>
                      </a:r>
                    </a:p>
                  </a:txBody>
                  <a:tcPr marL="0" marR="17145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3.92%</a:t>
                      </a:r>
                    </a:p>
                  </a:txBody>
                  <a:tcPr marL="0" marR="171450" marT="0" marB="0" anchor="b">
                    <a:lnL>
                      <a:noFill/>
                    </a:lnL>
                    <a:lnR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465820683"/>
                  </a:ext>
                </a:extLst>
              </a:tr>
              <a:tr h="126543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Vanguard Target Retirement 2040 Trust I Cit Fund</a:t>
                      </a:r>
                    </a:p>
                  </a:txBody>
                  <a:tcPr marL="171450" marR="0" marT="0" marB="0" anchor="b">
                    <a:lnL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$49,555,537.55</a:t>
                      </a:r>
                    </a:p>
                  </a:txBody>
                  <a:tcPr marL="0" marR="17145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3.53%</a:t>
                      </a:r>
                    </a:p>
                  </a:txBody>
                  <a:tcPr marL="0" marR="171450" marT="0" marB="0" anchor="b">
                    <a:lnL>
                      <a:noFill/>
                    </a:lnL>
                    <a:lnR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732322815"/>
                  </a:ext>
                </a:extLst>
              </a:tr>
              <a:tr h="126543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Vanguard Target Retirement 2045 Trust I Cit Fund</a:t>
                      </a:r>
                    </a:p>
                  </a:txBody>
                  <a:tcPr marL="171450" marR="0" marT="0" marB="0" anchor="b">
                    <a:lnL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$57,599,085.88</a:t>
                      </a:r>
                    </a:p>
                  </a:txBody>
                  <a:tcPr marL="0" marR="17145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4.11%</a:t>
                      </a:r>
                    </a:p>
                  </a:txBody>
                  <a:tcPr marL="0" marR="171450" marT="0" marB="0" anchor="b">
                    <a:lnL>
                      <a:noFill/>
                    </a:lnL>
                    <a:lnR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351009504"/>
                  </a:ext>
                </a:extLst>
              </a:tr>
              <a:tr h="126543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Vanguard Target Retirement 2050 Trust I Cit Fund</a:t>
                      </a:r>
                    </a:p>
                  </a:txBody>
                  <a:tcPr marL="171450" marR="0" marT="0" marB="0" anchor="b">
                    <a:lnL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$60,158,659.57</a:t>
                      </a:r>
                    </a:p>
                  </a:txBody>
                  <a:tcPr marL="0" marR="17145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4.29%</a:t>
                      </a:r>
                    </a:p>
                  </a:txBody>
                  <a:tcPr marL="0" marR="171450" marT="0" marB="0" anchor="b">
                    <a:lnL>
                      <a:noFill/>
                    </a:lnL>
                    <a:lnR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459850890"/>
                  </a:ext>
                </a:extLst>
              </a:tr>
              <a:tr h="126543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Vanguard Target Retirement 2055 Trust I Cit Fund</a:t>
                      </a:r>
                    </a:p>
                  </a:txBody>
                  <a:tcPr marL="171450" marR="0" marT="0" marB="0" anchor="b">
                    <a:lnL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$44,715,133.71</a:t>
                      </a:r>
                    </a:p>
                  </a:txBody>
                  <a:tcPr marL="0" marR="17145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3.19%</a:t>
                      </a:r>
                    </a:p>
                  </a:txBody>
                  <a:tcPr marL="0" marR="171450" marT="0" marB="0" anchor="b">
                    <a:lnL>
                      <a:noFill/>
                    </a:lnL>
                    <a:lnR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445647874"/>
                  </a:ext>
                </a:extLst>
              </a:tr>
              <a:tr h="126543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Vanguard Target Retirement 2060 Trust I Cit Fund</a:t>
                      </a:r>
                    </a:p>
                  </a:txBody>
                  <a:tcPr marL="171450" marR="0" marT="0" marB="0" anchor="b">
                    <a:lnL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$21,706,610.66</a:t>
                      </a:r>
                    </a:p>
                  </a:txBody>
                  <a:tcPr marL="0" marR="17145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1.55%</a:t>
                      </a:r>
                    </a:p>
                  </a:txBody>
                  <a:tcPr marL="0" marR="171450" marT="0" marB="0" anchor="b">
                    <a:lnL>
                      <a:noFill/>
                    </a:lnL>
                    <a:lnR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70693194"/>
                  </a:ext>
                </a:extLst>
              </a:tr>
              <a:tr h="126543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Vanguard Target Retirement 2065 Trust I Cit Fund</a:t>
                      </a:r>
                    </a:p>
                  </a:txBody>
                  <a:tcPr marL="171450" marR="0" marT="0" marB="0" anchor="b">
                    <a:lnL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$8,074,795.91</a:t>
                      </a:r>
                    </a:p>
                  </a:txBody>
                  <a:tcPr marL="0" marR="17145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0.58%</a:t>
                      </a:r>
                    </a:p>
                  </a:txBody>
                  <a:tcPr marL="0" marR="171450" marT="0" marB="0" anchor="b">
                    <a:lnL>
                      <a:noFill/>
                    </a:lnL>
                    <a:lnR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768008197"/>
                  </a:ext>
                </a:extLst>
              </a:tr>
              <a:tr h="126543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Vanguard Target Retirement Income Trust I Cit Fund</a:t>
                      </a:r>
                    </a:p>
                  </a:txBody>
                  <a:tcPr marL="171450" marR="0" marT="0" marB="0" anchor="b">
                    <a:lnL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$10,482,501.07</a:t>
                      </a:r>
                    </a:p>
                  </a:txBody>
                  <a:tcPr marL="0" marR="17145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0.75%</a:t>
                      </a:r>
                    </a:p>
                  </a:txBody>
                  <a:tcPr marL="0" marR="171450" marT="0" marB="0" anchor="b">
                    <a:lnL>
                      <a:noFill/>
                    </a:lnL>
                    <a:lnR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65302936"/>
                  </a:ext>
                </a:extLst>
              </a:tr>
              <a:tr h="126543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U.S. Stock</a:t>
                      </a:r>
                    </a:p>
                  </a:txBody>
                  <a:tcPr marL="85725" marR="0" marT="0" marB="0" anchor="b">
                    <a:lnL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$549,472,595.01</a:t>
                      </a:r>
                    </a:p>
                  </a:txBody>
                  <a:tcPr marL="0" marR="17145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39.19%</a:t>
                      </a:r>
                    </a:p>
                  </a:txBody>
                  <a:tcPr marL="0" marR="171450" marT="0" marB="0" anchor="b">
                    <a:lnL>
                      <a:noFill/>
                    </a:lnL>
                    <a:lnR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01004391"/>
                  </a:ext>
                </a:extLst>
              </a:tr>
              <a:tr h="126543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American Funds Fundamental Investors R6</a:t>
                      </a:r>
                    </a:p>
                  </a:txBody>
                  <a:tcPr marL="171450" marR="0" marT="0" marB="0" anchor="b">
                    <a:lnL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$33,209,814.67</a:t>
                      </a:r>
                    </a:p>
                  </a:txBody>
                  <a:tcPr marL="0" marR="17145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2.37%</a:t>
                      </a:r>
                    </a:p>
                  </a:txBody>
                  <a:tcPr marL="0" marR="171450" marT="0" marB="0" anchor="b">
                    <a:lnL>
                      <a:noFill/>
                    </a:lnL>
                    <a:lnR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593897745"/>
                  </a:ext>
                </a:extLst>
              </a:tr>
              <a:tr h="126543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Ariel Institutional</a:t>
                      </a:r>
                    </a:p>
                  </a:txBody>
                  <a:tcPr marL="171450" marR="0" marT="0" marB="0" anchor="b">
                    <a:lnL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$84,368,239.17</a:t>
                      </a:r>
                    </a:p>
                  </a:txBody>
                  <a:tcPr marL="0" marR="17145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6.02%</a:t>
                      </a:r>
                    </a:p>
                  </a:txBody>
                  <a:tcPr marL="0" marR="171450" marT="0" marB="0" anchor="b">
                    <a:lnL>
                      <a:noFill/>
                    </a:lnL>
                    <a:lnR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50571101"/>
                  </a:ext>
                </a:extLst>
              </a:tr>
              <a:tr h="126543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Brown Capital Mgmt Small Company Instl</a:t>
                      </a:r>
                    </a:p>
                  </a:txBody>
                  <a:tcPr marL="171450" marR="0" marT="0" marB="0" anchor="b">
                    <a:lnL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$25,834,197.48</a:t>
                      </a:r>
                    </a:p>
                  </a:txBody>
                  <a:tcPr marL="0" marR="17145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1.84%</a:t>
                      </a:r>
                    </a:p>
                  </a:txBody>
                  <a:tcPr marL="0" marR="171450" marT="0" marB="0" anchor="b">
                    <a:lnL>
                      <a:noFill/>
                    </a:lnL>
                    <a:lnR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74841607"/>
                  </a:ext>
                </a:extLst>
              </a:tr>
              <a:tr h="126543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Dc Plus Large Cap Growth</a:t>
                      </a:r>
                    </a:p>
                  </a:txBody>
                  <a:tcPr marL="171450" marR="0" marT="0" marB="0" anchor="b">
                    <a:lnL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$63,983,883.46</a:t>
                      </a:r>
                    </a:p>
                  </a:txBody>
                  <a:tcPr marL="0" marR="17145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4.56%</a:t>
                      </a:r>
                    </a:p>
                  </a:txBody>
                  <a:tcPr marL="0" marR="171450" marT="0" marB="0" anchor="b">
                    <a:lnL>
                      <a:noFill/>
                    </a:lnL>
                    <a:lnR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16591766"/>
                  </a:ext>
                </a:extLst>
              </a:tr>
              <a:tr h="126543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Dc Plus Large Cap Value</a:t>
                      </a:r>
                    </a:p>
                  </a:txBody>
                  <a:tcPr marL="171450" marR="0" marT="0" marB="0" anchor="b">
                    <a:lnL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$105,175,686.10</a:t>
                      </a:r>
                    </a:p>
                  </a:txBody>
                  <a:tcPr marL="0" marR="17145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7.50%</a:t>
                      </a:r>
                    </a:p>
                  </a:txBody>
                  <a:tcPr marL="0" marR="171450" marT="0" marB="0" anchor="b">
                    <a:lnL>
                      <a:noFill/>
                    </a:lnL>
                    <a:lnR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171618"/>
                  </a:ext>
                </a:extLst>
              </a:tr>
              <a:tr h="126543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Dfa Us Core Equity 1</a:t>
                      </a:r>
                    </a:p>
                  </a:txBody>
                  <a:tcPr marL="171450" marR="0" marT="0" marB="0" anchor="b">
                    <a:lnL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$12,383,003.65</a:t>
                      </a:r>
                    </a:p>
                  </a:txBody>
                  <a:tcPr marL="0" marR="17145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0.88%</a:t>
                      </a:r>
                    </a:p>
                  </a:txBody>
                  <a:tcPr marL="0" marR="171450" marT="0" marB="0" anchor="b">
                    <a:lnL>
                      <a:noFill/>
                    </a:lnL>
                    <a:lnR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323069408"/>
                  </a:ext>
                </a:extLst>
              </a:tr>
              <a:tr h="126543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Vanguard Institutional Index Instl Plus</a:t>
                      </a:r>
                    </a:p>
                  </a:txBody>
                  <a:tcPr marL="171450" marR="0" marT="0" marB="0" anchor="b">
                    <a:lnL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$182,685,456.70</a:t>
                      </a:r>
                    </a:p>
                  </a:txBody>
                  <a:tcPr marL="0" marR="17145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13.03%</a:t>
                      </a:r>
                    </a:p>
                  </a:txBody>
                  <a:tcPr marL="0" marR="171450" marT="0" marB="0" anchor="b">
                    <a:lnL>
                      <a:noFill/>
                    </a:lnL>
                    <a:lnR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15960280"/>
                  </a:ext>
                </a:extLst>
              </a:tr>
              <a:tr h="126543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Vanguard Small-Cap Index Instl</a:t>
                      </a:r>
                    </a:p>
                  </a:txBody>
                  <a:tcPr marL="171450" marR="0" marT="0" marB="0" anchor="b">
                    <a:lnL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$41,832,313.78</a:t>
                      </a:r>
                    </a:p>
                  </a:txBody>
                  <a:tcPr marL="0" marR="17145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2.98%</a:t>
                      </a:r>
                    </a:p>
                  </a:txBody>
                  <a:tcPr marL="0" marR="171450" marT="0" marB="0" anchor="b">
                    <a:lnL>
                      <a:noFill/>
                    </a:lnL>
                    <a:lnR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790077367"/>
                  </a:ext>
                </a:extLst>
              </a:tr>
              <a:tr h="126543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International/Global Stock</a:t>
                      </a:r>
                    </a:p>
                  </a:txBody>
                  <a:tcPr marL="85725" marR="0" marT="0" marB="0" anchor="b">
                    <a:lnL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$67,858,863.30</a:t>
                      </a:r>
                    </a:p>
                  </a:txBody>
                  <a:tcPr marL="0" marR="17145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4.84%</a:t>
                      </a:r>
                    </a:p>
                  </a:txBody>
                  <a:tcPr marL="0" marR="171450" marT="0" marB="0" anchor="b">
                    <a:lnL>
                      <a:noFill/>
                    </a:lnL>
                    <a:lnR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92270108"/>
                  </a:ext>
                </a:extLst>
              </a:tr>
              <a:tr h="126543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American Funds New Perspective R6</a:t>
                      </a:r>
                    </a:p>
                  </a:txBody>
                  <a:tcPr marL="171450" marR="0" marT="0" marB="0" anchor="b">
                    <a:lnL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$21,335,778.56</a:t>
                      </a:r>
                    </a:p>
                  </a:txBody>
                  <a:tcPr marL="0" marR="17145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1.52%</a:t>
                      </a:r>
                    </a:p>
                  </a:txBody>
                  <a:tcPr marL="0" marR="171450" marT="0" marB="0" anchor="b">
                    <a:lnL>
                      <a:noFill/>
                    </a:lnL>
                    <a:lnR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151167850"/>
                  </a:ext>
                </a:extLst>
              </a:tr>
              <a:tr h="126543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Harbor International Retirement</a:t>
                      </a:r>
                    </a:p>
                  </a:txBody>
                  <a:tcPr marL="171450" marR="0" marT="0" marB="0" anchor="b">
                    <a:lnL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$41,422,265.63</a:t>
                      </a:r>
                    </a:p>
                  </a:txBody>
                  <a:tcPr marL="0" marR="17145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2.95%</a:t>
                      </a:r>
                    </a:p>
                  </a:txBody>
                  <a:tcPr marL="0" marR="171450" marT="0" marB="0" anchor="b">
                    <a:lnL>
                      <a:noFill/>
                    </a:lnL>
                    <a:lnR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10756084"/>
                  </a:ext>
                </a:extLst>
              </a:tr>
              <a:tr h="126543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Virtus Vontobel Emerging Markets Ops R6</a:t>
                      </a:r>
                    </a:p>
                  </a:txBody>
                  <a:tcPr marL="171450" marR="0" marT="0" marB="0" anchor="b">
                    <a:lnL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$5,100,819.11</a:t>
                      </a:r>
                    </a:p>
                  </a:txBody>
                  <a:tcPr marL="0" marR="17145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0.36%</a:t>
                      </a:r>
                    </a:p>
                  </a:txBody>
                  <a:tcPr marL="0" marR="171450" marT="0" marB="0" anchor="b">
                    <a:lnL>
                      <a:noFill/>
                    </a:lnL>
                    <a:lnR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606151476"/>
                  </a:ext>
                </a:extLst>
              </a:tr>
              <a:tr h="126543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Specialty</a:t>
                      </a:r>
                    </a:p>
                  </a:txBody>
                  <a:tcPr marL="85725" marR="0" marT="0" marB="0" anchor="b">
                    <a:lnL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$30,430,664.04</a:t>
                      </a:r>
                    </a:p>
                  </a:txBody>
                  <a:tcPr marL="0" marR="17145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2.17%</a:t>
                      </a:r>
                    </a:p>
                  </a:txBody>
                  <a:tcPr marL="0" marR="171450" marT="0" marB="0" anchor="b">
                    <a:lnL>
                      <a:noFill/>
                    </a:lnL>
                    <a:lnR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63974085"/>
                  </a:ext>
                </a:extLst>
              </a:tr>
              <a:tr h="126543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Nuveen Real Estate Securities R6</a:t>
                      </a:r>
                    </a:p>
                  </a:txBody>
                  <a:tcPr marL="171450" marR="0" marT="0" marB="0" anchor="b">
                    <a:lnL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$13,105,077.44</a:t>
                      </a:r>
                    </a:p>
                  </a:txBody>
                  <a:tcPr marL="0" marR="17145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0.93%</a:t>
                      </a:r>
                    </a:p>
                  </a:txBody>
                  <a:tcPr marL="0" marR="171450" marT="0" marB="0" anchor="b">
                    <a:lnL>
                      <a:noFill/>
                    </a:lnL>
                    <a:lnR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93415888"/>
                  </a:ext>
                </a:extLst>
              </a:tr>
              <a:tr h="126543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Missionsquare Brokerage</a:t>
                      </a:r>
                    </a:p>
                  </a:txBody>
                  <a:tcPr marL="171450" marR="0" marT="0" marB="0" anchor="b">
                    <a:lnL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$16,933,763.00</a:t>
                      </a:r>
                    </a:p>
                  </a:txBody>
                  <a:tcPr marL="0" marR="17145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1.21%</a:t>
                      </a:r>
                    </a:p>
                  </a:txBody>
                  <a:tcPr marL="0" marR="171450" marT="0" marB="0" anchor="b">
                    <a:lnL>
                      <a:noFill/>
                    </a:lnL>
                    <a:lnR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20367632"/>
                  </a:ext>
                </a:extLst>
              </a:tr>
              <a:tr h="126543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Missionsquare Roth Brokerage</a:t>
                      </a:r>
                    </a:p>
                  </a:txBody>
                  <a:tcPr marL="171450" marR="0" marT="0" marB="0" anchor="b">
                    <a:lnL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$391,823.60</a:t>
                      </a:r>
                    </a:p>
                  </a:txBody>
                  <a:tcPr marL="0" marR="17145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0" marR="171450" marT="0" marB="0" anchor="b">
                    <a:lnL>
                      <a:noFill/>
                    </a:lnL>
                    <a:lnR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665495670"/>
                  </a:ext>
                </a:extLst>
              </a:tr>
              <a:tr h="126543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Guaranteed Lifetime Income</a:t>
                      </a:r>
                    </a:p>
                  </a:txBody>
                  <a:tcPr marL="85725" marR="0" marT="0" marB="0" anchor="b">
                    <a:lnL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$6,952,428.95</a:t>
                      </a:r>
                    </a:p>
                  </a:txBody>
                  <a:tcPr marL="0" marR="17145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0.50%</a:t>
                      </a:r>
                    </a:p>
                  </a:txBody>
                  <a:tcPr marL="0" marR="171450" marT="0" marB="0" anchor="b">
                    <a:lnL>
                      <a:noFill/>
                    </a:lnL>
                    <a:lnR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25411088"/>
                  </a:ext>
                </a:extLst>
              </a:tr>
              <a:tr h="126543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Missionsquare Retirement </a:t>
                      </a:r>
                      <a:r>
                        <a:rPr lang="en-US" sz="8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Incomeadvantage</a:t>
                      </a:r>
                      <a:endParaRPr lang="en-US" sz="8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71450" marR="0" marT="0" marB="0" anchor="b">
                    <a:lnL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$6,952,428.95</a:t>
                      </a:r>
                    </a:p>
                  </a:txBody>
                  <a:tcPr marL="0" marR="17145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0.50%</a:t>
                      </a:r>
                    </a:p>
                  </a:txBody>
                  <a:tcPr marL="0" marR="171450" marT="0" marB="0" anchor="b">
                    <a:lnL>
                      <a:noFill/>
                    </a:lnL>
                    <a:lnR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833005699"/>
                  </a:ext>
                </a:extLst>
              </a:tr>
              <a:tr h="126543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Plan Totals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$1,402,110,567.21</a:t>
                      </a:r>
                    </a:p>
                  </a:txBody>
                  <a:tcPr marL="0" marR="17145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0" marR="171450" marT="0" marB="0" anchor="b">
                    <a:lnL>
                      <a:noFill/>
                    </a:lnL>
                    <a:lnR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581029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85773447"/>
      </p:ext>
    </p:extLst>
  </p:cSld>
  <p:clrMapOvr>
    <a:masterClrMapping/>
  </p:clrMapOvr>
  <p:transition>
    <p:pull dir="rd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31CE0B7-1BD6-F72F-FA58-9BF3B40C27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703" y="0"/>
            <a:ext cx="887859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9220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95FA966-1647-937C-8584-B6AC1905BD4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703" y="0"/>
            <a:ext cx="887859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73360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6482ED2-39A5-043A-1549-FF13ED5DBA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703" y="0"/>
            <a:ext cx="887859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4745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0CDE280-5FE2-65F9-EB2C-FB504052355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703" y="0"/>
            <a:ext cx="887859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7358883"/>
      </p:ext>
    </p:extLst>
  </p:cSld>
  <p:clrMapOvr>
    <a:masterClrMapping/>
  </p:clrMapOvr>
</p:sld>
</file>

<file path=ppt/theme/theme1.xml><?xml version="1.0" encoding="utf-8"?>
<a:theme xmlns:a="http://schemas.openxmlformats.org/drawingml/2006/main" name="1_Default Design">
  <a:themeElements>
    <a:clrScheme name="DC presentation">
      <a:dk1>
        <a:srgbClr val="000000"/>
      </a:dk1>
      <a:lt1>
        <a:srgbClr val="FFFFFF"/>
      </a:lt1>
      <a:dk2>
        <a:srgbClr val="00457C"/>
      </a:dk2>
      <a:lt2>
        <a:srgbClr val="6EC4E9"/>
      </a:lt2>
      <a:accent1>
        <a:srgbClr val="D71920"/>
      </a:accent1>
      <a:accent2>
        <a:srgbClr val="8F1A1C"/>
      </a:accent2>
      <a:accent3>
        <a:srgbClr val="B3B3B3"/>
      </a:accent3>
      <a:accent4>
        <a:srgbClr val="293E6B"/>
      </a:accent4>
      <a:accent5>
        <a:srgbClr val="5D87A1"/>
      </a:accent5>
      <a:accent6>
        <a:srgbClr val="FFCE00"/>
      </a:accent6>
      <a:hlink>
        <a:srgbClr val="6EC4E9"/>
      </a:hlink>
      <a:folHlink>
        <a:srgbClr val="6A737B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36485</TotalTime>
  <Words>379</Words>
  <Application>Microsoft Office PowerPoint</Application>
  <PresentationFormat>On-screen Show (4:3)</PresentationFormat>
  <Paragraphs>122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5</vt:i4>
      </vt:variant>
    </vt:vector>
  </HeadingPairs>
  <TitlesOfParts>
    <vt:vector size="12" baseType="lpstr">
      <vt:lpstr>Arial</vt:lpstr>
      <vt:lpstr>Arial </vt:lpstr>
      <vt:lpstr>Arial Narrow</vt:lpstr>
      <vt:lpstr>Calibri</vt:lpstr>
      <vt:lpstr>Wingdings</vt:lpstr>
      <vt:lpstr>1_Default Design</vt:lpstr>
      <vt:lpstr>Custom Design</vt:lpstr>
      <vt:lpstr>DC 457(b) Deferred Compensation Plan Asset Allocations by Classes &amp; Options December 2023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DC</dc:title>
  <dc:creator>ICMA-RC</dc:creator>
  <cp:lastModifiedBy>Kebede, Yemarshet (OCFO)</cp:lastModifiedBy>
  <cp:revision>1922</cp:revision>
  <cp:lastPrinted>2015-12-11T15:46:15Z</cp:lastPrinted>
  <dcterms:created xsi:type="dcterms:W3CDTF">2006-08-16T00:00:00Z</dcterms:created>
  <dcterms:modified xsi:type="dcterms:W3CDTF">2024-02-09T14:43:55Z</dcterms:modified>
</cp:coreProperties>
</file>