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850" r:id="rId2"/>
  </p:sldMasterIdLst>
  <p:notesMasterIdLst>
    <p:notesMasterId r:id="rId8"/>
  </p:notesMasterIdLst>
  <p:sldIdLst>
    <p:sldId id="412" r:id="rId3"/>
    <p:sldId id="505" r:id="rId4"/>
    <p:sldId id="538" r:id="rId5"/>
    <p:sldId id="539" r:id="rId6"/>
    <p:sldId id="540" r:id="rId7"/>
  </p:sldIdLst>
  <p:sldSz cx="9144000" cy="6858000" type="screen4x3"/>
  <p:notesSz cx="7023100" cy="9309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2">
          <p15:clr>
            <a:srgbClr val="A4A3A4"/>
          </p15:clr>
        </p15:guide>
        <p15:guide id="2" pos="2212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8591835-6D5A-EB91-CF41-57EF73A80712}" name="Henderson, Pilar" initials="HP" userId="S::PHenderson@icmarc.org::3c60ffa0-a30f-4d11-9ea5-d8c00e7a2416" providerId="AD"/>
  <p188:author id="{41D968DB-E8E7-A018-B9F4-5BF30FF245DC}" name="Paulhus-Sowell, Jenny" initials="PSJ" userId="S::JPaulhus-Sowell@icmarc.org::dddd6999-9534-4576-b42c-099be292864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D5EB"/>
    <a:srgbClr val="D9E1F2"/>
    <a:srgbClr val="DCE6F1"/>
    <a:srgbClr val="CCECFF"/>
    <a:srgbClr val="00457C"/>
    <a:srgbClr val="006F51"/>
    <a:srgbClr val="FBB040"/>
    <a:srgbClr val="E7D2AD"/>
    <a:srgbClr val="A9C399"/>
    <a:srgbClr val="000B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53" autoAdjust="0"/>
    <p:restoredTop sz="96807" autoAdjust="0"/>
  </p:normalViewPr>
  <p:slideViewPr>
    <p:cSldViewPr>
      <p:cViewPr varScale="1">
        <p:scale>
          <a:sx n="69" d="100"/>
          <a:sy n="69" d="100"/>
        </p:scale>
        <p:origin x="1208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144" y="-102"/>
      </p:cViewPr>
      <p:guideLst>
        <p:guide orient="horz" pos="2932"/>
        <p:guide pos="221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8/10/relationships/authors" Target="author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43649" cy="464839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7928" y="1"/>
            <a:ext cx="3043649" cy="464839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CEE4C1A9-74C5-4F0C-8951-3EFFAC27E046}" type="datetimeFigureOut">
              <a:rPr lang="en-US"/>
              <a:pPr>
                <a:defRPr/>
              </a:pPr>
              <a:t>2/9/2024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17" tIns="46659" rIns="93317" bIns="46659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616" y="4422131"/>
            <a:ext cx="5617870" cy="4188171"/>
          </a:xfrm>
          <a:prstGeom prst="rect">
            <a:avLst/>
          </a:prstGeom>
        </p:spPr>
        <p:txBody>
          <a:bodyPr vert="horz" lIns="93317" tIns="46659" rIns="93317" bIns="46659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723"/>
            <a:ext cx="3043649" cy="464839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7928" y="8842723"/>
            <a:ext cx="3043649" cy="464839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B106F441-3299-4972-B57A-EC15124C6CC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78506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106F441-3299-4972-B57A-EC15124C6CC6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7623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6" cy="6857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627980"/>
      </p:ext>
    </p:extLst>
  </p:cSld>
  <p:clrMapOvr>
    <a:masterClrMapping/>
  </p:clrMapOvr>
  <p:transition>
    <p:pull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4477392"/>
      </p:ext>
    </p:extLst>
  </p:cSld>
  <p:clrMapOvr>
    <a:masterClrMapping/>
  </p:clrMapOvr>
  <p:transition>
    <p:pull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56450" y="215900"/>
            <a:ext cx="1847850" cy="52705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12900" y="215900"/>
            <a:ext cx="5391150" cy="52705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6833615"/>
      </p:ext>
    </p:extLst>
  </p:cSld>
  <p:clrMapOvr>
    <a:masterClrMapping/>
  </p:clrMapOvr>
  <p:transition>
    <p:pull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0"/>
          <p:cNvSpPr txBox="1">
            <a:spLocks noChangeArrowheads="1"/>
          </p:cNvSpPr>
          <p:nvPr userDrawn="1"/>
        </p:nvSpPr>
        <p:spPr bwMode="auto">
          <a:xfrm>
            <a:off x="0" y="6477000"/>
            <a:ext cx="38957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400" b="1" dirty="0">
                <a:solidFill>
                  <a:schemeClr val="bg1"/>
                </a:solidFill>
                <a:latin typeface="Arial Narrow" pitchFamily="34" charset="0"/>
                <a:ea typeface="ヒラギノ角ゴ Pro W3" pitchFamily="103" charset="-128"/>
              </a:rPr>
              <a:t>Confidential and Proprietary</a:t>
            </a:r>
          </a:p>
        </p:txBody>
      </p:sp>
    </p:spTree>
    <p:extLst>
      <p:ext uri="{BB962C8B-B14F-4D97-AF65-F5344CB8AC3E}">
        <p14:creationId xmlns:p14="http://schemas.microsoft.com/office/powerpoint/2010/main" val="2122417680"/>
      </p:ext>
    </p:extLst>
  </p:cSld>
  <p:clrMapOvr>
    <a:masterClrMapping/>
  </p:clrMapOvr>
  <p:transition>
    <p:pull dir="rd"/>
  </p:transition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45922554"/>
      </p:ext>
    </p:extLst>
  </p:cSld>
  <p:clrMapOvr>
    <a:masterClrMapping/>
  </p:clrMapOvr>
  <p:transition>
    <p:pull dir="r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2900" y="215900"/>
            <a:ext cx="7391400" cy="685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612900" y="1676400"/>
            <a:ext cx="6324600" cy="3810000"/>
          </a:xfr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328151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2900" y="215900"/>
            <a:ext cx="7391400" cy="685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12900" y="1676400"/>
            <a:ext cx="3086100" cy="381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51400" y="1676400"/>
            <a:ext cx="3086100" cy="381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848395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3B00-20DB-48DA-BFBA-453E860B4806}" type="datetimeFigureOut">
              <a:rPr lang="en-US" smtClean="0"/>
              <a:t>2/9/2024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FA90A-B23D-47F5-B10B-A76C954834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13663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3B00-20DB-48DA-BFBA-453E860B4806}" type="datetimeFigureOut">
              <a:rPr lang="en-US" smtClean="0"/>
              <a:t>2/9/2024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FA90A-B23D-47F5-B10B-A76C954834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14964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3B00-20DB-48DA-BFBA-453E860B4806}" type="datetimeFigureOut">
              <a:rPr lang="en-US" smtClean="0"/>
              <a:t>2/9/2024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FA90A-B23D-47F5-B10B-A76C954834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76455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3B00-20DB-48DA-BFBA-453E860B4806}" type="datetimeFigureOut">
              <a:rPr lang="en-US" smtClean="0"/>
              <a:t>2/9/2024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FA90A-B23D-47F5-B10B-A76C954834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50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6565900" cy="9906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4700" y="1676400"/>
            <a:ext cx="8140700" cy="4498848"/>
          </a:xfrm>
        </p:spPr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  <a:lvl2pPr marL="742950" indent="-285750">
              <a:buFontTx/>
              <a:buBlip>
                <a:blip r:embed="rId2"/>
              </a:buBlip>
              <a:defRPr/>
            </a:lvl2pPr>
            <a:lvl3pPr marL="1143000" indent="-228600">
              <a:buFontTx/>
              <a:buBlip>
                <a:blip r:embed="rId2"/>
              </a:buBlip>
              <a:defRPr/>
            </a:lvl3pPr>
            <a:lvl4pPr marL="1600200" indent="-228600">
              <a:buFontTx/>
              <a:buBlip>
                <a:blip r:embed="rId2"/>
              </a:buBlip>
              <a:defRPr/>
            </a:lvl4pPr>
            <a:lvl5pPr marL="2057400" indent="-228600"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2049143"/>
      </p:ext>
    </p:extLst>
  </p:cSld>
  <p:clrMapOvr>
    <a:masterClrMapping/>
  </p:clrMapOvr>
  <p:transition>
    <p:pull dir="r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3B00-20DB-48DA-BFBA-453E860B4806}" type="datetimeFigureOut">
              <a:rPr lang="en-US" smtClean="0"/>
              <a:t>2/9/2024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FA90A-B23D-47F5-B10B-A76C954834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77173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3B00-20DB-48DA-BFBA-453E860B4806}" type="datetimeFigureOut">
              <a:rPr lang="en-US" smtClean="0"/>
              <a:t>2/9/2024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FA90A-B23D-47F5-B10B-A76C954834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0543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06601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3B00-20DB-48DA-BFBA-453E860B4806}" type="datetimeFigureOut">
              <a:rPr lang="en-US" smtClean="0"/>
              <a:t>2/9/2024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FA90A-B23D-47F5-B10B-A76C954834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73422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3B00-20DB-48DA-BFBA-453E860B4806}" type="datetimeFigureOut">
              <a:rPr lang="en-US" smtClean="0"/>
              <a:t>2/9/2024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FA90A-B23D-47F5-B10B-A76C954834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741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3B00-20DB-48DA-BFBA-453E860B4806}" type="datetimeFigureOut">
              <a:rPr lang="en-US" smtClean="0"/>
              <a:t>2/9/2024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FA90A-B23D-47F5-B10B-A76C954834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684519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3B00-20DB-48DA-BFBA-453E860B4806}" type="datetimeFigureOut">
              <a:rPr lang="en-US" smtClean="0"/>
              <a:t>2/9/2024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FA90A-B23D-47F5-B10B-A76C954834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5375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55131373"/>
      </p:ext>
    </p:extLst>
  </p:cSld>
  <p:clrMapOvr>
    <a:masterClrMapping/>
  </p:clrMapOvr>
  <p:transition>
    <p:pull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12900" y="1676400"/>
            <a:ext cx="30861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1400" y="1676400"/>
            <a:ext cx="30861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31047467"/>
      </p:ext>
    </p:extLst>
  </p:cSld>
  <p:clrMapOvr>
    <a:masterClrMapping/>
  </p:clrMapOvr>
  <p:transition>
    <p:pull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3199197"/>
      </p:ext>
    </p:extLst>
  </p:cSld>
  <p:clrMapOvr>
    <a:masterClrMapping/>
  </p:clrMapOvr>
  <p:transition>
    <p:pull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1141970"/>
      </p:ext>
    </p:extLst>
  </p:cSld>
  <p:clrMapOvr>
    <a:masterClrMapping/>
  </p:clrMapOvr>
  <p:transition>
    <p:pull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3900646"/>
      </p:ext>
    </p:extLst>
  </p:cSld>
  <p:clrMapOvr>
    <a:masterClrMapping/>
  </p:clrMapOvr>
  <p:transition>
    <p:pull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58091872"/>
      </p:ext>
    </p:extLst>
  </p:cSld>
  <p:clrMapOvr>
    <a:masterClrMapping/>
  </p:clrMapOvr>
  <p:transition>
    <p:pull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16476931"/>
      </p:ext>
    </p:extLst>
  </p:cSld>
  <p:clrMapOvr>
    <a:masterClrMapping/>
  </p:clrMapOvr>
  <p:transition>
    <p:pull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ChangeArrowheads="1"/>
          </p:cNvSpPr>
          <p:nvPr userDrawn="1"/>
        </p:nvSpPr>
        <p:spPr bwMode="auto">
          <a:xfrm>
            <a:off x="8686800" y="6621463"/>
            <a:ext cx="571500" cy="31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4D02890-04BD-4290-8103-61CD3842D2EE}" type="slidenum">
              <a:rPr lang="en-US" sz="1000" b="0" smtClean="0">
                <a:solidFill>
                  <a:schemeClr val="tx1"/>
                </a:solidFill>
                <a:latin typeface="Arial Narrow" panose="020B0606020202030204" pitchFamily="34" charset="0"/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000" b="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765"/>
          <a:stretch/>
        </p:blipFill>
        <p:spPr>
          <a:xfrm>
            <a:off x="2" y="1"/>
            <a:ext cx="9143997" cy="1250575"/>
          </a:xfrm>
          <a:prstGeom prst="rect">
            <a:avLst/>
          </a:prstGeom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78100" y="215900"/>
            <a:ext cx="65659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90800" y="990600"/>
            <a:ext cx="6324600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7" r:id="rId1"/>
    <p:sldLayoutId id="2147483848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  <p:sldLayoutId id="2147483849" r:id="rId12"/>
    <p:sldLayoutId id="2147483844" r:id="rId13"/>
    <p:sldLayoutId id="2147483845" r:id="rId14"/>
    <p:sldLayoutId id="2147483846" r:id="rId15"/>
  </p:sldLayoutIdLst>
  <p:transition>
    <p:pull dir="rd"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457C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457C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457C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457C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00457C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85000"/>
        </a:spcBef>
        <a:spcAft>
          <a:spcPct val="0"/>
        </a:spcAft>
        <a:buClr>
          <a:srgbClr val="00457C"/>
        </a:buClr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5000"/>
        </a:spcBef>
        <a:spcAft>
          <a:spcPct val="0"/>
        </a:spcAft>
        <a:buClr>
          <a:srgbClr val="00457C"/>
        </a:buClr>
        <a:buSzPct val="75000"/>
        <a:buFont typeface="Wingdings" pitchFamily="2" charset="2"/>
        <a:buChar char="³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5000"/>
        </a:spcBef>
        <a:spcAft>
          <a:spcPct val="0"/>
        </a:spcAft>
        <a:buClr>
          <a:srgbClr val="00457C"/>
        </a:buClr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5000"/>
        </a:spcBef>
        <a:spcAft>
          <a:spcPct val="0"/>
        </a:spcAft>
        <a:buClr>
          <a:srgbClr val="00457C"/>
        </a:buClr>
        <a:buSzPct val="75000"/>
        <a:buFont typeface="Wingdings" pitchFamily="2" charset="2"/>
        <a:buChar char="³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5000"/>
        </a:spcBef>
        <a:spcAft>
          <a:spcPct val="0"/>
        </a:spcAft>
        <a:buClr>
          <a:srgbClr val="00457C"/>
        </a:buClr>
        <a:buChar char="•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5000"/>
        </a:spcBef>
        <a:spcAft>
          <a:spcPct val="0"/>
        </a:spcAft>
        <a:buClr>
          <a:srgbClr val="00457C"/>
        </a:buClr>
        <a:buChar char="•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5000"/>
        </a:spcBef>
        <a:spcAft>
          <a:spcPct val="0"/>
        </a:spcAft>
        <a:buClr>
          <a:srgbClr val="00457C"/>
        </a:buClr>
        <a:buChar char="•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5000"/>
        </a:spcBef>
        <a:spcAft>
          <a:spcPct val="0"/>
        </a:spcAft>
        <a:buClr>
          <a:srgbClr val="00457C"/>
        </a:buClr>
        <a:buChar char="•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5000"/>
        </a:spcBef>
        <a:spcAft>
          <a:spcPct val="0"/>
        </a:spcAft>
        <a:buClr>
          <a:srgbClr val="00457C"/>
        </a:buClr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33B00-20DB-48DA-BFBA-453E860B4806}" type="datetimeFigureOut">
              <a:rPr lang="en-US" smtClean="0"/>
              <a:t>2/9/2024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5FA90A-B23D-47F5-B10B-A76C954834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975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  <p:sldLayoutId id="2147483855" r:id="rId5"/>
    <p:sldLayoutId id="2147483856" r:id="rId6"/>
    <p:sldLayoutId id="2147483857" r:id="rId7"/>
    <p:sldLayoutId id="2147483858" r:id="rId8"/>
    <p:sldLayoutId id="2147483859" r:id="rId9"/>
    <p:sldLayoutId id="2147483860" r:id="rId10"/>
    <p:sldLayoutId id="214748386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DC 401(a) Defined Contribution Plan</a:t>
            </a:r>
            <a:br>
              <a:rPr lang="en-US" dirty="0"/>
            </a:br>
            <a:r>
              <a:rPr lang="en-US" dirty="0"/>
              <a:t>Asset Allocations by Classes &amp; Options</a:t>
            </a:r>
            <a:br>
              <a:rPr lang="en-US" dirty="0"/>
            </a:br>
            <a:r>
              <a:rPr lang="en-US" sz="2000" dirty="0"/>
              <a:t>December 2023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05BE2A3-2C01-4F2E-9E41-41738B3964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5895938"/>
              </p:ext>
            </p:extLst>
          </p:nvPr>
        </p:nvGraphicFramePr>
        <p:xfrm>
          <a:off x="228600" y="1295400"/>
          <a:ext cx="8686799" cy="5322940"/>
        </p:xfrm>
        <a:graphic>
          <a:graphicData uri="http://schemas.openxmlformats.org/drawingml/2006/table">
            <a:tbl>
              <a:tblPr/>
              <a:tblGrid>
                <a:gridCol w="3838353">
                  <a:extLst>
                    <a:ext uri="{9D8B030D-6E8A-4147-A177-3AD203B41FA5}">
                      <a16:colId xmlns:a16="http://schemas.microsoft.com/office/drawing/2014/main" val="3662740427"/>
                    </a:ext>
                  </a:extLst>
                </a:gridCol>
                <a:gridCol w="2424223">
                  <a:extLst>
                    <a:ext uri="{9D8B030D-6E8A-4147-A177-3AD203B41FA5}">
                      <a16:colId xmlns:a16="http://schemas.microsoft.com/office/drawing/2014/main" val="933059231"/>
                    </a:ext>
                  </a:extLst>
                </a:gridCol>
                <a:gridCol w="2424223">
                  <a:extLst>
                    <a:ext uri="{9D8B030D-6E8A-4147-A177-3AD203B41FA5}">
                      <a16:colId xmlns:a16="http://schemas.microsoft.com/office/drawing/2014/main" val="2228939717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Asset Class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Asset Allocation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Percentage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2628259"/>
                  </a:ext>
                </a:extLst>
              </a:tr>
              <a:tr h="762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Stable Value/Cash Management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$108,131,941.21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6.88%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4868579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Missionsquare Plus Fund R11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$97,264,879.36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6.19%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1889275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Vanguard Federal Money Market Investor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$10,867,061.85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0.69%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1625650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Bond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$22,187,445.15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1.41%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0180320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Dc Plus Fixed Income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$16,721,800.40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1.06%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7500703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Pimco Real Return Cit Ii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$5,465,644.75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6231488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Balanced/Asset Allocation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$1,247,585,370.55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79.42%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3787898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Pimco All Asset Instl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$566,281.17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7623956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Target Retire 2020 Trust I Cit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$89,765,682.87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5.71%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6284276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Target Retire 2025 Trust I Cit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$160,224,998.87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10.20%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3567449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Target Retire 2030 Trust I Cit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$213,092,922.34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13.57%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3049120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Target Retire 2035 Trust I Cit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$229,954,473.92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14.64%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441186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Target Retire 2040 Trust I Cit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$175,608,393.99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11.18%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891621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Target Retire 2045 Trust I Cit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$152,698,802.66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9.72%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134136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Target Retire 2050 Trust I Cit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$103,480,749.72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6.59%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4097931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Target Retire 2055 Trust I Cit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$56,615,758.41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3.60%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2897421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Target Retire 2060 Trust I Cit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$14,044,157.66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0.89%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3222580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Target Retire 2065 Trust I Cit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$3,094,784.64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867229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Target Retire Income Tr I Cit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$48,438,364.30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3.08%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377987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U.S. Stock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$155,094,714.89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9.87%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346602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American Funds Fundamental Investors R6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$7,874,513.11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0.50%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2152508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Ariel Institutional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$11,694,541.05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0.74%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239904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Brown Capital Mgmt Small Company Instl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$9,644,466.31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0.61%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4117125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Dc Plus Large Cap Growth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$24,121,183.08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1.54%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3736371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Dc Plus Large Cap Value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$9,316,973.66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0.59%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9721919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Dfa Us Core Equity 1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$9,499,813.53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0.60%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9517207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Institutional Index Instl Plus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$68,868,015.45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4.38%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3938817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Vanguard Small-Cap Index Instl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$14,075,208.70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0.90%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3042325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International/Global Stock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$26,916,761.76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1.71%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3088887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American Funds New Perspective R6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$10,440,387.11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0.66%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9845046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Harbor International Retirement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$13,229,855.65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0.84%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5029305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Virtus Vontobel Emerging Markets Ops R6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$3,246,519.00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88182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Specialty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$5,205,406.24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5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5834274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Nuveen Real Estate Securities R6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$5,205,406.24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9230632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Guaranteed Lifetime Income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$5,653,151.85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5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2933905"/>
                  </a:ext>
                </a:extLst>
              </a:tr>
              <a:tr h="13989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Missionsquare Retirement Incomeadvantage</a:t>
                      </a:r>
                    </a:p>
                  </a:txBody>
                  <a:tcPr marL="85725" marR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$5,653,151.85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1256203"/>
                  </a:ext>
                </a:extLst>
              </a:tr>
              <a:tr h="2618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Plan Totals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$1,570,774,791.65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0" marR="85725" marT="0" marB="0" anchor="b">
                    <a:lnL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6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5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8221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5144653"/>
      </p:ext>
    </p:extLst>
  </p:cSld>
  <p:clrMapOvr>
    <a:masterClrMapping/>
  </p:clrMapOvr>
  <p:transition>
    <p:pull dir="r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C5C8F59-D3CF-C0AB-D586-DA835227CE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703" y="0"/>
            <a:ext cx="88785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2936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2F50BE0-2960-D528-39EC-8278EB6265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703" y="0"/>
            <a:ext cx="88785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600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5ACEAEB-5086-FAB2-1FAE-BDAB4F74F2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703" y="0"/>
            <a:ext cx="88785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1760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C59BE6-9F74-74FE-E832-FDABB9907F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703" y="0"/>
            <a:ext cx="88785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293730"/>
      </p:ext>
    </p:extLst>
  </p:cSld>
  <p:clrMapOvr>
    <a:masterClrMapping/>
  </p:clrMapOvr>
</p:sld>
</file>

<file path=ppt/theme/theme1.xml><?xml version="1.0" encoding="utf-8"?>
<a:theme xmlns:a="http://schemas.openxmlformats.org/drawingml/2006/main" name="1_Default Design">
  <a:themeElements>
    <a:clrScheme name="DC presentation">
      <a:dk1>
        <a:srgbClr val="000000"/>
      </a:dk1>
      <a:lt1>
        <a:srgbClr val="FFFFFF"/>
      </a:lt1>
      <a:dk2>
        <a:srgbClr val="00457C"/>
      </a:dk2>
      <a:lt2>
        <a:srgbClr val="6EC4E9"/>
      </a:lt2>
      <a:accent1>
        <a:srgbClr val="D71920"/>
      </a:accent1>
      <a:accent2>
        <a:srgbClr val="8F1A1C"/>
      </a:accent2>
      <a:accent3>
        <a:srgbClr val="B3B3B3"/>
      </a:accent3>
      <a:accent4>
        <a:srgbClr val="293E6B"/>
      </a:accent4>
      <a:accent5>
        <a:srgbClr val="5D87A1"/>
      </a:accent5>
      <a:accent6>
        <a:srgbClr val="FFCE00"/>
      </a:accent6>
      <a:hlink>
        <a:srgbClr val="6EC4E9"/>
      </a:hlink>
      <a:folHlink>
        <a:srgbClr val="6A737B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45403</TotalTime>
  <Words>355</Words>
  <Application>Microsoft Office PowerPoint</Application>
  <PresentationFormat>On-screen Show (4:3)</PresentationFormat>
  <Paragraphs>116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Arial Narrow</vt:lpstr>
      <vt:lpstr>Calibri</vt:lpstr>
      <vt:lpstr>Wingdings</vt:lpstr>
      <vt:lpstr>1_Default Design</vt:lpstr>
      <vt:lpstr>Custom Design</vt:lpstr>
      <vt:lpstr>DC 401(a) Defined Contribution Plan Asset Allocations by Classes &amp; Options December 2023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DC</dc:title>
  <dc:creator>ICMA-RC</dc:creator>
  <cp:lastModifiedBy>Kebede, Yemarshet (OCFO)</cp:lastModifiedBy>
  <cp:revision>1844</cp:revision>
  <cp:lastPrinted>2017-12-20T12:17:31Z</cp:lastPrinted>
  <dcterms:created xsi:type="dcterms:W3CDTF">2006-08-16T00:00:00Z</dcterms:created>
  <dcterms:modified xsi:type="dcterms:W3CDTF">2024-02-09T14:43:21Z</dcterms:modified>
</cp:coreProperties>
</file>