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537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67" d="100"/>
          <a:sy n="67" d="100"/>
        </p:scale>
        <p:origin x="644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48A4D0B-9BB3-4968-A279-2E8E9EC3D7C5}" type="datetimeFigureOut">
              <a:rPr lang="en-US" smtClean="0"/>
              <a:t>6/28/2023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573D03-08EF-4252-BCE1-30FFF2BF59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82758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106F441-3299-4972-B57A-EC15124C6CC6}" type="slidenum">
              <a:rPr lang="en-US" smtClean="0"/>
              <a:pPr>
                <a:defRPr/>
              </a:pPr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17589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522721-EE26-6359-A9ED-692D68D2E82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547151A-D483-2DFD-6156-7FA52ED27D1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3BFCA0-7A0C-6858-A8E3-6EA76AB9C8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526249-2060-4443-BFB9-99CBB6F8444F}" type="datetimeFigureOut">
              <a:rPr lang="en-US" smtClean="0"/>
              <a:t>6/28/2023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AFFF5F7-BA26-64DA-D444-F46126021A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9093CBE-3089-9C38-6F3C-6829F5EB7D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5D3DDC-C6F5-499B-B077-153669B021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09314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680898-AA5D-DAFC-7554-CAE0ED18F7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0C3C00D-AB18-8BB8-67E2-F8EA8EEFC10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2CEC8E2-4B27-66C6-716A-42F67B3F81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526249-2060-4443-BFB9-99CBB6F8444F}" type="datetimeFigureOut">
              <a:rPr lang="en-US" smtClean="0"/>
              <a:t>6/28/2023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03F152F-2549-AADC-2876-ED060066CD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27055A-9542-AFB4-3F76-023DD1D377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5D3DDC-C6F5-499B-B077-153669B021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26382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45246E3-5158-9EAA-FA74-3823D18B9DC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EF7F58D-F697-9DAC-AD70-F44E59FE987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128D2DF-20D2-6C17-7879-3452A544E5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526249-2060-4443-BFB9-99CBB6F8444F}" type="datetimeFigureOut">
              <a:rPr lang="en-US" smtClean="0"/>
              <a:t>6/28/2023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EF3A409-F9E5-83CC-6AFD-79459905A6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7DCDF86-1E4F-56D6-19D3-638BD67FCC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5D3DDC-C6F5-499B-B077-153669B021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47327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874E79-03C3-EF07-BA6E-A3B3C5095B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9EFB4F1-BB85-7162-31C9-45E2A2753D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799B67B-AEEF-9580-3159-FADE3755F0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526249-2060-4443-BFB9-99CBB6F8444F}" type="datetimeFigureOut">
              <a:rPr lang="en-US" smtClean="0"/>
              <a:t>6/28/2023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CE70023-E663-E350-DF0F-2D93F23B45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CFDF4D6-06AB-731D-14AC-CA647E9834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5D3DDC-C6F5-499B-B077-153669B021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55721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947F8A-93B0-C9B7-0541-1D16B17A7C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664E1F3-FD5C-7039-8683-447C8F4066E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3AE8254-8F6C-D495-2005-2AADAB22E0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526249-2060-4443-BFB9-99CBB6F8444F}" type="datetimeFigureOut">
              <a:rPr lang="en-US" smtClean="0"/>
              <a:t>6/28/2023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CF43F14-0495-B25F-6913-6115D8A001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0E057D8-2F69-0C26-2361-F0F3A9C80F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5D3DDC-C6F5-499B-B077-153669B021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9861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37FE63-38D5-EDBD-AB8A-F32A54A007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C44618B-F69E-A4DD-F704-72633F45796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1F0F81C-554A-4B3D-6D6F-826E5D863AD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B91229D-9800-1723-8F8D-240F5C437E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526249-2060-4443-BFB9-99CBB6F8444F}" type="datetimeFigureOut">
              <a:rPr lang="en-US" smtClean="0"/>
              <a:t>6/28/2023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63891BB-0C50-2C3A-FA77-91D63AE724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3CD8146-158F-464F-7CE8-D828BCBCAF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5D3DDC-C6F5-499B-B077-153669B021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2011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44C8E6-D943-8744-761D-421AFD88CC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9C5D9C3-54C1-9231-738F-7EE77C1BD0D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D8C0346-3696-EDEE-8DFB-B0BB86DDD6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BA24363-D5D3-F261-EC82-030353E6018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CE322D9-30F5-52D9-50CB-F1C7B10A51F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8824A7C-D61F-C514-D78F-B212AACC13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526249-2060-4443-BFB9-99CBB6F8444F}" type="datetimeFigureOut">
              <a:rPr lang="en-US" smtClean="0"/>
              <a:t>6/28/2023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ECFB934-0B4A-36B9-631A-B467ED9223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5863D34-53D5-161A-7DF5-0B44C1C76A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5D3DDC-C6F5-499B-B077-153669B021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23634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6D3FD9-84D3-9683-116E-5BB7DACDB7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6DB2B9-66E6-C0A3-5825-C2C59D8CFE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526249-2060-4443-BFB9-99CBB6F8444F}" type="datetimeFigureOut">
              <a:rPr lang="en-US" smtClean="0"/>
              <a:t>6/28/2023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B905093-F156-1678-E422-866FEA1287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96DC680-1818-C760-72E5-9382CD146B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5D3DDC-C6F5-499B-B077-153669B021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36215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FD07831-611F-F805-68F5-31567B8C33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526249-2060-4443-BFB9-99CBB6F8444F}" type="datetimeFigureOut">
              <a:rPr lang="en-US" smtClean="0"/>
              <a:t>6/28/2023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7CAE1D4-21EE-1948-0683-A965E5347F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B9225B0-1619-0430-63A9-D8CAADCF03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5D3DDC-C6F5-499B-B077-153669B021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01884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4D3B54-DEF0-5D99-DD27-60E61E846C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506C0B-263F-BF83-A5A8-1B36697C4B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66B1D78-EF19-4D72-04EB-27FA55ABB1B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7E5595-6177-7990-4622-62F0289DBD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526249-2060-4443-BFB9-99CBB6F8444F}" type="datetimeFigureOut">
              <a:rPr lang="en-US" smtClean="0"/>
              <a:t>6/28/2023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068772A-C585-6A99-D3F8-8396E2779F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5D814DD-B3C7-D873-0689-FF5E260B35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5D3DDC-C6F5-499B-B077-153669B021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24356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CE0FB2-A657-33BA-C655-45361A69FA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56ED7D1-09FC-51D8-D8A5-597D27E16BA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11D2812-87CA-6940-953F-2F1A4083743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4D03A34-D46E-3C92-5D2E-C31689434F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526249-2060-4443-BFB9-99CBB6F8444F}" type="datetimeFigureOut">
              <a:rPr lang="en-US" smtClean="0"/>
              <a:t>6/28/2023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E74FCE7-782B-E0E4-1E6B-032F95F2EF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57B5766-5F2A-17BF-5AA5-C12A6F1355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5D3DDC-C6F5-499B-B077-153669B021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38747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610A5FD-2B76-258C-CF76-6117B6AF60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013476-B7F6-8439-F275-6139ACEFCBE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B37B6B2-BE3F-A78D-7507-6132AD6882F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526249-2060-4443-BFB9-99CBB6F8444F}" type="datetimeFigureOut">
              <a:rPr lang="en-US" smtClean="0"/>
              <a:t>6/28/2023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8B6506B-40EA-18ED-715F-03EAFF67460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395DF2D-6B41-50E7-A233-16CF7EDC4BA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5D3DDC-C6F5-499B-B077-153669B021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11785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F666D777-7FFA-4626-A039-CB183E63E5C4}"/>
              </a:ext>
            </a:extLst>
          </p:cNvPr>
          <p:cNvGraphicFramePr>
            <a:graphicFrameLocks noGrp="1"/>
          </p:cNvGraphicFramePr>
          <p:nvPr/>
        </p:nvGraphicFramePr>
        <p:xfrm>
          <a:off x="1716025" y="1676401"/>
          <a:ext cx="8759956" cy="3792739"/>
        </p:xfrm>
        <a:graphic>
          <a:graphicData uri="http://schemas.openxmlformats.org/drawingml/2006/table">
            <a:tbl>
              <a:tblPr/>
              <a:tblGrid>
                <a:gridCol w="1303885">
                  <a:extLst>
                    <a:ext uri="{9D8B030D-6E8A-4147-A177-3AD203B41FA5}">
                      <a16:colId xmlns:a16="http://schemas.microsoft.com/office/drawing/2014/main" val="3187025990"/>
                    </a:ext>
                  </a:extLst>
                </a:gridCol>
                <a:gridCol w="1065153">
                  <a:extLst>
                    <a:ext uri="{9D8B030D-6E8A-4147-A177-3AD203B41FA5}">
                      <a16:colId xmlns:a16="http://schemas.microsoft.com/office/drawing/2014/main" val="4241459925"/>
                    </a:ext>
                  </a:extLst>
                </a:gridCol>
                <a:gridCol w="1065153">
                  <a:extLst>
                    <a:ext uri="{9D8B030D-6E8A-4147-A177-3AD203B41FA5}">
                      <a16:colId xmlns:a16="http://schemas.microsoft.com/office/drawing/2014/main" val="2178576288"/>
                    </a:ext>
                  </a:extLst>
                </a:gridCol>
                <a:gridCol w="1065153">
                  <a:extLst>
                    <a:ext uri="{9D8B030D-6E8A-4147-A177-3AD203B41FA5}">
                      <a16:colId xmlns:a16="http://schemas.microsoft.com/office/drawing/2014/main" val="3489655142"/>
                    </a:ext>
                  </a:extLst>
                </a:gridCol>
                <a:gridCol w="1065153">
                  <a:extLst>
                    <a:ext uri="{9D8B030D-6E8A-4147-A177-3AD203B41FA5}">
                      <a16:colId xmlns:a16="http://schemas.microsoft.com/office/drawing/2014/main" val="2951618793"/>
                    </a:ext>
                  </a:extLst>
                </a:gridCol>
                <a:gridCol w="1065153">
                  <a:extLst>
                    <a:ext uri="{9D8B030D-6E8A-4147-A177-3AD203B41FA5}">
                      <a16:colId xmlns:a16="http://schemas.microsoft.com/office/drawing/2014/main" val="2740499190"/>
                    </a:ext>
                  </a:extLst>
                </a:gridCol>
                <a:gridCol w="1065153">
                  <a:extLst>
                    <a:ext uri="{9D8B030D-6E8A-4147-A177-3AD203B41FA5}">
                      <a16:colId xmlns:a16="http://schemas.microsoft.com/office/drawing/2014/main" val="704570058"/>
                    </a:ext>
                  </a:extLst>
                </a:gridCol>
                <a:gridCol w="1065153">
                  <a:extLst>
                    <a:ext uri="{9D8B030D-6E8A-4147-A177-3AD203B41FA5}">
                      <a16:colId xmlns:a16="http://schemas.microsoft.com/office/drawing/2014/main" val="633886265"/>
                    </a:ext>
                  </a:extLst>
                </a:gridCol>
              </a:tblGrid>
              <a:tr h="423374">
                <a:tc>
                  <a:txBody>
                    <a:bodyPr/>
                    <a:lstStyle/>
                    <a:p>
                      <a:pPr algn="l" fontAlgn="b"/>
                      <a:r>
                        <a:rPr lang="en-US" sz="95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Participant Accounts</a:t>
                      </a:r>
                    </a:p>
                  </a:txBody>
                  <a:tcPr marL="45720" marR="4572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5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October 2022</a:t>
                      </a:r>
                    </a:p>
                  </a:txBody>
                  <a:tcPr marL="45720" marR="4572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5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November 2022</a:t>
                      </a:r>
                    </a:p>
                  </a:txBody>
                  <a:tcPr marL="45720" marR="4572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5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December 2022</a:t>
                      </a:r>
                    </a:p>
                  </a:txBody>
                  <a:tcPr marL="45720" marR="4572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5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January 2023</a:t>
                      </a:r>
                    </a:p>
                  </a:txBody>
                  <a:tcPr marL="45720" marR="4572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5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February 2023</a:t>
                      </a:r>
                    </a:p>
                  </a:txBody>
                  <a:tcPr marL="45720" marR="4572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5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March 2023</a:t>
                      </a:r>
                    </a:p>
                  </a:txBody>
                  <a:tcPr marL="45720" marR="4572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5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April 2023</a:t>
                      </a:r>
                    </a:p>
                  </a:txBody>
                  <a:tcPr marL="45720" marR="4572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1670282"/>
                  </a:ext>
                </a:extLst>
              </a:tr>
              <a:tr h="205409">
                <a:tc>
                  <a:txBody>
                    <a:bodyPr/>
                    <a:lstStyle/>
                    <a:p>
                      <a:pPr algn="l" fontAlgn="b"/>
                      <a:r>
                        <a:rPr lang="en-US" sz="95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Opening Balance</a:t>
                      </a:r>
                    </a:p>
                  </a:txBody>
                  <a:tcPr marL="45720" marR="4572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$1,234,258,616.23 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$1,286,949,846.07 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$1,367,847,434.46 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$1,324,201,722.04 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$1,402,570,584.92 </a:t>
                      </a:r>
                    </a:p>
                  </a:txBody>
                  <a:tcPr marL="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$1,368,334,428.19 </a:t>
                      </a:r>
                    </a:p>
                  </a:txBody>
                  <a:tcPr marL="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$1,402,817,158.15 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44868253"/>
                  </a:ext>
                </a:extLst>
              </a:tr>
              <a:tr h="205409">
                <a:tc>
                  <a:txBody>
                    <a:bodyPr/>
                    <a:lstStyle/>
                    <a:p>
                      <a:pPr algn="l" fontAlgn="b"/>
                      <a:r>
                        <a:rPr lang="en-US" sz="950" b="0" i="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Contributions</a:t>
                      </a:r>
                    </a:p>
                  </a:txBody>
                  <a:tcPr marL="45720" marR="4572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$7,298,392.09 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$5,317,972.62 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$8,420,468.01 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$6,606,619.57 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$8,456,939.71 </a:t>
                      </a:r>
                    </a:p>
                  </a:txBody>
                  <a:tcPr marL="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$8,782,325.57 </a:t>
                      </a:r>
                    </a:p>
                  </a:txBody>
                  <a:tcPr marL="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$6,959,243.46 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00825565"/>
                  </a:ext>
                </a:extLst>
              </a:tr>
              <a:tr h="245165">
                <a:tc>
                  <a:txBody>
                    <a:bodyPr/>
                    <a:lstStyle/>
                    <a:p>
                      <a:pPr algn="l" fontAlgn="b"/>
                      <a:r>
                        <a:rPr lang="en-US" sz="950" b="0" i="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Roll-ins</a:t>
                      </a:r>
                    </a:p>
                  </a:txBody>
                  <a:tcPr marL="45720" marR="4572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$3,111.45 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$0.00 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$0.00 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$0.00 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$0.00 </a:t>
                      </a:r>
                    </a:p>
                  </a:txBody>
                  <a:tcPr marL="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$0.00 </a:t>
                      </a:r>
                    </a:p>
                  </a:txBody>
                  <a:tcPr marL="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$30,445.82 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85697193"/>
                  </a:ext>
                </a:extLst>
              </a:tr>
              <a:tr h="245165">
                <a:tc>
                  <a:txBody>
                    <a:bodyPr/>
                    <a:lstStyle/>
                    <a:p>
                      <a:pPr algn="l" fontAlgn="b"/>
                      <a:r>
                        <a:rPr lang="en-US" sz="950" b="0" i="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Forfeit. Appl'd as Contrib</a:t>
                      </a:r>
                    </a:p>
                  </a:txBody>
                  <a:tcPr marL="45720" marR="4572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$0.00 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$0.00 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$0.00 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$0.00 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$0.00 </a:t>
                      </a:r>
                    </a:p>
                  </a:txBody>
                  <a:tcPr marL="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$0.00 </a:t>
                      </a:r>
                    </a:p>
                  </a:txBody>
                  <a:tcPr marL="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$0.00 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7283154"/>
                  </a:ext>
                </a:extLst>
              </a:tr>
              <a:tr h="205409">
                <a:tc>
                  <a:txBody>
                    <a:bodyPr/>
                    <a:lstStyle/>
                    <a:p>
                      <a:pPr algn="l" fontAlgn="b"/>
                      <a:r>
                        <a:rPr lang="en-US" sz="950" b="0" i="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Distributions</a:t>
                      </a:r>
                    </a:p>
                  </a:txBody>
                  <a:tcPr marL="45720" marR="4572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($3,786,772.44)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($2,613,566.79)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($6,694,919.65)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($4,277,260.27)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($7,035,786.91)</a:t>
                      </a:r>
                    </a:p>
                  </a:txBody>
                  <a:tcPr marL="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($6,317,320.82)</a:t>
                      </a:r>
                    </a:p>
                  </a:txBody>
                  <a:tcPr marL="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($3,884,176.75)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09176633"/>
                  </a:ext>
                </a:extLst>
              </a:tr>
              <a:tr h="205409">
                <a:tc>
                  <a:txBody>
                    <a:bodyPr/>
                    <a:lstStyle/>
                    <a:p>
                      <a:pPr algn="l" fontAlgn="b"/>
                      <a:r>
                        <a:rPr lang="en-US" sz="950" b="0" i="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Adjustments</a:t>
                      </a:r>
                    </a:p>
                  </a:txBody>
                  <a:tcPr marL="45720" marR="4572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$73.15 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$149.78 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$199.84 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($82,275.79)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($53,619.38)</a:t>
                      </a:r>
                    </a:p>
                  </a:txBody>
                  <a:tcPr marL="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$479.47 </a:t>
                      </a:r>
                    </a:p>
                  </a:txBody>
                  <a:tcPr marL="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$396.13 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059200"/>
                  </a:ext>
                </a:extLst>
              </a:tr>
              <a:tr h="205409">
                <a:tc>
                  <a:txBody>
                    <a:bodyPr/>
                    <a:lstStyle/>
                    <a:p>
                      <a:pPr algn="l" fontAlgn="b"/>
                      <a:r>
                        <a:rPr lang="en-US" sz="950" b="0" i="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Forfeit Transfers (+/-)</a:t>
                      </a:r>
                    </a:p>
                  </a:txBody>
                  <a:tcPr marL="45720" marR="4572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($100,204.04)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($18,805.85)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($39,846.65)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($123,279.56)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$17,440.11 </a:t>
                      </a:r>
                    </a:p>
                  </a:txBody>
                  <a:tcPr marL="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($34,440.01)</a:t>
                      </a:r>
                    </a:p>
                  </a:txBody>
                  <a:tcPr marL="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($25,998.06)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8134597"/>
                  </a:ext>
                </a:extLst>
              </a:tr>
              <a:tr h="205409">
                <a:tc>
                  <a:txBody>
                    <a:bodyPr/>
                    <a:lstStyle/>
                    <a:p>
                      <a:pPr algn="l" fontAlgn="b"/>
                      <a:r>
                        <a:rPr lang="en-US" sz="950" b="0" i="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Fund-to-Fund Transfers</a:t>
                      </a:r>
                    </a:p>
                  </a:txBody>
                  <a:tcPr marL="45720" marR="4572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$0.00 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$0.00 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$0.00 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$0.00 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$0.00 </a:t>
                      </a:r>
                    </a:p>
                  </a:txBody>
                  <a:tcPr marL="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$0.00 </a:t>
                      </a:r>
                    </a:p>
                  </a:txBody>
                  <a:tcPr marL="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$0.00 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59813521"/>
                  </a:ext>
                </a:extLst>
              </a:tr>
              <a:tr h="205409">
                <a:tc>
                  <a:txBody>
                    <a:bodyPr/>
                    <a:lstStyle/>
                    <a:p>
                      <a:pPr algn="l" fontAlgn="b"/>
                      <a:r>
                        <a:rPr lang="en-US" sz="950" b="0" i="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Plan-to-Plan Transfers</a:t>
                      </a:r>
                    </a:p>
                  </a:txBody>
                  <a:tcPr marL="45720" marR="4572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$0.17 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($3,000.00)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$0.00 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$0.00 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($36,940.04)</a:t>
                      </a:r>
                    </a:p>
                  </a:txBody>
                  <a:tcPr marL="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$0.00 </a:t>
                      </a:r>
                    </a:p>
                  </a:txBody>
                  <a:tcPr marL="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$20,751.70 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51307427"/>
                  </a:ext>
                </a:extLst>
              </a:tr>
              <a:tr h="205409">
                <a:tc>
                  <a:txBody>
                    <a:bodyPr/>
                    <a:lstStyle/>
                    <a:p>
                      <a:pPr algn="l" fontAlgn="b"/>
                      <a:r>
                        <a:rPr lang="en-US" sz="950" b="0" i="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Service Fees</a:t>
                      </a:r>
                    </a:p>
                  </a:txBody>
                  <a:tcPr marL="45720" marR="4572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($230,046.69)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($243,931.06)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($235,861.58)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($243,856.16)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($249,728.91)</a:t>
                      </a:r>
                    </a:p>
                  </a:txBody>
                  <a:tcPr marL="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($228,711.21)</a:t>
                      </a:r>
                    </a:p>
                  </a:txBody>
                  <a:tcPr marL="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($249,253.92)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7995361"/>
                  </a:ext>
                </a:extLst>
              </a:tr>
              <a:tr h="205409">
                <a:tc>
                  <a:txBody>
                    <a:bodyPr/>
                    <a:lstStyle/>
                    <a:p>
                      <a:pPr algn="l" fontAlgn="b"/>
                      <a:r>
                        <a:rPr lang="en-US" sz="950" b="0" i="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Earnings &amp; Fee Credit</a:t>
                      </a:r>
                    </a:p>
                  </a:txBody>
                  <a:tcPr marL="45720" marR="4572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$49,293,516.94 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$77,531,601.06 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($48,829,436.56)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$76,458,899.01 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($35,364,424.44)</a:t>
                      </a:r>
                    </a:p>
                  </a:txBody>
                  <a:tcPr marL="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$31,684,424.63 </a:t>
                      </a:r>
                    </a:p>
                  </a:txBody>
                  <a:tcPr marL="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$13,475,472.64 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72108486"/>
                  </a:ext>
                </a:extLst>
              </a:tr>
              <a:tr h="205409">
                <a:tc>
                  <a:txBody>
                    <a:bodyPr/>
                    <a:lstStyle/>
                    <a:p>
                      <a:pPr algn="l" fontAlgn="b"/>
                      <a:r>
                        <a:rPr lang="en-US" sz="950" b="0" i="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Div/Int</a:t>
                      </a:r>
                    </a:p>
                  </a:txBody>
                  <a:tcPr marL="45720" marR="4572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$213,159.21 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$927,168.63 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$3,733,684.17 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$30,016.08 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$29,963.13 </a:t>
                      </a:r>
                    </a:p>
                  </a:txBody>
                  <a:tcPr marL="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$595,972.33 </a:t>
                      </a:r>
                    </a:p>
                  </a:txBody>
                  <a:tcPr marL="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$33,836.43 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90167491"/>
                  </a:ext>
                </a:extLst>
              </a:tr>
              <a:tr h="205409">
                <a:tc>
                  <a:txBody>
                    <a:bodyPr/>
                    <a:lstStyle/>
                    <a:p>
                      <a:pPr algn="l" fontAlgn="b"/>
                      <a:r>
                        <a:rPr lang="en-US" sz="95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Closing Balance</a:t>
                      </a:r>
                    </a:p>
                  </a:txBody>
                  <a:tcPr marL="45720" marR="4572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$1,286,949,846.07 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$1,367,847,434.46 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$1,324,201,722.04 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$1,402,570,584.92 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$1,368,334,428.19 </a:t>
                      </a:r>
                    </a:p>
                  </a:txBody>
                  <a:tcPr marL="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$1,402,817,158.15 </a:t>
                      </a:r>
                    </a:p>
                  </a:txBody>
                  <a:tcPr marL="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$1,419,177,875.60 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62550704"/>
                  </a:ext>
                </a:extLst>
              </a:tr>
            </a:tbl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000" dirty="0">
                <a:solidFill>
                  <a:srgbClr val="FFFFFF"/>
                </a:solidFill>
              </a:rPr>
              <a:t>DC 401 (a) Defined Compensation Plan</a:t>
            </a:r>
            <a:br>
              <a:rPr lang="en-US" dirty="0"/>
            </a:br>
            <a:r>
              <a:rPr lang="en-US" dirty="0"/>
              <a:t>Reconciliation Activity Report -401(a)</a:t>
            </a:r>
            <a:br>
              <a:rPr lang="en-US" dirty="0"/>
            </a:br>
            <a:r>
              <a:rPr lang="en-US" sz="2000" dirty="0"/>
              <a:t>April 2023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A064542-A34F-CD2E-7FF4-14962C9A8A92}"/>
              </a:ext>
            </a:extLst>
          </p:cNvPr>
          <p:cNvSpPr txBox="1"/>
          <p:nvPr/>
        </p:nvSpPr>
        <p:spPr>
          <a:xfrm>
            <a:off x="367665" y="6123543"/>
            <a:ext cx="48068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Page 8 in the Monthly Management report (j.15).</a:t>
            </a:r>
          </a:p>
        </p:txBody>
      </p:sp>
    </p:spTree>
    <p:extLst>
      <p:ext uri="{BB962C8B-B14F-4D97-AF65-F5344CB8AC3E}">
        <p14:creationId xmlns:p14="http://schemas.microsoft.com/office/powerpoint/2010/main" val="210906545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286</Words>
  <Application>Microsoft Office PowerPoint</Application>
  <PresentationFormat>Widescreen</PresentationFormat>
  <Paragraphs>115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DC 401 (a) Defined Compensation Plan Reconciliation Activity Report -401(a) April 2023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DC 401 (a) Defined Compensation Plan Reconciliation Activity Report -401(a) April 2023</dc:title>
  <dc:creator>Ajavon, Cianna (OCFO-Contractor)</dc:creator>
  <cp:lastModifiedBy>Ajavon, Cianna (OCFO-Contractor)</cp:lastModifiedBy>
  <cp:revision>1</cp:revision>
  <dcterms:created xsi:type="dcterms:W3CDTF">2023-06-28T20:06:12Z</dcterms:created>
  <dcterms:modified xsi:type="dcterms:W3CDTF">2023-06-28T20:07:06Z</dcterms:modified>
</cp:coreProperties>
</file>