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3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026DC-5C2C-4432-BD54-82CCF08A0EC2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35A33C-90F4-4A45-8A8C-272350C22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978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99B8A-FFC0-2CEC-BD96-CC06483026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BC395A-DB0F-ACCE-F133-5099B16DF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7A747-D96F-8E6A-A31D-7ABFC2433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A74A-F0ED-4A8F-9519-EB6B8A02B58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25B1E-3150-8D11-92A4-6DDB1FEF1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3DC774-6627-0A0F-CC90-DCE3A779C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60665-F2DA-4558-8A5D-35048E3C7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601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0A1291-9843-167F-F18E-8796123E7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7D6F32-B882-8ED9-8F1C-D3CDE2431E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A949EF-E1DE-07E7-4959-FC1B4DF58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A74A-F0ED-4A8F-9519-EB6B8A02B58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A6E3DB-05F5-0473-E9F8-A3C6343F4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EE7516-7561-9914-543A-FFAB4F32F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60665-F2DA-4558-8A5D-35048E3C7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172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D9CB87-8BBE-DC78-CA2D-F8708B8139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59A154-8249-B274-DBF5-98E2154F3C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2F0710-B11D-0BDF-9332-E6E88FC63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A74A-F0ED-4A8F-9519-EB6B8A02B58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490E5-BE43-C724-B5E4-835E05CE9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A8A00-B23E-C794-B069-C48A683F3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60665-F2DA-4558-8A5D-35048E3C7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369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D4D71-524B-FA26-173B-20A01CB63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F23BF-7D7D-EC5E-ADE9-2DBD8822C6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A974E8-7EB6-45BA-1DDD-45905458E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A74A-F0ED-4A8F-9519-EB6B8A02B58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620BE3-8A61-D71C-0FD7-275C6CC91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6A4BCF-1CD7-2FA5-5406-D7A978734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60665-F2DA-4558-8A5D-35048E3C7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270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103B7-B049-3E5D-F085-38E8E2A3C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66A507-A818-834F-8616-F2FDA15F9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38AA8D-9F26-F28A-17A9-D60720FB0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A74A-F0ED-4A8F-9519-EB6B8A02B58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96104E-CBC0-26B1-7351-F2166010B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9D2666-EEF0-C4DD-08C2-ECC0D6C4B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60665-F2DA-4558-8A5D-35048E3C7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688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01547-29D7-C51A-A548-23DEAFBB7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EFEED-44C0-98AD-5DE9-6BEA8FCD18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8B4FA7-534D-AC70-FFAF-8B78A596A5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A9113D-C0B0-AAB8-B527-5500E73A3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A74A-F0ED-4A8F-9519-EB6B8A02B58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EF3AB2-19C2-A669-3C84-552306372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88E9E0-B76B-D66A-B580-D415CCD08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60665-F2DA-4558-8A5D-35048E3C7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603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BA837-AA80-B855-8D32-37F0AA4BF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B3878E-D279-DAD5-6E0E-066552A9E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ABADE0-49D2-0A12-E22A-B64CA723C9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D34E74-FDE0-ECBD-0F32-5899D2BE6D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B41AC2-8188-0CB6-2233-2065961FB7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8B53FA-7D74-44CE-870E-EEF796EA5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A74A-F0ED-4A8F-9519-EB6B8A02B58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9A1E9D-8486-46E2-A186-C5C630A7E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6BD18B-F2B6-09ED-EFB4-0C0F68C13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60665-F2DA-4558-8A5D-35048E3C7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656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67981-ABC5-D71E-0F46-24DFD601A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D739C9-C5C6-465D-2956-82228349B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A74A-F0ED-4A8F-9519-EB6B8A02B58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7693C9-49F8-D8EF-920D-524725ADC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5FEE06-AE36-97F6-988F-B08BCB841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60665-F2DA-4558-8A5D-35048E3C7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650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A98ADD-3BD8-B19D-9E68-69D04590E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A74A-F0ED-4A8F-9519-EB6B8A02B58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1201E4-3FF0-23A4-53BF-8F72FBAB8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E0E3C9-F82A-BE3F-8F73-2382C5E86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60665-F2DA-4558-8A5D-35048E3C7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748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EFB0D-D7E0-008A-4A2E-4158E447C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796A9A-5591-8FAE-DB77-EC45417F4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88F73F-8AA8-E98C-8E43-4454EAE282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1B8530-8E5D-968B-D93D-131DBD1E5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A74A-F0ED-4A8F-9519-EB6B8A02B58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627299-82E2-8BDD-6AFF-18DA0C8FC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D6AFD8-151D-F362-3293-A13760461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60665-F2DA-4558-8A5D-35048E3C7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54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5D51B-2B92-9FD8-6E1D-1DEF53475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2CA9E8-FD89-BE84-42F3-5A6BCC83A2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454AD2-0FB2-E6AB-1413-0B5E4F4C1F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372DD8-BDDD-8CCC-AF30-0AB1CFA59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A74A-F0ED-4A8F-9519-EB6B8A02B58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37EEA1-7AFE-7EB9-D139-2442F0B05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326BD5-E708-2123-19C3-B64BBED5E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60665-F2DA-4558-8A5D-35048E3C7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3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A3388B-AA5D-F878-CAC4-DA90E1CA1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212354-D892-5B7B-AD4F-71AF43B6C1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4D9179-9787-ED5B-82E9-D870AD6001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EA74A-F0ED-4A8F-9519-EB6B8A02B58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DC9063-997B-EEBF-1168-6A5714BDB9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D9D80-7E6E-1985-D3AB-805D3E72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60665-F2DA-4558-8A5D-35048E3C7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519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2475" y="-5892"/>
            <a:ext cx="10515600" cy="1325563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Reconciliation Activity Report-457(b)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4" name="Rectangle 3"/>
          <p:cNvSpPr/>
          <p:nvPr/>
        </p:nvSpPr>
        <p:spPr>
          <a:xfrm>
            <a:off x="1555679" y="6580554"/>
            <a:ext cx="167706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/>
              <a:t>*Excludes outstanding loan balance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3B96ADC-884B-5E4C-6B1D-3D035B33AF1B}"/>
              </a:ext>
            </a:extLst>
          </p:cNvPr>
          <p:cNvGraphicFramePr>
            <a:graphicFrameLocks noGrp="1"/>
          </p:cNvGraphicFramePr>
          <p:nvPr/>
        </p:nvGraphicFramePr>
        <p:xfrm>
          <a:off x="1716023" y="1295401"/>
          <a:ext cx="8759952" cy="4008129"/>
        </p:xfrm>
        <a:graphic>
          <a:graphicData uri="http://schemas.openxmlformats.org/drawingml/2006/table">
            <a:tbl>
              <a:tblPr/>
              <a:tblGrid>
                <a:gridCol w="1094994">
                  <a:extLst>
                    <a:ext uri="{9D8B030D-6E8A-4147-A177-3AD203B41FA5}">
                      <a16:colId xmlns:a16="http://schemas.microsoft.com/office/drawing/2014/main" val="3187025990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502463642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4241459925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178576288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3489655142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4087459302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41310147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3931040782"/>
                    </a:ext>
                  </a:extLst>
                </a:gridCol>
              </a:tblGrid>
              <a:tr h="408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Participant Accounts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October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November 2022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December 2022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January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February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April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670282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Opening Balance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$1,113,658,381.95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$1,174,083,246.65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$1,228,979,753.52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$1,197,640,712.20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$1,263,831,159.48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$1,244,412,617.52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$1,265,437,150.61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4868253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Contributions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$9,261,280.71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$4,727,400.10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$13,414,412.00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$9,409,388.98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$11,756,344.82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$13,333,806.20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$10,084,824.39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825565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Roll-Ins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$36,304.55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$978,613.31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$51,301.79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$352,944.49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$450,420.99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$501,870.29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$158,296.86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697193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Loan Issuances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($2,265,205.34)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($1,235,957.22)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($3,064,298.28)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($3,374,276.24)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($2,406,361.76)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($4,760,985.87)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($1,275,520.94)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283154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Principal Repayments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$2,240,046.42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$916,746.63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$3,055,693.60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$3,375,838.15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$2,407,312.91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$4,766,203.99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$1,381,458.48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9176633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Loan Int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$99,195.43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$79,003.49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$122,131.93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$149,729.18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$73,270.39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$165,899.89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$113,420.90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59200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Distributions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($3,039,578.05)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($4,298,101.01)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($6,880,768.97)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($7,060,964.63)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($6,701,003.16)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($7,294,819.42)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($5,017,461.06)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8134597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Adjustments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$25,313.38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$321,842.57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$8,937.25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($1,681.04)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($820.18)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($4,198.12)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($105,729.17)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9813521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Fund-to-Fund Transfers 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307427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Plan-to-Plan Transfers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$4,091,970.31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($147.22)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($981.45)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($2,108.93)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($1,124.83)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($2,665.02)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($38,942.34)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995361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Service Fees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($237,240.22)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($178,524.20)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($197,257.51)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($265,060.36)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($208,175.65)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($197,067.00)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($269,362.66)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2108486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Earnings &amp; Fee Credit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$49,341,906.31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$47,651,981.76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($47,511,776.55)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$63,554,079.76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($24,837,092.16)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$12,952,972.50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$9,648,946.95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167491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Div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/Int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$871,258.22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$5,938,630.60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$9,663,788.29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$52,776.23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$53,134.14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$1,559,700.12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$63,756.35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3631922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Closing Balance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$1,174,083,633.67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$1,228,984,735.46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$1,197,640,935.62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$1,263,831,377.79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$1,244,417,064.99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$1,265,433,335.08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$1,280,180,838.37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25507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3B4DC60-8488-9920-E5D2-98F7E37F7B8E}"/>
              </a:ext>
            </a:extLst>
          </p:cNvPr>
          <p:cNvGraphicFramePr>
            <a:graphicFrameLocks noGrp="1"/>
          </p:cNvGraphicFramePr>
          <p:nvPr/>
        </p:nvGraphicFramePr>
        <p:xfrm>
          <a:off x="1716023" y="5400447"/>
          <a:ext cx="8759952" cy="594360"/>
        </p:xfrm>
        <a:graphic>
          <a:graphicData uri="http://schemas.openxmlformats.org/drawingml/2006/table">
            <a:tbl>
              <a:tblPr/>
              <a:tblGrid>
                <a:gridCol w="1094994">
                  <a:extLst>
                    <a:ext uri="{9D8B030D-6E8A-4147-A177-3AD203B41FA5}">
                      <a16:colId xmlns:a16="http://schemas.microsoft.com/office/drawing/2014/main" val="3539791826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314814821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4162280817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932406732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972815221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883467256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538211826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67460116"/>
                    </a:ext>
                  </a:extLst>
                </a:gridCol>
              </a:tblGrid>
              <a:tr h="2590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Less Loans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($37,682,682.64)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($37,687,277.56)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($37,697,370.90)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($37,548,453.45)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($38,200,574.44)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($38,745,393.18)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($38,739,546.63)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425200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Participant Balance Excluding Loans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$1,136,400,951.03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$1,191,297,457.90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$1,159,943,564.72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$1,226,282,924.34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$1,206,216,490.55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$1,226,687,941.90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$1,241,441,291.74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33551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3C4073A-131E-4467-CFB5-9F4754F46210}"/>
              </a:ext>
            </a:extLst>
          </p:cNvPr>
          <p:cNvSpPr txBox="1"/>
          <p:nvPr/>
        </p:nvSpPr>
        <p:spPr>
          <a:xfrm>
            <a:off x="4086225" y="6281657"/>
            <a:ext cx="47539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8 in the Monthly Management report(j.16).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80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345</Words>
  <Application>Microsoft Office PowerPoint</Application>
  <PresentationFormat>Widescreen</PresentationFormat>
  <Paragraphs>143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DC 457(b) Deferred Compensation Plan Reconciliation Activity Report-457(b) April 2023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 457(b) Deferred Compensation Plan Reconciliation Activity Report-457(b) April 2023</dc:title>
  <dc:creator>Ajavon, Cianna (OCFO-Contractor)</dc:creator>
  <cp:lastModifiedBy>Ajavon, Cianna (OCFO-Contractor)</cp:lastModifiedBy>
  <cp:revision>1</cp:revision>
  <dcterms:created xsi:type="dcterms:W3CDTF">2023-06-28T20:02:18Z</dcterms:created>
  <dcterms:modified xsi:type="dcterms:W3CDTF">2023-06-28T20:08:15Z</dcterms:modified>
</cp:coreProperties>
</file>